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6" r:id="rId8"/>
    <p:sldId id="267" r:id="rId9"/>
    <p:sldId id="276" r:id="rId10"/>
    <p:sldId id="272" r:id="rId11"/>
    <p:sldId id="275" r:id="rId12"/>
    <p:sldId id="268" r:id="rId13"/>
    <p:sldId id="269" r:id="rId14"/>
    <p:sldId id="270" r:id="rId15"/>
    <p:sldId id="277" r:id="rId16"/>
    <p:sldId id="278" r:id="rId17"/>
    <p:sldId id="279" r:id="rId18"/>
    <p:sldId id="291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9" r:id="rId27"/>
    <p:sldId id="290" r:id="rId28"/>
    <p:sldId id="292" r:id="rId29"/>
    <p:sldId id="294" r:id="rId30"/>
    <p:sldId id="296" r:id="rId31"/>
    <p:sldId id="297" r:id="rId32"/>
    <p:sldId id="301" r:id="rId33"/>
    <p:sldId id="298" r:id="rId34"/>
    <p:sldId id="30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Смородинов А.Г. МОУ "Сергинская СОШ"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0A4A7-5F84-40F3-B556-D7F3D9E68E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Смородинов А.Г. МОУ "Сергинская СОШ"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4C78F-B577-41FD-8864-6A6770004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A65C4-006C-4A21-BEA2-AACAB193D013}" type="datetimeFigureOut">
              <a:rPr lang="ru-RU" smtClean="0"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3118-EF7F-4D4A-87F3-BF8ACD7BE6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0966"/>
          </a:xfrm>
        </p:spPr>
        <p:txBody>
          <a:bodyPr/>
          <a:lstStyle/>
          <a:p>
            <a:r>
              <a:rPr lang="ru-RU" dirty="0" smtClean="0"/>
              <a:t>Прикладное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	1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общего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текстовые редакторы</a:t>
            </a:r>
            <a:r>
              <a:rPr lang="ru-RU" sz="1200" dirty="0" smtClean="0"/>
              <a:t>;, текстовые процессоры;  </a:t>
            </a:r>
            <a:r>
              <a:rPr lang="ru-RU" sz="1200" dirty="0"/>
              <a:t>издательские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графические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СУБД;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электронные таблицы;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веб-браузер</a:t>
            </a:r>
            <a:r>
              <a:rPr lang="ru-RU" sz="1200" dirty="0"/>
              <a:t> и сетевые программы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/>
          </a:p>
          <a:p>
            <a:pPr>
              <a:buNone/>
            </a:pPr>
            <a:r>
              <a:rPr lang="ru-RU" sz="1200" dirty="0" smtClean="0"/>
              <a:t>	2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специального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экспертные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авторские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гипертекстовые системы (электронные словари, энциклопедии, справочные системы);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мультимедиа приложения (</a:t>
            </a:r>
            <a:r>
              <a:rPr lang="ru-RU" sz="1200" dirty="0" err="1"/>
              <a:t>медиаплееры</a:t>
            </a:r>
            <a:r>
              <a:rPr lang="ru-RU" sz="1200" dirty="0"/>
              <a:t>, программы для создания и редактирования </a:t>
            </a:r>
            <a:r>
              <a:rPr lang="ru-RU" sz="1200" dirty="0" smtClean="0"/>
              <a:t>видео).</a:t>
            </a:r>
            <a:endParaRPr lang="ru-RU" sz="1200" dirty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	3</a:t>
            </a:r>
            <a:r>
              <a:rPr lang="ru-RU" sz="1200" dirty="0"/>
              <a:t>. </a:t>
            </a:r>
            <a:r>
              <a:rPr lang="ru-RU" sz="1200" b="1" dirty="0"/>
              <a:t>Профессиональные программные средства</a:t>
            </a:r>
            <a:r>
              <a:rPr lang="ru-RU" sz="1200" dirty="0"/>
              <a:t>: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АСУ</a:t>
            </a:r>
            <a:r>
              <a:rPr lang="ru-RU" sz="1200" dirty="0" smtClean="0"/>
              <a:t>;  АСУП </a:t>
            </a:r>
            <a:r>
              <a:rPr lang="ru-RU" sz="1200" dirty="0"/>
              <a:t>ТП</a:t>
            </a:r>
            <a:r>
              <a:rPr lang="ru-RU" sz="1200" dirty="0" smtClean="0"/>
              <a:t>;  </a:t>
            </a:r>
            <a:r>
              <a:rPr lang="ru-RU" sz="1200" dirty="0"/>
              <a:t>САПР</a:t>
            </a:r>
            <a:r>
              <a:rPr lang="ru-RU" sz="1200" dirty="0" smtClean="0"/>
              <a:t>;  </a:t>
            </a:r>
            <a:r>
              <a:rPr lang="ru-RU" sz="1200" dirty="0"/>
              <a:t>АРМ</a:t>
            </a:r>
            <a:r>
              <a:rPr lang="ru-RU" sz="1200" dirty="0" smtClean="0"/>
              <a:t>;  АСНИ; 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педагогические комплексы;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телекоммуникаций;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геоинформационные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биллинговые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электронного документооборота;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содержанием;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складом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/>
              <a:t>	</a:t>
            </a:r>
            <a:r>
              <a:rPr lang="ru-RU" sz="1200" dirty="0" smtClean="0"/>
              <a:t>– </a:t>
            </a:r>
            <a:r>
              <a:rPr lang="ru-RU" sz="1200" dirty="0"/>
              <a:t>системы планирования ресурсов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основными фондами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маркетинговыми ресурсами;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оперативного управления производством и </a:t>
            </a:r>
            <a:r>
              <a:rPr lang="ru-RU" sz="1200" dirty="0" smtClean="0"/>
              <a:t>ремонтами</a:t>
            </a:r>
            <a:r>
              <a:rPr lang="ru-RU" sz="1200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Растровые изображения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6663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800" dirty="0" smtClean="0"/>
              <a:t>	Растровые </a:t>
            </a:r>
            <a:r>
              <a:rPr lang="ru-RU" sz="2800" dirty="0" smtClean="0"/>
              <a:t>изображения создаются из отдельных точек, цвет которых может выбираться из </a:t>
            </a:r>
            <a:r>
              <a:rPr lang="ru-RU" sz="2800" b="1" dirty="0" smtClean="0"/>
              <a:t>десятков миллионов цветов</a:t>
            </a:r>
          </a:p>
        </p:txBody>
      </p:sp>
      <p:pic>
        <p:nvPicPr>
          <p:cNvPr id="512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60032" y="1628800"/>
            <a:ext cx="3445067" cy="410460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Растровые изображения</a:t>
            </a:r>
            <a:endParaRPr lang="ru-RU" dirty="0"/>
          </a:p>
        </p:txBody>
      </p:sp>
      <p:pic>
        <p:nvPicPr>
          <p:cNvPr id="4" name="Picture 5" descr="Качество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08104" y="1484784"/>
            <a:ext cx="3174856" cy="2381142"/>
          </a:xfr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221088"/>
            <a:ext cx="3988116" cy="230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556792"/>
            <a:ext cx="33623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Достоинства растровых изображений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ru-RU" dirty="0" smtClean="0"/>
          </a:p>
          <a:p>
            <a:pPr lvl="1"/>
            <a:r>
              <a:rPr lang="ru-RU" dirty="0" smtClean="0"/>
              <a:t>Обработка фотографий.</a:t>
            </a:r>
          </a:p>
          <a:p>
            <a:pPr lvl="1">
              <a:buNone/>
            </a:pPr>
            <a:endParaRPr lang="ru-RU" dirty="0" smtClean="0"/>
          </a:p>
          <a:p>
            <a:pPr lvl="1"/>
            <a:r>
              <a:rPr lang="ru-RU" dirty="0" smtClean="0"/>
              <a:t>Создание новых изображений, практически любой рисунок, вне зависимости от сложности.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Применение фильтров.</a:t>
            </a:r>
          </a:p>
          <a:p>
            <a:pPr lvl="1">
              <a:buNone/>
            </a:pPr>
            <a:endParaRPr lang="ru-RU" dirty="0" smtClean="0"/>
          </a:p>
          <a:p>
            <a:pPr lvl="1"/>
            <a:r>
              <a:rPr lang="ru-RU" dirty="0" smtClean="0"/>
              <a:t>Высокая скорость обработки сложных изображений.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Недостатки растровых изображений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600" dirty="0" smtClean="0"/>
              <a:t>– большой размер файлов с простыми изображениями;</a:t>
            </a:r>
          </a:p>
          <a:p>
            <a:pPr algn="just">
              <a:buNone/>
            </a:pPr>
            <a:endParaRPr lang="ru-RU" sz="3600" dirty="0" smtClean="0"/>
          </a:p>
          <a:p>
            <a:pPr lvl="0" algn="just">
              <a:buNone/>
            </a:pPr>
            <a:r>
              <a:rPr lang="ru-RU" sz="3600" dirty="0" smtClean="0"/>
              <a:t>	– чувствительны к масштабированию, потери при изменениях;</a:t>
            </a:r>
          </a:p>
          <a:p>
            <a:pPr lvl="0" algn="just">
              <a:buNone/>
            </a:pPr>
            <a:endParaRPr lang="ru-RU" sz="3600" dirty="0" smtClean="0"/>
          </a:p>
          <a:p>
            <a:pPr algn="just">
              <a:buNone/>
            </a:pPr>
            <a:r>
              <a:rPr lang="ru-RU" sz="3600" dirty="0" smtClean="0"/>
              <a:t>	– трудности с печатью на плоттере (это связано с векторным принципом работы устройства).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Растровые графические редакторы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Paint,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Photoshop,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Gimp </a:t>
            </a:r>
            <a:r>
              <a:rPr lang="ru-RU" dirty="0" smtClean="0"/>
              <a:t>и </a:t>
            </a:r>
            <a:r>
              <a:rPr lang="ru-RU" dirty="0" err="1" smtClean="0"/>
              <a:t>др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Фрактальная графика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None/>
            </a:pPr>
            <a:r>
              <a:rPr lang="ru-RU" dirty="0" smtClean="0"/>
              <a:t>	Фракталы </a:t>
            </a:r>
            <a:r>
              <a:rPr lang="ru-RU" dirty="0"/>
              <a:t>широко применяются: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 экономике при анализе состояния биржевых рынков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 естественных науках при моделировании нелинейных процессов, таких, как турбулентное течение жидкости, сложные процессы диффузии–адсорбции, пламя, облака и т. п.;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при моделировании пористых материалов, например, в нефтехимии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 биологии для моделирования популяций и для описания систем внутренних органов (система кровеносных сосудов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 литературе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 радиотехнике при проектировании некоторых антенн и т.д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0966"/>
          </a:xfrm>
        </p:spPr>
        <p:txBody>
          <a:bodyPr/>
          <a:lstStyle/>
          <a:p>
            <a:r>
              <a:rPr lang="ru-RU" dirty="0" smtClean="0"/>
              <a:t>Прикладное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	1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общего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текстовые редакторы</a:t>
            </a:r>
            <a:r>
              <a:rPr lang="ru-RU" sz="1200" dirty="0" smtClean="0"/>
              <a:t>;, текстовые процессоры;  </a:t>
            </a:r>
            <a:r>
              <a:rPr lang="ru-RU" sz="1200" dirty="0"/>
              <a:t>издательские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графические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СУБД;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электронные таблицы;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веб-браузер</a:t>
            </a:r>
            <a:r>
              <a:rPr lang="ru-RU" sz="1200" dirty="0"/>
              <a:t> и сетевые программы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/>
          </a:p>
          <a:p>
            <a:pPr>
              <a:buNone/>
            </a:pPr>
            <a:r>
              <a:rPr lang="ru-RU" sz="1200" dirty="0" smtClean="0"/>
              <a:t>	2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специального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экспертные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авторские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гипертекстовые системы (электронные словари, энциклопедии, справочные системы);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мультимедиа приложения (</a:t>
            </a:r>
            <a:r>
              <a:rPr lang="ru-RU" sz="1200" dirty="0" err="1"/>
              <a:t>медиаплееры</a:t>
            </a:r>
            <a:r>
              <a:rPr lang="ru-RU" sz="1200" dirty="0"/>
              <a:t>, программы для создания и редактирования </a:t>
            </a:r>
            <a:r>
              <a:rPr lang="ru-RU" sz="1200" dirty="0" smtClean="0"/>
              <a:t>видео).</a:t>
            </a:r>
            <a:endParaRPr lang="ru-RU" sz="1200" dirty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	3</a:t>
            </a:r>
            <a:r>
              <a:rPr lang="ru-RU" sz="1200" dirty="0"/>
              <a:t>. </a:t>
            </a:r>
            <a:r>
              <a:rPr lang="ru-RU" sz="1200" b="1" dirty="0"/>
              <a:t>Профессиональные программные средства</a:t>
            </a:r>
            <a:r>
              <a:rPr lang="ru-RU" sz="1200" dirty="0"/>
              <a:t>: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АСУ</a:t>
            </a:r>
            <a:r>
              <a:rPr lang="ru-RU" sz="1200" dirty="0" smtClean="0"/>
              <a:t>;  АСУП </a:t>
            </a:r>
            <a:r>
              <a:rPr lang="ru-RU" sz="1200" dirty="0"/>
              <a:t>ТП</a:t>
            </a:r>
            <a:r>
              <a:rPr lang="ru-RU" sz="1200" dirty="0" smtClean="0"/>
              <a:t>;  </a:t>
            </a:r>
            <a:r>
              <a:rPr lang="ru-RU" sz="1200" dirty="0"/>
              <a:t>САПР</a:t>
            </a:r>
            <a:r>
              <a:rPr lang="ru-RU" sz="1200" dirty="0" smtClean="0"/>
              <a:t>;  </a:t>
            </a:r>
            <a:r>
              <a:rPr lang="ru-RU" sz="1200" dirty="0"/>
              <a:t>АРМ</a:t>
            </a:r>
            <a:r>
              <a:rPr lang="ru-RU" sz="1200" dirty="0" smtClean="0"/>
              <a:t>;  АСНИ; 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педагогические комплексы;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телекоммуникаций;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геоинформационные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биллинговые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электронного документооборота;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содержанием;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складом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/>
              <a:t>	</a:t>
            </a:r>
            <a:r>
              <a:rPr lang="ru-RU" sz="1200" dirty="0" smtClean="0"/>
              <a:t>– </a:t>
            </a:r>
            <a:r>
              <a:rPr lang="ru-RU" sz="1200" dirty="0"/>
              <a:t>системы планирования ресурсов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основными фондами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маркетинговыми ресурсами;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оперативного управления производством и </a:t>
            </a:r>
            <a:r>
              <a:rPr lang="ru-RU" sz="1200" dirty="0" smtClean="0"/>
              <a:t>ремонтами</a:t>
            </a:r>
            <a:r>
              <a:rPr lang="ru-RU" sz="12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Базы данных и СУБД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БД </a:t>
            </a:r>
            <a:r>
              <a:rPr lang="ru-RU" dirty="0"/>
              <a:t>и СУБД можно классифицировать следующим </a:t>
            </a:r>
            <a:r>
              <a:rPr lang="ru-RU" dirty="0" smtClean="0"/>
              <a:t>образом</a:t>
            </a:r>
            <a:r>
              <a:rPr lang="ru-RU" dirty="0"/>
              <a:t>: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1. По месту расположения информационных ресурсов. В зависимости от решаемого круга задач и требований, выбирается одна из архитектур: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централизованная (персональная);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файл-серверная;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клиент-серверная;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 err="1"/>
              <a:t>клиент-сервер-серверная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/>
              <a:t>. По модели данных. В основе любой СУБД лежит определенная модель </a:t>
            </a:r>
            <a:r>
              <a:rPr lang="ru-RU" dirty="0" smtClean="0"/>
              <a:t>данных: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иерархическая</a:t>
            </a:r>
          </a:p>
          <a:p>
            <a:r>
              <a:rPr lang="ru-RU" dirty="0" smtClean="0"/>
              <a:t> </a:t>
            </a:r>
            <a:r>
              <a:rPr lang="ru-RU" dirty="0"/>
              <a:t>сетевая модель</a:t>
            </a:r>
          </a:p>
          <a:p>
            <a:r>
              <a:rPr lang="ru-RU" dirty="0" smtClean="0"/>
              <a:t> </a:t>
            </a:r>
            <a:r>
              <a:rPr lang="ru-RU" dirty="0"/>
              <a:t>реляционная </a:t>
            </a:r>
            <a:r>
              <a:rPr lang="ru-RU" dirty="0" smtClean="0"/>
              <a:t>модель.  </a:t>
            </a:r>
            <a:r>
              <a:rPr lang="en-US" dirty="0" smtClean="0"/>
              <a:t>Access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6672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Наиболее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широко распространены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Excel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9073" y="2348880"/>
            <a:ext cx="4587727" cy="270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Сетевые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Веб-браузер</a:t>
            </a:r>
            <a:endParaRPr lang="ru-RU" dirty="0"/>
          </a:p>
          <a:p>
            <a:r>
              <a:rPr lang="ru-RU" dirty="0"/>
              <a:t>Электронная почта (англ. </a:t>
            </a:r>
            <a:r>
              <a:rPr lang="ru-RU" dirty="0" err="1"/>
              <a:t>e-mail</a:t>
            </a:r>
            <a:r>
              <a:rPr lang="ru-RU" dirty="0"/>
              <a:t>, от </a:t>
            </a:r>
            <a:r>
              <a:rPr lang="ru-RU" dirty="0" err="1"/>
              <a:t>electronic</a:t>
            </a:r>
            <a:r>
              <a:rPr lang="ru-RU" dirty="0"/>
              <a:t> </a:t>
            </a:r>
            <a:r>
              <a:rPr lang="ru-RU" dirty="0" err="1"/>
              <a:t>mail</a:t>
            </a:r>
            <a:r>
              <a:rPr lang="ru-RU" dirty="0"/>
              <a:t>) </a:t>
            </a:r>
          </a:p>
          <a:p>
            <a:r>
              <a:rPr lang="ru-RU" dirty="0"/>
              <a:t>Программы загрузки файлов </a:t>
            </a:r>
          </a:p>
          <a:p>
            <a:r>
              <a:rPr lang="ru-RU" dirty="0"/>
              <a:t>Социальные приложения</a:t>
            </a:r>
          </a:p>
          <a:p>
            <a:r>
              <a:rPr lang="ru-RU" dirty="0"/>
              <a:t>Сетевые утилиты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Компьютерная графика и графические системы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i="1" dirty="0"/>
          </a:p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	В </a:t>
            </a:r>
            <a:r>
              <a:rPr lang="ru-RU" dirty="0"/>
              <a:t>зависимости от способа формирования изображений компьютерную графику принято подразделять на</a:t>
            </a:r>
            <a:r>
              <a:rPr lang="ru-RU" i="1" dirty="0"/>
              <a:t> растровую, векторную и фрактальную, </a:t>
            </a:r>
            <a:r>
              <a:rPr lang="ru-RU" dirty="0"/>
              <a:t>также можно выделить </a:t>
            </a:r>
            <a:r>
              <a:rPr lang="ru-RU" i="1" dirty="0"/>
              <a:t>трехмерную</a:t>
            </a:r>
            <a:r>
              <a:rPr lang="ru-RU" dirty="0"/>
              <a:t> – как их сложную комбинацию.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0966"/>
          </a:xfrm>
        </p:spPr>
        <p:txBody>
          <a:bodyPr/>
          <a:lstStyle/>
          <a:p>
            <a:r>
              <a:rPr lang="ru-RU" dirty="0" smtClean="0"/>
              <a:t>Прикладное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	1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общего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текстовые редакторы</a:t>
            </a:r>
            <a:r>
              <a:rPr lang="ru-RU" sz="1200" dirty="0" smtClean="0"/>
              <a:t>;, текстовые процессоры;  </a:t>
            </a:r>
            <a:r>
              <a:rPr lang="ru-RU" sz="1200" dirty="0"/>
              <a:t>издательские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графические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СУБД;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электронные таблицы;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веб-браузер</a:t>
            </a:r>
            <a:r>
              <a:rPr lang="ru-RU" sz="1200" dirty="0"/>
              <a:t> и сетевые программы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/>
          </a:p>
          <a:p>
            <a:pPr>
              <a:buNone/>
            </a:pPr>
            <a:r>
              <a:rPr lang="ru-RU" sz="1200" dirty="0" smtClean="0"/>
              <a:t>	2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специального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экспертные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авторские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гипертекстовые системы (электронные словари, энциклопедии, справочные системы);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мультимедиа приложения (</a:t>
            </a:r>
            <a:r>
              <a:rPr lang="ru-RU" sz="1200" dirty="0" err="1"/>
              <a:t>медиаплееры</a:t>
            </a:r>
            <a:r>
              <a:rPr lang="ru-RU" sz="1200" dirty="0"/>
              <a:t>, программы для создания и редактирования </a:t>
            </a:r>
            <a:r>
              <a:rPr lang="ru-RU" sz="1200" dirty="0" smtClean="0"/>
              <a:t>видео).</a:t>
            </a:r>
            <a:endParaRPr lang="ru-RU" sz="1200" dirty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	3</a:t>
            </a:r>
            <a:r>
              <a:rPr lang="ru-RU" sz="1200" dirty="0"/>
              <a:t>. </a:t>
            </a:r>
            <a:r>
              <a:rPr lang="ru-RU" sz="1200" b="1" dirty="0"/>
              <a:t>Профессиональные программные средства</a:t>
            </a:r>
            <a:r>
              <a:rPr lang="ru-RU" sz="1200" dirty="0"/>
              <a:t>: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АСУ</a:t>
            </a:r>
            <a:r>
              <a:rPr lang="ru-RU" sz="1200" dirty="0" smtClean="0"/>
              <a:t>;  АСУП </a:t>
            </a:r>
            <a:r>
              <a:rPr lang="ru-RU" sz="1200" dirty="0"/>
              <a:t>ТП</a:t>
            </a:r>
            <a:r>
              <a:rPr lang="ru-RU" sz="1200" dirty="0" smtClean="0"/>
              <a:t>;  </a:t>
            </a:r>
            <a:r>
              <a:rPr lang="ru-RU" sz="1200" dirty="0"/>
              <a:t>САПР</a:t>
            </a:r>
            <a:r>
              <a:rPr lang="ru-RU" sz="1200" dirty="0" smtClean="0"/>
              <a:t>;  </a:t>
            </a:r>
            <a:r>
              <a:rPr lang="ru-RU" sz="1200" dirty="0"/>
              <a:t>АРМ</a:t>
            </a:r>
            <a:r>
              <a:rPr lang="ru-RU" sz="1200" dirty="0" smtClean="0"/>
              <a:t>;  АСНИ; 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педагогические комплексы;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телекоммуникаций;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геоинформационные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биллинговые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электронного документооборота;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содержанием;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складом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/>
              <a:t>	</a:t>
            </a:r>
            <a:r>
              <a:rPr lang="ru-RU" sz="1200" dirty="0" smtClean="0"/>
              <a:t>– </a:t>
            </a:r>
            <a:r>
              <a:rPr lang="ru-RU" sz="1200" dirty="0"/>
              <a:t>системы планирования ресурсов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основными фондами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маркетинговыми ресурсами;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оперативного управления производством и </a:t>
            </a:r>
            <a:r>
              <a:rPr lang="ru-RU" sz="1200" dirty="0" smtClean="0"/>
              <a:t>ремонтами</a:t>
            </a:r>
            <a:r>
              <a:rPr lang="ru-RU" sz="1200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Программные средства специального назначения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	</a:t>
            </a:r>
          </a:p>
          <a:p>
            <a:pPr>
              <a:buNone/>
            </a:pPr>
            <a:r>
              <a:rPr lang="ru-RU" b="1" i="1" dirty="0"/>
              <a:t>	</a:t>
            </a:r>
            <a:r>
              <a:rPr lang="ru-RU" b="1" i="1" dirty="0" smtClean="0"/>
              <a:t>Экспертные </a:t>
            </a:r>
            <a:r>
              <a:rPr lang="ru-RU" b="1" i="1" dirty="0"/>
              <a:t>системы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algn="just">
              <a:buNone/>
            </a:pPr>
            <a:r>
              <a:rPr lang="ru-RU" dirty="0" smtClean="0"/>
              <a:t>	Современные </a:t>
            </a:r>
            <a:r>
              <a:rPr lang="ru-RU" dirty="0"/>
              <a:t>ЭС начали разрабатываться еще в 1970-е гг., наиболее широкое применение нашли в медицине, химии, юриспруденции. В общем случае ЭС состоит из базы знаний и правил анализа.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Программные средства специального назначения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	Гипертекстовые </a:t>
            </a:r>
            <a:r>
              <a:rPr lang="ru-RU" b="1" i="1" dirty="0"/>
              <a:t>системы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algn="just">
              <a:buNone/>
            </a:pPr>
            <a:r>
              <a:rPr lang="ru-RU" dirty="0" smtClean="0"/>
              <a:t>		Гипертекст </a:t>
            </a:r>
            <a:r>
              <a:rPr lang="ru-RU" dirty="0"/>
              <a:t>– это форма организации текстового </a:t>
            </a:r>
            <a:r>
              <a:rPr lang="ru-RU" dirty="0" smtClean="0"/>
              <a:t>материала, </a:t>
            </a:r>
            <a:r>
              <a:rPr lang="ru-RU" dirty="0"/>
              <a:t>при которой его элементы представлены не в линейной последовательности, а как система явно указанных возможных переходов, связей между ними. </a:t>
            </a: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В </a:t>
            </a:r>
            <a:r>
              <a:rPr lang="ru-RU" dirty="0"/>
              <a:t>компьютерной терминологии </a:t>
            </a:r>
            <a:r>
              <a:rPr lang="ru-RU" i="1" dirty="0"/>
              <a:t>гипертекст</a:t>
            </a:r>
            <a:r>
              <a:rPr lang="ru-RU" dirty="0"/>
              <a:t> – текст, сформированный с помощью языка разметки, потенциально содержащий в себе гиперссылки.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		Одним </a:t>
            </a:r>
            <a:r>
              <a:rPr lang="ru-RU" dirty="0"/>
              <a:t>из примеров гипертекстовых систем являются системы машинного перевода.</a:t>
            </a:r>
          </a:p>
          <a:p>
            <a:pPr algn="just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Программные средства специального назначения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	Приложения </a:t>
            </a:r>
            <a:r>
              <a:rPr lang="ru-RU" b="1" i="1" dirty="0"/>
              <a:t>мультимедиа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sz="3000" dirty="0" smtClean="0"/>
              <a:t>Системы </a:t>
            </a:r>
            <a:r>
              <a:rPr lang="ru-RU" sz="3000" dirty="0"/>
              <a:t>синтеза речи (</a:t>
            </a:r>
            <a:r>
              <a:rPr lang="en-US" sz="3000" dirty="0"/>
              <a:t>TTS</a:t>
            </a:r>
            <a:r>
              <a:rPr lang="ru-RU" sz="3000" dirty="0"/>
              <a:t> – </a:t>
            </a:r>
            <a:r>
              <a:rPr lang="en-US" sz="3000" dirty="0"/>
              <a:t>text</a:t>
            </a:r>
            <a:r>
              <a:rPr lang="ru-RU" sz="3000" dirty="0"/>
              <a:t>-</a:t>
            </a:r>
            <a:r>
              <a:rPr lang="en-US" sz="3000" dirty="0"/>
              <a:t>to</a:t>
            </a:r>
            <a:r>
              <a:rPr lang="ru-RU" sz="3000" dirty="0"/>
              <a:t>-</a:t>
            </a:r>
            <a:r>
              <a:rPr lang="en-US" sz="3000" dirty="0"/>
              <a:t>speech</a:t>
            </a:r>
            <a:r>
              <a:rPr lang="ru-RU" sz="3000" dirty="0"/>
              <a:t>) </a:t>
            </a:r>
            <a:endParaRPr lang="ru-RU" sz="3000" dirty="0" smtClean="0"/>
          </a:p>
          <a:p>
            <a:pPr>
              <a:buNone/>
            </a:pPr>
            <a:endParaRPr lang="ru-RU" sz="3000" dirty="0"/>
          </a:p>
          <a:p>
            <a:pPr>
              <a:buNone/>
            </a:pPr>
            <a:r>
              <a:rPr lang="ru-RU" sz="3000" dirty="0" smtClean="0"/>
              <a:t>	Системы </a:t>
            </a:r>
            <a:r>
              <a:rPr lang="ru-RU" sz="3000" dirty="0"/>
              <a:t>распознавания речи (</a:t>
            </a:r>
            <a:r>
              <a:rPr lang="en-US" sz="3000" dirty="0"/>
              <a:t>ASR</a:t>
            </a:r>
            <a:r>
              <a:rPr lang="ru-RU" sz="3000" dirty="0"/>
              <a:t> – </a:t>
            </a:r>
            <a:r>
              <a:rPr lang="en-US" sz="3000" dirty="0"/>
              <a:t>automatic speech recognition</a:t>
            </a:r>
            <a:r>
              <a:rPr lang="ru-RU" sz="3000" dirty="0"/>
              <a:t>) Виртуальная реальность (</a:t>
            </a:r>
            <a:r>
              <a:rPr lang="en-US" sz="3000" dirty="0"/>
              <a:t>virtual reality</a:t>
            </a:r>
            <a:r>
              <a:rPr lang="ru-RU" sz="3000" dirty="0"/>
              <a:t>, </a:t>
            </a:r>
            <a:r>
              <a:rPr lang="en-US" sz="3000" dirty="0"/>
              <a:t>VR</a:t>
            </a:r>
            <a:r>
              <a:rPr lang="ru-RU" sz="3000" dirty="0" smtClean="0"/>
              <a:t>)</a:t>
            </a:r>
          </a:p>
          <a:p>
            <a:pPr>
              <a:buNone/>
            </a:pPr>
            <a:endParaRPr lang="ru-RU" sz="3000" dirty="0"/>
          </a:p>
          <a:p>
            <a:pPr>
              <a:buNone/>
            </a:pPr>
            <a:r>
              <a:rPr lang="ru-RU" sz="3000" dirty="0" smtClean="0"/>
              <a:t>	Дополненная </a:t>
            </a:r>
            <a:r>
              <a:rPr lang="ru-RU" sz="3000" dirty="0"/>
              <a:t>реальность (</a:t>
            </a:r>
            <a:r>
              <a:rPr lang="en-US" sz="3000" dirty="0"/>
              <a:t>augmented reality</a:t>
            </a:r>
            <a:r>
              <a:rPr lang="ru-RU" sz="3000" dirty="0"/>
              <a:t>, </a:t>
            </a:r>
            <a:r>
              <a:rPr lang="en-US" sz="3000" dirty="0"/>
              <a:t>AR</a:t>
            </a:r>
            <a:r>
              <a:rPr lang="ru-RU" sz="3000" dirty="0"/>
              <a:t>)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0966"/>
          </a:xfrm>
        </p:spPr>
        <p:txBody>
          <a:bodyPr/>
          <a:lstStyle/>
          <a:p>
            <a:r>
              <a:rPr lang="ru-RU" dirty="0" smtClean="0"/>
              <a:t>Прикладное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	1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общего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текстовые редакторы</a:t>
            </a:r>
            <a:r>
              <a:rPr lang="ru-RU" sz="1200" dirty="0" smtClean="0"/>
              <a:t>;, текстовые процессоры;  </a:t>
            </a:r>
            <a:r>
              <a:rPr lang="ru-RU" sz="1200" dirty="0"/>
              <a:t>издательские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графические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СУБД;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электронные таблицы;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веб-браузер</a:t>
            </a:r>
            <a:r>
              <a:rPr lang="ru-RU" sz="1200" dirty="0"/>
              <a:t> и сетевые программы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/>
          </a:p>
          <a:p>
            <a:pPr>
              <a:buNone/>
            </a:pPr>
            <a:r>
              <a:rPr lang="ru-RU" sz="1200" dirty="0" smtClean="0"/>
              <a:t>	2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специального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экспертные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авторские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гипертекстовые системы (электронные словари, энциклопедии, справочные системы);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мультимедиа приложения (</a:t>
            </a:r>
            <a:r>
              <a:rPr lang="ru-RU" sz="1200" dirty="0" err="1"/>
              <a:t>медиаплееры</a:t>
            </a:r>
            <a:r>
              <a:rPr lang="ru-RU" sz="1200" dirty="0"/>
              <a:t>, программы для создания и редактирования </a:t>
            </a:r>
            <a:r>
              <a:rPr lang="ru-RU" sz="1200" dirty="0" smtClean="0"/>
              <a:t>видео).</a:t>
            </a:r>
            <a:endParaRPr lang="ru-RU" sz="1200" dirty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	3</a:t>
            </a:r>
            <a:r>
              <a:rPr lang="ru-RU" sz="1200" dirty="0"/>
              <a:t>. </a:t>
            </a:r>
            <a:r>
              <a:rPr lang="ru-RU" sz="1200" b="1" dirty="0"/>
              <a:t>Профессиональные программные средства</a:t>
            </a:r>
            <a:r>
              <a:rPr lang="ru-RU" sz="1200" dirty="0"/>
              <a:t>: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АСУ</a:t>
            </a:r>
            <a:r>
              <a:rPr lang="ru-RU" sz="1200" dirty="0" smtClean="0"/>
              <a:t>;  АСУП </a:t>
            </a:r>
            <a:r>
              <a:rPr lang="ru-RU" sz="1200" dirty="0"/>
              <a:t>ТП</a:t>
            </a:r>
            <a:r>
              <a:rPr lang="ru-RU" sz="1200" dirty="0" smtClean="0"/>
              <a:t>;  </a:t>
            </a:r>
            <a:r>
              <a:rPr lang="ru-RU" sz="1200" dirty="0"/>
              <a:t>САПР</a:t>
            </a:r>
            <a:r>
              <a:rPr lang="ru-RU" sz="1200" dirty="0" smtClean="0"/>
              <a:t>;  </a:t>
            </a:r>
            <a:r>
              <a:rPr lang="ru-RU" sz="1200" dirty="0"/>
              <a:t>АРМ</a:t>
            </a:r>
            <a:r>
              <a:rPr lang="ru-RU" sz="1200" dirty="0" smtClean="0"/>
              <a:t>;  АСНИ; 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педагогические комплексы;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телекоммуникаций;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геоинформационные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биллинговые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электронного документооборота;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содержанием;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складом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/>
              <a:t>	</a:t>
            </a:r>
            <a:r>
              <a:rPr lang="ru-RU" sz="1200" dirty="0" smtClean="0"/>
              <a:t>– </a:t>
            </a:r>
            <a:r>
              <a:rPr lang="ru-RU" sz="1200" dirty="0"/>
              <a:t>системы планирования ресурсов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основными фондами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маркетинговыми ресурсами;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оперативного управления производством и </a:t>
            </a:r>
            <a:r>
              <a:rPr lang="ru-RU" sz="1200" dirty="0" smtClean="0"/>
              <a:t>ремонтами</a:t>
            </a:r>
            <a:r>
              <a:rPr lang="ru-RU" sz="1200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Профессиональные программные средства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	Профессиональные </a:t>
            </a:r>
            <a:r>
              <a:rPr lang="ru-RU" b="1" i="1" dirty="0"/>
              <a:t>программные средства</a:t>
            </a:r>
          </a:p>
          <a:p>
            <a:endParaRPr lang="ru-RU" i="1" dirty="0" smtClean="0"/>
          </a:p>
          <a:p>
            <a:r>
              <a:rPr lang="ru-RU" dirty="0" smtClean="0"/>
              <a:t>Информационно-поисковые </a:t>
            </a:r>
            <a:r>
              <a:rPr lang="ru-RU" dirty="0"/>
              <a:t>системы </a:t>
            </a:r>
          </a:p>
          <a:p>
            <a:r>
              <a:rPr lang="ru-RU" dirty="0"/>
              <a:t>Автоматизированная система (АС)</a:t>
            </a:r>
          </a:p>
          <a:p>
            <a:r>
              <a:rPr lang="ru-RU" dirty="0" smtClean="0"/>
              <a:t>Автоматизированная </a:t>
            </a:r>
            <a:r>
              <a:rPr lang="ru-RU" dirty="0"/>
              <a:t>система управления (АСУ) Автоматизированная система управления технологическим процессом (АСУ ТП)</a:t>
            </a:r>
          </a:p>
          <a:p>
            <a:r>
              <a:rPr lang="ru-RU" dirty="0"/>
              <a:t> Системы автоматизированного проектирования (САПР) Автоматизированная система научных исследований (АСНИ) </a:t>
            </a:r>
          </a:p>
          <a:p>
            <a:r>
              <a:rPr lang="ru-RU" dirty="0"/>
              <a:t>Географические информационные системы (ГИС)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Программное </a:t>
            </a:r>
            <a:r>
              <a:rPr lang="ru-RU" dirty="0"/>
              <a:t>обеспечение принято </a:t>
            </a:r>
            <a:r>
              <a:rPr lang="ru-RU" i="1" dirty="0"/>
              <a:t>классифицировать по назначению</a:t>
            </a:r>
            <a:r>
              <a:rPr lang="ru-RU" dirty="0"/>
              <a:t> на три группы: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– </a:t>
            </a:r>
            <a:r>
              <a:rPr lang="ru-RU" dirty="0" smtClean="0"/>
              <a:t>системное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прикладное (ППО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инструментальное (системы </a:t>
            </a:r>
            <a:r>
              <a:rPr lang="ru-RU" dirty="0" smtClean="0"/>
              <a:t> программирования</a:t>
            </a:r>
            <a:r>
              <a:rPr lang="ru-RU" dirty="0"/>
              <a:t>)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Инструментальное ПО (Системы программирования)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Это </a:t>
            </a:r>
            <a:r>
              <a:rPr lang="ru-RU" dirty="0"/>
              <a:t>комплекс программных средств для создания и модификации компьютерных программ на одном из языков программирования.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/>
              <a:t> </a:t>
            </a:r>
          </a:p>
          <a:p>
            <a:pPr>
              <a:buNone/>
            </a:pPr>
            <a:r>
              <a:rPr lang="ru-RU" b="1" i="1" dirty="0" smtClean="0"/>
              <a:t>	Хранение </a:t>
            </a:r>
            <a:r>
              <a:rPr lang="ru-RU" b="1" i="1" dirty="0"/>
              <a:t>информации на носителе</a:t>
            </a:r>
          </a:p>
          <a:p>
            <a:endParaRPr lang="ru-RU" dirty="0"/>
          </a:p>
          <a:p>
            <a:pPr algn="just"/>
            <a:r>
              <a:rPr lang="ru-RU" i="1" dirty="0"/>
              <a:t>Физическая структура</a:t>
            </a:r>
            <a:r>
              <a:rPr lang="ru-RU" dirty="0"/>
              <a:t> находится в прямой зависимости от типа носителя, от его физической природы, учитывает особенности материала и способа записи данных.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i="1" dirty="0"/>
              <a:t>Логическая структура</a:t>
            </a:r>
            <a:r>
              <a:rPr lang="ru-RU" dirty="0"/>
              <a:t> – это деление общего пространства диска на несколько областей. Области размещаются последовательно, начиная с первого сектора.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файловой системы.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55790"/>
            <a:ext cx="4038600" cy="281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dirty="0" smtClean="0"/>
              <a:t>Все современные ОС обеспечивают создание файловой системы. Принцип организации файловой системы – </a:t>
            </a:r>
            <a:r>
              <a:rPr lang="ru-RU" i="1" dirty="0" smtClean="0"/>
              <a:t>табличный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060848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i="1" dirty="0" smtClean="0"/>
              <a:t>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Векторная графика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	Векторная </a:t>
            </a:r>
            <a:r>
              <a:rPr lang="ru-RU" dirty="0"/>
              <a:t>графика представляет изображение как набор простейших геометрических </a:t>
            </a:r>
            <a:r>
              <a:rPr lang="ru-RU" dirty="0" smtClean="0"/>
              <a:t>контуров </a:t>
            </a:r>
            <a:r>
              <a:rPr lang="ru-RU" dirty="0" smtClean="0"/>
              <a:t>(</a:t>
            </a:r>
            <a:r>
              <a:rPr lang="ru-RU" dirty="0" smtClean="0">
                <a:solidFill>
                  <a:schemeClr val="hlink"/>
                </a:solidFill>
              </a:rPr>
              <a:t>линия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FF00"/>
                </a:solidFill>
              </a:rPr>
              <a:t>прямоугольник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folHlink"/>
                </a:solidFill>
              </a:rPr>
              <a:t>окружность</a:t>
            </a:r>
            <a:r>
              <a:rPr lang="ru-RU" dirty="0" smtClean="0"/>
              <a:t> и др.), для каждого из которых задаются координаты опорных точек, а также цвет, толщина и стиль линии его контура.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Рисунок </a:t>
            </a:r>
            <a:r>
              <a:rPr lang="ru-RU" dirty="0"/>
              <a:t>хранится как набор координат, параметров математических выражений и других чисел, характеризующих объекты</a:t>
            </a:r>
            <a:r>
              <a:rPr lang="ru-RU" dirty="0" smtClean="0"/>
              <a:t>.</a:t>
            </a:r>
            <a:r>
              <a:rPr lang="ru-RU" b="1" dirty="0"/>
              <a:t>	</a:t>
            </a:r>
            <a:endParaRPr lang="ru-RU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36096" y="5229200"/>
            <a:ext cx="1511300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7380312" y="5013176"/>
            <a:ext cx="1152525" cy="11525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95536" y="5157192"/>
            <a:ext cx="1223963" cy="10080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3635896" y="4941168"/>
            <a:ext cx="1368425" cy="1439862"/>
          </a:xfrm>
          <a:prstGeom prst="triangle">
            <a:avLst>
              <a:gd name="adj" fmla="val 50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2051720" y="5013176"/>
            <a:ext cx="1331912" cy="1511300"/>
          </a:xfrm>
          <a:custGeom>
            <a:avLst/>
            <a:gdLst>
              <a:gd name="T0" fmla="*/ 0 w 839"/>
              <a:gd name="T1" fmla="*/ 0 h 952"/>
              <a:gd name="T2" fmla="*/ 2147483647 w 839"/>
              <a:gd name="T3" fmla="*/ 2147483647 h 952"/>
              <a:gd name="T4" fmla="*/ 2147483647 w 839"/>
              <a:gd name="T5" fmla="*/ 2147483647 h 952"/>
              <a:gd name="T6" fmla="*/ 2147483647 w 839"/>
              <a:gd name="T7" fmla="*/ 2147483647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839"/>
              <a:gd name="T13" fmla="*/ 0 h 952"/>
              <a:gd name="T14" fmla="*/ 839 w 839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39" h="952">
                <a:moveTo>
                  <a:pt x="0" y="0"/>
                </a:moveTo>
                <a:cubicBezTo>
                  <a:pt x="396" y="362"/>
                  <a:pt x="793" y="725"/>
                  <a:pt x="816" y="816"/>
                </a:cubicBezTo>
                <a:cubicBezTo>
                  <a:pt x="839" y="907"/>
                  <a:pt x="264" y="521"/>
                  <a:pt x="136" y="544"/>
                </a:cubicBezTo>
                <a:cubicBezTo>
                  <a:pt x="8" y="567"/>
                  <a:pt x="60" y="884"/>
                  <a:pt x="45" y="952"/>
                </a:cubicBezTo>
              </a:path>
            </a:pathLst>
          </a:cu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Данные </a:t>
            </a:r>
            <a:r>
              <a:rPr lang="ru-RU" dirty="0"/>
              <a:t>о том, в каком месте диска записан тот или иной файл, хранятся в системной области диска в специальных </a:t>
            </a:r>
            <a:r>
              <a:rPr lang="ru-RU" i="1" dirty="0"/>
              <a:t>таблицах размещения файлов</a:t>
            </a:r>
            <a:r>
              <a:rPr lang="ru-RU" dirty="0"/>
              <a:t> (</a:t>
            </a:r>
            <a:r>
              <a:rPr lang="ru-RU" i="1" dirty="0"/>
              <a:t>FAT</a:t>
            </a:r>
            <a:r>
              <a:rPr lang="ru-RU" dirty="0"/>
              <a:t>-таблицах). </a:t>
            </a:r>
          </a:p>
          <a:p>
            <a:pPr algn="just">
              <a:buNone/>
            </a:pPr>
            <a:r>
              <a:rPr lang="ru-RU" i="1" dirty="0" smtClean="0"/>
              <a:t>	</a:t>
            </a:r>
          </a:p>
          <a:p>
            <a:pPr algn="just">
              <a:buNone/>
            </a:pPr>
            <a:r>
              <a:rPr lang="ru-RU" i="1" dirty="0"/>
              <a:t>	</a:t>
            </a:r>
            <a:r>
              <a:rPr lang="ru-RU" i="1" dirty="0" smtClean="0"/>
              <a:t>	Наименьшей </a:t>
            </a:r>
            <a:r>
              <a:rPr lang="ru-RU" i="1" dirty="0"/>
              <a:t>физической единицей хранения данных является сектор.</a:t>
            </a:r>
            <a:r>
              <a:rPr lang="ru-RU" dirty="0"/>
              <a:t> Размер сектора равен 512 байт. </a:t>
            </a:r>
          </a:p>
          <a:p>
            <a:pPr algn="just">
              <a:buNone/>
            </a:pPr>
            <a:r>
              <a:rPr lang="ru-RU" i="1" dirty="0" smtClean="0"/>
              <a:t>		</a:t>
            </a:r>
          </a:p>
          <a:p>
            <a:pPr algn="just">
              <a:buNone/>
            </a:pPr>
            <a:r>
              <a:rPr lang="ru-RU" i="1" dirty="0"/>
              <a:t>	</a:t>
            </a:r>
            <a:r>
              <a:rPr lang="ru-RU" i="1" dirty="0" smtClean="0"/>
              <a:t>	Кластер </a:t>
            </a:r>
            <a:r>
              <a:rPr lang="ru-RU" i="1" dirty="0"/>
              <a:t>является наименьшей единицей адресации к данным.</a:t>
            </a:r>
            <a:r>
              <a:rPr lang="ru-RU" dirty="0"/>
              <a:t> Размер кластера, в отличие от размера сектора, не фиксирован и зависит от емкости диска.</a:t>
            </a:r>
          </a:p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Семейство </a:t>
            </a:r>
            <a:r>
              <a:rPr lang="en-US" dirty="0"/>
              <a:t>W</a:t>
            </a:r>
            <a:r>
              <a:rPr lang="ru-RU" dirty="0"/>
              <a:t>’2000/</a:t>
            </a:r>
            <a:r>
              <a:rPr lang="en-US" dirty="0"/>
              <a:t>NT</a:t>
            </a:r>
            <a:r>
              <a:rPr lang="ru-RU" dirty="0"/>
              <a:t> использует более стабильную и надежную систему </a:t>
            </a:r>
            <a:r>
              <a:rPr lang="en-US" dirty="0"/>
              <a:t>NTFS</a:t>
            </a:r>
            <a:r>
              <a:rPr lang="ru-RU" dirty="0"/>
              <a:t>, но которая в результате работает медленнее, чем </a:t>
            </a:r>
            <a:r>
              <a:rPr lang="en-US" dirty="0"/>
              <a:t>FAT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файловой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i="1" dirty="0" smtClean="0"/>
              <a:t>		К </a:t>
            </a:r>
            <a:r>
              <a:rPr lang="ru-RU" i="1" dirty="0"/>
              <a:t>функции обслуживания файловой структуры</a:t>
            </a:r>
            <a:r>
              <a:rPr lang="ru-RU" dirty="0"/>
              <a:t> относятся следующие операции, происходящие под управлением операционной системы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/>
          </a:p>
          <a:p>
            <a:pPr lvl="0" algn="just"/>
            <a:r>
              <a:rPr lang="ru-RU" dirty="0"/>
              <a:t>создание файлов и присвоение им имен; </a:t>
            </a:r>
          </a:p>
          <a:p>
            <a:pPr lvl="0" algn="just"/>
            <a:r>
              <a:rPr lang="ru-RU" dirty="0"/>
              <a:t>создание каталогов (папок) и присвоение им имен; </a:t>
            </a:r>
          </a:p>
          <a:p>
            <a:pPr lvl="0" algn="just"/>
            <a:r>
              <a:rPr lang="ru-RU" dirty="0"/>
              <a:t>переименование файлов и каталогов (папок); </a:t>
            </a:r>
          </a:p>
          <a:p>
            <a:pPr lvl="0" algn="just"/>
            <a:r>
              <a:rPr lang="ru-RU" dirty="0"/>
              <a:t>копирование и перемещение файлов между дисками компьютера и между каталогами (папками) одного диска; </a:t>
            </a:r>
          </a:p>
          <a:p>
            <a:pPr lvl="0" algn="just"/>
            <a:r>
              <a:rPr lang="ru-RU" dirty="0"/>
              <a:t>удаление файлов и каталогов (папок); </a:t>
            </a:r>
          </a:p>
          <a:p>
            <a:pPr lvl="0" algn="just"/>
            <a:r>
              <a:rPr lang="ru-RU" dirty="0"/>
              <a:t>навигация по файловой структуре с целью доступа к заданному файлу, каталогу (папке); </a:t>
            </a:r>
          </a:p>
          <a:p>
            <a:pPr lvl="0" algn="just"/>
            <a:r>
              <a:rPr lang="ru-RU" dirty="0"/>
              <a:t>управление атрибутами файлов.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txt</a:t>
            </a:r>
            <a:r>
              <a:rPr lang="ru-RU" sz="1200" dirty="0" smtClean="0"/>
              <a:t> – текстовый файл;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com</a:t>
            </a:r>
            <a:r>
              <a:rPr lang="ru-RU" sz="1200" dirty="0" smtClean="0"/>
              <a:t>, *.</a:t>
            </a:r>
            <a:r>
              <a:rPr lang="en-US" sz="1200" dirty="0" smtClean="0"/>
              <a:t>exe</a:t>
            </a:r>
            <a:r>
              <a:rPr lang="ru-RU" sz="1200" dirty="0" smtClean="0"/>
              <a:t> готовые к выполнению программы;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bat</a:t>
            </a:r>
            <a:r>
              <a:rPr lang="ru-RU" sz="1200" dirty="0" smtClean="0"/>
              <a:t>	командные (</a:t>
            </a:r>
            <a:r>
              <a:rPr lang="en-US" sz="1200" dirty="0" smtClean="0"/>
              <a:t>Batch</a:t>
            </a:r>
            <a:r>
              <a:rPr lang="ru-RU" sz="1200" dirty="0" smtClean="0"/>
              <a:t>) файлы;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bak</a:t>
            </a:r>
            <a:r>
              <a:rPr lang="ru-RU" sz="1200" dirty="0" smtClean="0"/>
              <a:t>	копия файла, делаемая перед его изменением;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doc</a:t>
            </a:r>
            <a:r>
              <a:rPr lang="ru-RU" sz="1200" dirty="0" smtClean="0"/>
              <a:t>, *.</a:t>
            </a:r>
            <a:r>
              <a:rPr lang="en-US" sz="1200" dirty="0" err="1" smtClean="0"/>
              <a:t>docx</a:t>
            </a:r>
            <a:r>
              <a:rPr lang="ru-RU" sz="1200" dirty="0" smtClean="0"/>
              <a:t>          документы </a:t>
            </a:r>
            <a:r>
              <a:rPr lang="en-US" sz="1200" dirty="0" smtClean="0"/>
              <a:t>Word</a:t>
            </a:r>
            <a:r>
              <a:rPr lang="ru-RU" sz="1200" dirty="0" smtClean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xls</a:t>
            </a:r>
            <a:r>
              <a:rPr lang="ru-RU" sz="1200" dirty="0" smtClean="0"/>
              <a:t>	              документы </a:t>
            </a:r>
            <a:r>
              <a:rPr lang="en-US" sz="1200" dirty="0" smtClean="0"/>
              <a:t>Excel</a:t>
            </a:r>
            <a:r>
              <a:rPr lang="ru-RU" sz="1200" dirty="0" smtClean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pps</a:t>
            </a:r>
            <a:r>
              <a:rPr lang="ru-RU" sz="1200" dirty="0" smtClean="0"/>
              <a:t>	              документы  </a:t>
            </a:r>
            <a:r>
              <a:rPr lang="ru-RU" sz="1200" dirty="0" err="1" smtClean="0"/>
              <a:t>PowerPoint</a:t>
            </a:r>
            <a:r>
              <a:rPr lang="ru-RU" sz="1200" dirty="0" smtClean="0"/>
              <a:t>;</a:t>
            </a:r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eml</a:t>
            </a:r>
            <a:r>
              <a:rPr lang="ru-RU" sz="1200" dirty="0" smtClean="0"/>
              <a:t> – электронное  письмо </a:t>
            </a:r>
            <a:r>
              <a:rPr lang="en-US" sz="1200" dirty="0" smtClean="0"/>
              <a:t>E</a:t>
            </a:r>
            <a:r>
              <a:rPr lang="ru-RU" sz="1200" dirty="0" smtClean="0"/>
              <a:t>-</a:t>
            </a:r>
            <a:r>
              <a:rPr lang="en-US" sz="1200" dirty="0" smtClean="0"/>
              <a:t>mail</a:t>
            </a:r>
            <a:r>
              <a:rPr lang="ru-RU" sz="1200" dirty="0" smtClean="0"/>
              <a:t> ;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htm</a:t>
            </a:r>
            <a:r>
              <a:rPr lang="ru-RU" sz="1200" dirty="0" smtClean="0"/>
              <a:t> – </a:t>
            </a:r>
            <a:r>
              <a:rPr lang="en-US" sz="1200" dirty="0" smtClean="0"/>
              <a:t>Web</a:t>
            </a:r>
            <a:r>
              <a:rPr lang="ru-RU" sz="1200" dirty="0" smtClean="0"/>
              <a:t>-страница;</a:t>
            </a:r>
          </a:p>
          <a:p>
            <a:pPr>
              <a:spcBef>
                <a:spcPts val="0"/>
              </a:spcBef>
              <a:buNone/>
            </a:pPr>
            <a:endParaRPr lang="ru-RU" sz="1200" dirty="0" smtClean="0"/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Расширения для трансляторов с языков высокого уровня: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sys</a:t>
            </a:r>
            <a:r>
              <a:rPr lang="ru-RU" sz="1200" dirty="0" smtClean="0"/>
              <a:t> –файл ОС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bas –Basic</a:t>
            </a:r>
            <a:endParaRPr lang="ru-RU" sz="1200" dirty="0" smtClean="0"/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for –Fortran</a:t>
            </a:r>
            <a:endParaRPr lang="ru-RU" sz="1200" dirty="0" smtClean="0"/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c– C</a:t>
            </a:r>
            <a:r>
              <a:rPr lang="ru-RU" sz="1200" dirty="0" smtClean="0"/>
              <a:t>и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pas – Pascal</a:t>
            </a:r>
            <a:endParaRPr lang="ru-RU" sz="1200" dirty="0" smtClean="0"/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mdb</a:t>
            </a:r>
            <a:r>
              <a:rPr lang="en-US" sz="1200" dirty="0" smtClean="0"/>
              <a:t>  – </a:t>
            </a:r>
            <a:r>
              <a:rPr lang="ru-RU" sz="1200" dirty="0" smtClean="0"/>
              <a:t>файл баз данных</a:t>
            </a:r>
            <a:r>
              <a:rPr lang="en-US" sz="1200" dirty="0" smtClean="0"/>
              <a:t> Access</a:t>
            </a:r>
            <a:endParaRPr lang="ru-RU" sz="1200" dirty="0" smtClean="0"/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err="1" smtClean="0"/>
              <a:t>asm</a:t>
            </a:r>
            <a:r>
              <a:rPr lang="ru-RU" sz="1200" dirty="0" smtClean="0"/>
              <a:t> - программы на Ассемблере;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/>
              <a:t>*.</a:t>
            </a:r>
            <a:r>
              <a:rPr lang="en-US" sz="1200" dirty="0" smtClean="0"/>
              <a:t>Bmp</a:t>
            </a:r>
            <a:r>
              <a:rPr lang="ru-RU" sz="1200" dirty="0" smtClean="0"/>
              <a:t>, *.</a:t>
            </a:r>
            <a:r>
              <a:rPr lang="ru-RU" sz="1200" dirty="0" err="1" smtClean="0"/>
              <a:t>jpg</a:t>
            </a:r>
            <a:r>
              <a:rPr lang="ru-RU" sz="1200" dirty="0" smtClean="0"/>
              <a:t> – графический файл, рисунок.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Файловая система на диске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84984"/>
            <a:ext cx="3984873" cy="32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508291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Путь к файлу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Если </a:t>
            </a:r>
            <a:r>
              <a:rPr lang="ru-RU" dirty="0"/>
              <a:t>все файлы на компьютере разложены по папкам, доступ к ним выполняется достаточно просто с помощью специальной программы – </a:t>
            </a:r>
            <a:r>
              <a:rPr lang="ru-RU" i="1" dirty="0"/>
              <a:t>файлового </a:t>
            </a:r>
            <a:r>
              <a:rPr lang="ru-RU" i="1" dirty="0" smtClean="0"/>
              <a:t>менеджера (</a:t>
            </a:r>
            <a:r>
              <a:rPr lang="ru-RU" dirty="0" smtClean="0"/>
              <a:t>проводник).</a:t>
            </a:r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Например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/>
              <a:t>c:\work\documents\2002\referat\informatika.doc</a:t>
            </a:r>
            <a:endParaRPr lang="ru-RU" dirty="0"/>
          </a:p>
          <a:p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/local/home/data/kursovik.txt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Если </a:t>
            </a:r>
            <a:r>
              <a:rPr lang="ru-RU" dirty="0"/>
              <a:t>дисковод не указан, то подразумевается текущий дисковод. Если путь не указан, то подразумевается текущий каталог.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Векторные изображения</a:t>
            </a:r>
          </a:p>
        </p:txBody>
      </p:sp>
      <p:pic>
        <p:nvPicPr>
          <p:cNvPr id="21512" name="Picture 8" descr="DD00449_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552" y="1268760"/>
            <a:ext cx="1668463" cy="1752600"/>
          </a:xfrm>
        </p:spPr>
      </p:pic>
      <p:pic>
        <p:nvPicPr>
          <p:cNvPr id="21513" name="Picture 9" descr="J0153514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236296" y="1340768"/>
            <a:ext cx="1754187" cy="1752600"/>
          </a:xfrm>
        </p:spPr>
      </p:pic>
      <p:pic>
        <p:nvPicPr>
          <p:cNvPr id="21514" name="Picture 10" descr="J0107132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11560" y="3933056"/>
            <a:ext cx="1741487" cy="1752600"/>
          </a:xfrm>
        </p:spPr>
      </p:pic>
      <p:pic>
        <p:nvPicPr>
          <p:cNvPr id="21515" name="Picture 11" descr="WING1"/>
          <p:cNvPicPr>
            <a:picLocks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555776" y="1556792"/>
            <a:ext cx="2798763" cy="1752600"/>
          </a:xfrm>
        </p:spPr>
      </p:pic>
      <p:pic>
        <p:nvPicPr>
          <p:cNvPr id="8" name="Picture 11" descr="FD00369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7596336" y="3861048"/>
            <a:ext cx="1355725" cy="2097087"/>
          </a:xfrm>
          <a:prstGeom prst="rect">
            <a:avLst/>
          </a:prstGeom>
        </p:spPr>
      </p:pic>
      <p:pic>
        <p:nvPicPr>
          <p:cNvPr id="9" name="Picture 12" descr="J013686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5868144" y="1484784"/>
            <a:ext cx="1885950" cy="1752600"/>
          </a:xfrm>
          <a:prstGeom prst="rect">
            <a:avLst/>
          </a:prstGeom>
        </p:spPr>
      </p:pic>
      <p:pic>
        <p:nvPicPr>
          <p:cNvPr id="10" name="Picture 13" descr="SO00223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2771800" y="3717032"/>
            <a:ext cx="1989137" cy="2216150"/>
          </a:xfrm>
          <a:prstGeom prst="rect">
            <a:avLst/>
          </a:prstGeom>
        </p:spPr>
      </p:pic>
      <p:pic>
        <p:nvPicPr>
          <p:cNvPr id="11" name="Picture 16" descr="SO00257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>
          <a:xfrm>
            <a:off x="5076056" y="3717032"/>
            <a:ext cx="2189163" cy="2400300"/>
          </a:xfrm>
          <a:prstGeom prst="rect">
            <a:avLst/>
          </a:prstGeom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Достоинства векторных изображений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Векторные рисунки могут быть уменьшены и увеличены </a:t>
            </a:r>
            <a:r>
              <a:rPr lang="ru-RU" sz="2400" b="1" dirty="0" smtClean="0"/>
              <a:t>без потери качества</a:t>
            </a:r>
            <a:r>
              <a:rPr lang="ru-RU" sz="2400" dirty="0" smtClean="0"/>
              <a:t>. </a:t>
            </a:r>
          </a:p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Небольшой информационный объем по сравнению с растровыми изображениями.</a:t>
            </a:r>
          </a:p>
          <a:p>
            <a:pPr lvl="0">
              <a:buNone/>
            </a:pPr>
            <a:endParaRPr lang="ru-RU" sz="2400" dirty="0" smtClean="0"/>
          </a:p>
          <a:p>
            <a:pPr lvl="0"/>
            <a:r>
              <a:rPr lang="ru-RU" sz="2400" dirty="0" smtClean="0"/>
              <a:t>Векторная графика применяется для схем, масштабируемых шрифтов, деловой графики, широко используется для создания мультфильмов и анимационных роликов (технологии </a:t>
            </a:r>
            <a:r>
              <a:rPr lang="en-US" sz="2400" dirty="0" smtClean="0"/>
              <a:t>Flash</a:t>
            </a:r>
            <a:r>
              <a:rPr lang="ru-RU" sz="2400" dirty="0" smtClean="0"/>
              <a:t>, </a:t>
            </a:r>
            <a:r>
              <a:rPr lang="en-US" sz="2400" dirty="0" smtClean="0"/>
              <a:t>HTML</a:t>
            </a:r>
            <a:r>
              <a:rPr lang="ru-RU" sz="2400" dirty="0" smtClean="0"/>
              <a:t>5).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Недостатки векторных изображений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 smtClean="0"/>
              <a:t>У векторной графики имеются существенные недостатки:</a:t>
            </a:r>
          </a:p>
          <a:p>
            <a:pPr lvl="0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– не каждый объект может быть легко изображен в векторном виде. А если может, то количество памяти и времени на отображение всего рисунка зависит от числа объектов в нем и их сложности;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– перевод векторной графики в растровую достаточно прост. Но при попытке обратного перевода – из растровой в векторную – высокое качество исходного векторного рисунка теряется. 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Векторные графические редакторы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-</a:t>
            </a:r>
            <a:r>
              <a:rPr lang="en-US" dirty="0" smtClean="0"/>
              <a:t>Open Office Draw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-Системы компьютерного черчения «Компас».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-Системы автоматического проектирования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Растровая графика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/>
              <a:t>Растровые изображения формируются из точек различного цвета, которые образуют строки и столбцы. </a:t>
            </a:r>
            <a:endParaRPr lang="ru-RU" sz="2400" dirty="0"/>
          </a:p>
          <a:p>
            <a:pPr lvl="0" algn="just">
              <a:buNone/>
            </a:pPr>
            <a:r>
              <a:rPr lang="ru-RU" dirty="0"/>
              <a:t>	</a:t>
            </a:r>
            <a:r>
              <a:rPr lang="ru-RU" dirty="0" smtClean="0"/>
              <a:t>	Следовательно</a:t>
            </a:r>
            <a:r>
              <a:rPr lang="ru-RU" dirty="0"/>
              <a:t>, одной из важнейших характеристик изображения будет – количество пикселей. </a:t>
            </a:r>
            <a:endParaRPr lang="ru-RU" dirty="0" smtClean="0"/>
          </a:p>
          <a:p>
            <a:pPr lvl="0" algn="just">
              <a:buNone/>
            </a:pPr>
            <a:r>
              <a:rPr lang="ru-RU" dirty="0" smtClean="0"/>
              <a:t>		</a:t>
            </a:r>
          </a:p>
          <a:p>
            <a:pPr lvl="0" algn="just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dirty="0" smtClean="0"/>
              <a:t>Еще одна характеристика - цветовое пространство (цветовая модель) – RGB, CMYK, XYZ, </a:t>
            </a:r>
            <a:r>
              <a:rPr lang="ru-RU" dirty="0" err="1" smtClean="0"/>
              <a:t>YCbCr</a:t>
            </a:r>
            <a:r>
              <a:rPr lang="ru-RU" dirty="0" smtClean="0"/>
              <a:t> и др.</a:t>
            </a:r>
            <a:endParaRPr lang="ru-RU" sz="2400" dirty="0" smtClean="0"/>
          </a:p>
          <a:p>
            <a:endParaRPr lang="ru-RU" dirty="0" smtClean="0"/>
          </a:p>
          <a:p>
            <a:pPr lvl="0" algn="just">
              <a:buNone/>
            </a:pPr>
            <a:endParaRPr lang="ru-RU" dirty="0" smtClean="0"/>
          </a:p>
          <a:p>
            <a:pPr lvl="0" algn="just">
              <a:buNone/>
            </a:pPr>
            <a:endParaRPr lang="ru-RU" sz="4000" dirty="0" smtClean="0"/>
          </a:p>
          <a:p>
            <a:pPr lvl="0"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Растровые изображения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ru-RU" dirty="0" smtClean="0"/>
              <a:t>		Каждый </a:t>
            </a:r>
            <a:r>
              <a:rPr lang="ru-RU" dirty="0" err="1" smtClean="0"/>
              <a:t>пиксел</a:t>
            </a:r>
            <a:r>
              <a:rPr lang="ru-RU" dirty="0" smtClean="0"/>
              <a:t> характеризуется положением в так называемой битовой карте (таблице, матрице) и цветовыми характеристиками – яркостью, цветом, прозрачностью – или их комбинацией.</a:t>
            </a:r>
          </a:p>
          <a:p>
            <a:pPr lvl="0" algn="just">
              <a:buNone/>
            </a:pPr>
            <a:r>
              <a:rPr lang="ru-RU" dirty="0" smtClean="0"/>
              <a:t>		Следовательно, еще  одной из  характеристик изображения будет - </a:t>
            </a:r>
            <a:r>
              <a:rPr lang="ru-RU" sz="3300" dirty="0" smtClean="0"/>
              <a:t>количество используемых цветов или глубина цвета (эти характеристики имеют следующую зависимость: N = 2</a:t>
            </a:r>
            <a:r>
              <a:rPr lang="en-US" sz="3300" baseline="30000" dirty="0" smtClean="0"/>
              <a:t>x</a:t>
            </a:r>
            <a:r>
              <a:rPr lang="ru-RU" sz="3300" dirty="0" smtClean="0"/>
              <a:t>, где N – количество цветов, а </a:t>
            </a:r>
            <a:r>
              <a:rPr lang="en-US" sz="3300" dirty="0" smtClean="0"/>
              <a:t>x</a:t>
            </a:r>
            <a:r>
              <a:rPr lang="ru-RU" sz="3300" dirty="0" smtClean="0"/>
              <a:t> – глубина цвета).</a:t>
            </a:r>
          </a:p>
          <a:p>
            <a:pPr lvl="0" algn="just">
              <a:buNone/>
            </a:pPr>
            <a:endParaRPr lang="ru-RU" sz="3300" dirty="0" smtClean="0"/>
          </a:p>
          <a:p>
            <a:pPr lvl="0"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239</Words>
  <Application>Microsoft Office PowerPoint</Application>
  <PresentationFormat>Экран (4:3)</PresentationFormat>
  <Paragraphs>317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Прикладное ПО</vt:lpstr>
      <vt:lpstr> Компьютерная графика и графические системы </vt:lpstr>
      <vt:lpstr>Векторная графика</vt:lpstr>
      <vt:lpstr>Векторные изображения</vt:lpstr>
      <vt:lpstr>Достоинства векторных изображений</vt:lpstr>
      <vt:lpstr>Недостатки векторных изображений</vt:lpstr>
      <vt:lpstr>Векторные графические редакторы</vt:lpstr>
      <vt:lpstr>Растровая графика</vt:lpstr>
      <vt:lpstr>Растровые изображения</vt:lpstr>
      <vt:lpstr>Растровые изображения</vt:lpstr>
      <vt:lpstr>Растровые изображения</vt:lpstr>
      <vt:lpstr>Достоинства растровых изображений</vt:lpstr>
      <vt:lpstr>Недостатки растровых изображений</vt:lpstr>
      <vt:lpstr>Растровые графические редакторы</vt:lpstr>
      <vt:lpstr>Фрактальная графика</vt:lpstr>
      <vt:lpstr>Прикладное ПО</vt:lpstr>
      <vt:lpstr>Базы данных и СУБД</vt:lpstr>
      <vt:lpstr>Электронные таблицы</vt:lpstr>
      <vt:lpstr>Сетевые приложения</vt:lpstr>
      <vt:lpstr>Прикладное ПО</vt:lpstr>
      <vt:lpstr>Программные средства специального назначения</vt:lpstr>
      <vt:lpstr>Программные средства специального назначения</vt:lpstr>
      <vt:lpstr>Программные средства специального назначения</vt:lpstr>
      <vt:lpstr>Прикладное ПО</vt:lpstr>
      <vt:lpstr>Профессиональные программные средства</vt:lpstr>
      <vt:lpstr>Классификация ПО</vt:lpstr>
      <vt:lpstr> Инструментальное ПО (Системы программирования) </vt:lpstr>
      <vt:lpstr>Файловая система</vt:lpstr>
      <vt:lpstr>Организация файловой системы. </vt:lpstr>
      <vt:lpstr>Файловая система</vt:lpstr>
      <vt:lpstr>Функции файловой системы</vt:lpstr>
      <vt:lpstr>Файл</vt:lpstr>
      <vt:lpstr>Файловая система на диске</vt:lpstr>
      <vt:lpstr>Путь к файлу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Прикладное ПО</dc:title>
  <dc:creator>Елена</dc:creator>
  <cp:lastModifiedBy>Елена</cp:lastModifiedBy>
  <cp:revision>16</cp:revision>
  <dcterms:created xsi:type="dcterms:W3CDTF">2013-07-06T07:01:57Z</dcterms:created>
  <dcterms:modified xsi:type="dcterms:W3CDTF">2013-07-06T08:17:13Z</dcterms:modified>
</cp:coreProperties>
</file>