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5" r:id="rId4"/>
    <p:sldId id="264" r:id="rId5"/>
    <p:sldId id="263" r:id="rId6"/>
    <p:sldId id="262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50" autoAdjust="0"/>
  </p:normalViewPr>
  <p:slideViewPr>
    <p:cSldViewPr snapToGrid="0">
      <p:cViewPr varScale="1">
        <p:scale>
          <a:sx n="96" d="100"/>
          <a:sy n="96" d="100"/>
        </p:scale>
        <p:origin x="1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E27A1-689F-4C42-9DFC-E1A3D4144AE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921CD-5961-4A44-9411-02D871AB0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04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7B8291-0FD3-4EF8-87D2-DD6F3D3D4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60D97E-7B12-4C6E-A966-21F3D96F5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5B63BF-58DC-40DB-830A-C00D4EA36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196E55-0DE1-4483-8927-2A121A7E3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B39BC6-DECA-4C1A-8FE2-E2DADD5D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5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44E655-B848-44CB-8D8D-12139732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F2E7F06-39A3-4B32-9D16-3F9B23872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76F8EE-EFEC-4B85-B8AD-C6D8D60BC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E782CC-2674-408C-9745-877B92FA0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93D79B-D0B3-4F03-9E7F-3815A0EC8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32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EB87CE1-A135-4083-8D42-E326FC284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5E4A32-6B07-48EA-94A7-33B913575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C7AD3D-9254-44ED-82B0-B0B51A46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48B46E-AFE7-4BE8-B58A-B6554203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CF43B1-A679-4162-BD23-FCDC9F131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50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AFDFC8-09FB-4987-8AE0-CD0AAB34D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9CE626-0157-44C4-8211-8D28BE481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E13339-403C-4F9D-9AAC-02ADFA910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1AD93E-1535-4224-B6ED-2FFA08CC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A45675-56FF-46E6-9615-E0E3259E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10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38AAAD-26A3-4425-B2C3-440EDC905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758C5E-6FF6-408D-A2D4-988E55B77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EC1A3E-AD95-4068-9759-6977EF934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690AEE-17F3-4187-BA5E-1332A392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14ED16-06CF-4A3B-82C9-FF471A0A9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7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8A5A9D-5C5E-4CD5-84E9-9F7982036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33898E-FAD2-4E55-8BB5-F943E8EEB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6DCF37-8ACF-4A06-B2AB-95616BB9E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3E300F-6E80-49D2-A53B-DB3711E54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21B08F-4C98-4BEF-A44F-F28B6921F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249DA7-BE25-4875-97CA-A13E6250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64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52CE62-B687-42B9-BD1B-D8B5F0C53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1E78ED-05D2-411F-B611-20D6A1BAB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80ECB9-7E8B-439E-BB0C-D4C7D98D2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7390ACA-7F2F-44EF-BA1C-43C4D06BC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96B9BA1-EBF5-41D5-B678-DEDBCC148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633891-6ACD-416A-9E1D-B9E9EF3D1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989A1A7-6613-4A9C-92D1-E28595A9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D59A143-4169-41B0-AA14-DAA936D71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34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4813D1-6763-43A1-A329-7172612D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42BEB10-712D-4DD6-BC73-A1A96B219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B5C0811-2DA9-4ECA-98B8-ACBBFD130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7C965E9-DA48-4C5B-8715-8CDB0317A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69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D1BA467-9C6F-4192-B5F5-4093F3E9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B43D44-29FA-4849-BAB3-E86D9A050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75AB52F-D27C-4311-8AC7-7708157DD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09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9C079-0CE0-4AD6-8EAA-DC1DEE914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E3F115-8DBB-44FA-BF6F-A7DEC5A94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2E7848-8336-4B0D-9BF1-50EF18A7E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95FC8E-7F33-41A8-B3D1-E2D1645AC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80A93A-892E-4084-B57A-133177D39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8040EA-EEB5-49AD-A918-A62EBFB4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89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9EEBC8-D391-485E-9D78-E796A25B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8819DB6-881C-4BBC-B531-641AB134D5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338C05-7567-41B1-898D-3640D87C9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0C457-B691-4D99-BFC2-15DF4620F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BEDA64-5452-49B5-93C9-224EB776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255CCA-32CD-487F-9EC2-884449716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1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A1688-5691-4839-BF6F-FDC97B27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C38998-8335-4492-905D-DF54B0BE9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2C7C82-F52E-464B-A9B8-8706AC826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294ED-1011-4376-AB21-B2F79A2AF7F3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57D241-1230-4817-86E6-6C6834367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01C2CD-D8E8-4683-8490-C351D4DBA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91D27-0506-4905-8EAD-2C94D0F05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04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5F1E0B3-083F-4ABC-B75A-2316A29B5FED}"/>
              </a:ext>
            </a:extLst>
          </p:cNvPr>
          <p:cNvSpPr/>
          <p:nvPr/>
        </p:nvSpPr>
        <p:spPr>
          <a:xfrm>
            <a:off x="5713523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9433F66-C828-46C3-93EC-6608C7EEB9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D71144-F0E6-4EA0-B4C5-CC1972E32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53" y="523732"/>
            <a:ext cx="1444877" cy="126198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021B964-57DA-41EA-B9B6-912C5467D899}"/>
              </a:ext>
            </a:extLst>
          </p:cNvPr>
          <p:cNvSpPr/>
          <p:nvPr/>
        </p:nvSpPr>
        <p:spPr>
          <a:xfrm>
            <a:off x="1988530" y="120402"/>
            <a:ext cx="879230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МИНИСТЕРСТВО ОБРАЗОВАНИЯ И НАУКИ РОССИЙСКОЙ ФЕДЕРАЦИИ</a:t>
            </a:r>
          </a:p>
          <a:p>
            <a:endParaRPr lang="ru-RU" sz="2000" dirty="0"/>
          </a:p>
          <a:p>
            <a:pPr algn="ctr"/>
            <a:r>
              <a:rPr lang="ru-RU" sz="2000" dirty="0"/>
              <a:t>Федеральное государственное бюджетное </a:t>
            </a:r>
          </a:p>
          <a:p>
            <a:pPr algn="ctr"/>
            <a:r>
              <a:rPr lang="ru-RU" sz="2000" dirty="0"/>
              <a:t>образовательное учреждение</a:t>
            </a:r>
          </a:p>
          <a:p>
            <a:pPr algn="ctr"/>
            <a:r>
              <a:rPr lang="ru-RU" sz="2000" dirty="0"/>
              <a:t>высшего образования</a:t>
            </a:r>
          </a:p>
          <a:p>
            <a:pPr algn="ctr"/>
            <a:r>
              <a:rPr lang="ru-RU" sz="2000" dirty="0"/>
              <a:t>«КАЗАНСКИЙ ГОСУДАРСТВЕННЫЙ</a:t>
            </a:r>
          </a:p>
          <a:p>
            <a:pPr algn="ctr"/>
            <a:r>
              <a:rPr lang="ru-RU" sz="2000" dirty="0"/>
              <a:t>ЭНЕРГЕТИЧЕСКИЙ УНИВЕРСИТЕТ»</a:t>
            </a:r>
          </a:p>
          <a:p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Презентация по дисциплине «Немецкий язык»</a:t>
            </a:r>
          </a:p>
          <a:p>
            <a:pPr algn="ctr"/>
            <a:r>
              <a:rPr lang="en-US" sz="1800" dirty="0">
                <a:solidFill>
                  <a:srgbClr val="3C4043"/>
                </a:solidFill>
                <a:latin typeface="HelveticaNeue"/>
              </a:rPr>
              <a:t>Wasser-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Bodenverschmutzung</a:t>
            </a:r>
            <a:endParaRPr lang="ru-RU" sz="2000" dirty="0"/>
          </a:p>
          <a:p>
            <a:pPr algn="r"/>
            <a:r>
              <a:rPr lang="ru-RU" sz="2000" dirty="0"/>
              <a:t>                  Выполнил: Акимов А.Н., ЭЭ-13-19</a:t>
            </a:r>
            <a:br>
              <a:rPr lang="ru-RU" sz="2000" dirty="0"/>
            </a:br>
            <a:r>
              <a:rPr lang="ru-RU" sz="2000" dirty="0"/>
              <a:t>Проверила: Максимова А.Б.</a:t>
            </a:r>
            <a:br>
              <a:rPr lang="ru-RU" sz="2000" dirty="0"/>
            </a:br>
            <a:endParaRPr lang="ru-RU" sz="2000" dirty="0"/>
          </a:p>
          <a:p>
            <a:pPr algn="ctr"/>
            <a:r>
              <a:rPr lang="ru-RU" sz="2000" dirty="0"/>
              <a:t>Казань 2020</a:t>
            </a:r>
          </a:p>
        </p:txBody>
      </p:sp>
    </p:spTree>
    <p:extLst>
      <p:ext uri="{BB962C8B-B14F-4D97-AF65-F5344CB8AC3E}">
        <p14:creationId xmlns:p14="http://schemas.microsoft.com/office/powerpoint/2010/main" val="213214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B7E2BE-2610-4F17-B744-A64D37F62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523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ECB1CE7-3727-624D-B135-272E0E1970CB}"/>
              </a:ext>
            </a:extLst>
          </p:cNvPr>
          <p:cNvSpPr txBox="1"/>
          <p:nvPr/>
        </p:nvSpPr>
        <p:spPr>
          <a:xfrm>
            <a:off x="884167" y="1397675"/>
            <a:ext cx="372139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Wasserverschmutzung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tritt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hauptsächlich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auf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wenn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Menschen die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aquatische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Umwelt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Bäche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Seen,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Grundwasser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Buchten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Meere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mit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Abfällen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oder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Substanzen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belasten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die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für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Lebewesen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schädlich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sind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</a:t>
            </a:r>
            <a:endParaRPr lang="ru-RU" dirty="0"/>
          </a:p>
        </p:txBody>
      </p:sp>
      <p:pic>
        <p:nvPicPr>
          <p:cNvPr id="2" name="Picture 6" descr="http://www.temaufa.ru/media/news/2625/26f071e46020c92e88d96ebca6e371ec.jpg">
            <a:extLst>
              <a:ext uri="{FF2B5EF4-FFF2-40B4-BE49-F238E27FC236}">
                <a16:creationId xmlns:a16="http://schemas.microsoft.com/office/drawing/2014/main" id="{181EF461-52D6-2D4D-ADBB-ACFCF2986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517" y="1397675"/>
            <a:ext cx="3781425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53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B7E2BE-2610-4F17-B744-A64D37F62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594382C-E73D-45B3-89EA-3269F7CD8094}"/>
              </a:ext>
            </a:extLst>
          </p:cNvPr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5F1A16E-EFC7-014B-9DC3-AA9AD8D12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58984"/>
            <a:ext cx="4985737" cy="3678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E1FC46-77F0-D749-A89C-A044123C5D8A}"/>
              </a:ext>
            </a:extLst>
          </p:cNvPr>
          <p:cNvSpPr txBox="1"/>
          <p:nvPr/>
        </p:nvSpPr>
        <p:spPr>
          <a:xfrm>
            <a:off x="1411588" y="1358984"/>
            <a:ext cx="32728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C4043"/>
                </a:solidFill>
                <a:latin typeface="HelveticaNeue"/>
              </a:rPr>
              <a:t>Pflanzen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Tiere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benötigen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relativ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sauberes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Wasser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überleben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nicht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wenn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sich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giftige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Chemikalien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oder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schädliche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Mikroorganismen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im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Wasser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befinden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Wasserverschmutzung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tötet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eine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große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Anzahl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von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Fischen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Vögeln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anderen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Tieren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34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B7E2BE-2610-4F17-B744-A64D37F62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915" y="38278"/>
            <a:ext cx="12192000" cy="6858000"/>
          </a:xfrm>
          <a:prstGeom prst="rect">
            <a:avLst/>
          </a:prstGeom>
        </p:spPr>
      </p:pic>
      <p:pic>
        <p:nvPicPr>
          <p:cNvPr id="2" name="Picture 2" descr="http://www.ecology.md/pics/2010/10/fact_water01.jpg">
            <a:extLst>
              <a:ext uri="{FF2B5EF4-FFF2-40B4-BE49-F238E27FC236}">
                <a16:creationId xmlns:a16="http://schemas.microsoft.com/office/drawing/2014/main" id="{88E8A807-7D4F-AF44-A8AA-C6DA4DC9B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085" y="1462799"/>
            <a:ext cx="4752528" cy="393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7B1FDF-F77A-8F41-A0D9-D25E890A872B}"/>
              </a:ext>
            </a:extLst>
          </p:cNvPr>
          <p:cNvSpPr txBox="1"/>
          <p:nvPr/>
        </p:nvSpPr>
        <p:spPr>
          <a:xfrm>
            <a:off x="1372467" y="1263135"/>
            <a:ext cx="333614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C4043"/>
                </a:solidFill>
                <a:latin typeface="HelveticaNeue"/>
              </a:rPr>
              <a:t>Menschen, die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kontaminiertes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Wasser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trinken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können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krank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werden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(Krebs,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Infektionskrankheiten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Gesundheitsprobleme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bei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ungeborenen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Kindern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23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B7E2BE-2610-4F17-B744-A64D37F62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4" descr="http://watermarket.ru/upload/images/2009_09_24/l__2007_07_28__18_44_09__5.jpg">
            <a:extLst>
              <a:ext uri="{FF2B5EF4-FFF2-40B4-BE49-F238E27FC236}">
                <a16:creationId xmlns:a16="http://schemas.microsoft.com/office/drawing/2014/main" id="{31619EFF-143B-2541-B593-FB63B505B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62067"/>
            <a:ext cx="4001913" cy="493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C97F99-998B-AB46-8D60-C5BC1D699761}"/>
              </a:ext>
            </a:extLst>
          </p:cNvPr>
          <p:cNvSpPr txBox="1"/>
          <p:nvPr/>
        </p:nvSpPr>
        <p:spPr>
          <a:xfrm>
            <a:off x="666750" y="962067"/>
            <a:ext cx="4762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C4043"/>
                </a:solidFill>
                <a:latin typeface="HelveticaNeue"/>
              </a:rPr>
              <a:t>Es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stellt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sich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heraus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dass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75 g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Trockengewicht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in fester Form pro Person und Tag in den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Ozean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fallen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mehr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als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6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Milliarden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Menschen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auf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der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Welt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leben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81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B7E2BE-2610-4F17-B744-A64D37F62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D453CB-96F6-F24E-80F3-1A8B866A052C}"/>
              </a:ext>
            </a:extLst>
          </p:cNvPr>
          <p:cNvSpPr txBox="1"/>
          <p:nvPr/>
        </p:nvSpPr>
        <p:spPr>
          <a:xfrm>
            <a:off x="729392" y="1397675"/>
            <a:ext cx="114626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C4043"/>
                </a:solidFill>
                <a:latin typeface="HelveticaNeue"/>
              </a:rPr>
              <a:t>Die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erste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Klasse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sind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Ölprodukte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: Öl,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Kraftstoff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Schmiermittel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Kunststoffe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Ölprodukte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gelangen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durch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versehentliche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Leckagen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von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Schiffen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Ladetankschiffen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ins Wasser,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wenn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Leckagen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aus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unterirdischen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Lagereinrichtungen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Tanks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auftreten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Viele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Erdölprodukte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sind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für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Tiere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giftig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Verschüttetes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Öl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schädigt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Vogelfedern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Tierfelle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führt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häufig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zum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Tod.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ED6974-8E75-4741-9AA2-76D7601B5A26}"/>
              </a:ext>
            </a:extLst>
          </p:cNvPr>
          <p:cNvSpPr txBox="1"/>
          <p:nvPr/>
        </p:nvSpPr>
        <p:spPr>
          <a:xfrm>
            <a:off x="1914439" y="0"/>
            <a:ext cx="8363121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100" b="1" dirty="0" err="1">
                <a:solidFill>
                  <a:srgbClr val="3C4043"/>
                </a:solidFill>
                <a:latin typeface="HelveticaNeue"/>
              </a:rPr>
              <a:t>Verunreinigungen</a:t>
            </a:r>
            <a:r>
              <a:rPr lang="en-US" sz="3100" b="1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3100" b="1" dirty="0" err="1">
                <a:solidFill>
                  <a:srgbClr val="3C4043"/>
                </a:solidFill>
                <a:latin typeface="HelveticaNeue"/>
              </a:rPr>
              <a:t>können</a:t>
            </a:r>
            <a:r>
              <a:rPr lang="en-US" sz="3100" b="1" dirty="0">
                <a:solidFill>
                  <a:srgbClr val="3C4043"/>
                </a:solidFill>
                <a:latin typeface="HelveticaNeue"/>
              </a:rPr>
              <a:t> in </a:t>
            </a:r>
            <a:r>
              <a:rPr lang="en-US" sz="3100" b="1" dirty="0" err="1">
                <a:solidFill>
                  <a:srgbClr val="3C4043"/>
                </a:solidFill>
                <a:latin typeface="HelveticaNeue"/>
              </a:rPr>
              <a:t>verschiedene</a:t>
            </a:r>
            <a:r>
              <a:rPr lang="en-US" sz="3100" b="1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3100" b="1" dirty="0" err="1">
                <a:solidFill>
                  <a:srgbClr val="3C4043"/>
                </a:solidFill>
                <a:latin typeface="HelveticaNeue"/>
              </a:rPr>
              <a:t>Klassen</a:t>
            </a:r>
            <a:r>
              <a:rPr lang="en-US" sz="3100" b="1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3100" b="1" dirty="0" err="1">
                <a:solidFill>
                  <a:srgbClr val="3C4043"/>
                </a:solidFill>
                <a:latin typeface="HelveticaNeue"/>
              </a:rPr>
              <a:t>unterteilt</a:t>
            </a:r>
            <a:r>
              <a:rPr lang="en-US" sz="3100" b="1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3100" b="1" dirty="0" err="1">
                <a:solidFill>
                  <a:srgbClr val="3C4043"/>
                </a:solidFill>
                <a:latin typeface="HelveticaNeue"/>
              </a:rPr>
              <a:t>werden</a:t>
            </a:r>
            <a:r>
              <a:rPr lang="en-US" sz="3100" b="1" dirty="0">
                <a:solidFill>
                  <a:srgbClr val="3C4043"/>
                </a:solidFill>
                <a:latin typeface="HelveticaNeue"/>
              </a:rPr>
              <a:t>.</a:t>
            </a:r>
            <a:endParaRPr lang="ru-RU" sz="31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E36430-5F8C-3B42-988D-ADC74658428F}"/>
              </a:ext>
            </a:extLst>
          </p:cNvPr>
          <p:cNvSpPr txBox="1"/>
          <p:nvPr/>
        </p:nvSpPr>
        <p:spPr>
          <a:xfrm>
            <a:off x="729392" y="2598004"/>
            <a:ext cx="114626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C4043"/>
                </a:solidFill>
                <a:latin typeface="HelveticaNeue"/>
              </a:rPr>
              <a:t>Die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zweite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Klasse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sind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Pestizide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Herbizide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 Dies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sind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Chemikalien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mit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denen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schädliche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Tiere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Pflanzen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abgetötet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werden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Chemikalien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können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lange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Zeit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gefährlich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bleiben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Wenn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ein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Tier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eine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Pflanze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frisst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die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mit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diesen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Chemikalien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behandelt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wurde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gelangt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das Gift in die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Gewebe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Organe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des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Tieres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E37839-031E-CE4A-99DD-1E4B898B87F1}"/>
              </a:ext>
            </a:extLst>
          </p:cNvPr>
          <p:cNvSpPr txBox="1"/>
          <p:nvPr/>
        </p:nvSpPr>
        <p:spPr>
          <a:xfrm>
            <a:off x="729391" y="3521334"/>
            <a:ext cx="110095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C4043"/>
                </a:solidFill>
                <a:latin typeface="HelveticaNeue"/>
              </a:rPr>
              <a:t>Die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dritte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Klasse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sind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Düngemittel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andere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Substanzen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, die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zur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Verbesserung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des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Pflanzenwachstums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in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landwirtschaftlichen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Betrieben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Gärten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verwendet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rgbClr val="3C4043"/>
                </a:solidFill>
                <a:latin typeface="HelveticaNeue"/>
              </a:rPr>
              <a:t>werden</a:t>
            </a:r>
            <a:r>
              <a:rPr lang="en-US" sz="1800" dirty="0">
                <a:solidFill>
                  <a:srgbClr val="3C4043"/>
                </a:solidFill>
                <a:latin typeface="HelveticaNeue"/>
              </a:rPr>
              <a:t>.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F368C1-A919-B44D-B80A-C9FEF80358D0}"/>
              </a:ext>
            </a:extLst>
          </p:cNvPr>
          <p:cNvSpPr txBox="1"/>
          <p:nvPr/>
        </p:nvSpPr>
        <p:spPr>
          <a:xfrm>
            <a:off x="729390" y="4167665"/>
            <a:ext cx="110095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HelveticaNeue"/>
              </a:rPr>
              <a:t>Die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vierte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Klasse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sind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infektiöse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Organismen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pathogene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Mikroorganismen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.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Sie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gelangen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über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Abwasser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Entwässerung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, Abwasserentsorgungskanäle von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landwirtschaftlichen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Betrieben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HelveticaNeue"/>
              </a:rPr>
              <a:t>usw</a:t>
            </a:r>
            <a:r>
              <a:rPr lang="en-US" sz="1800" dirty="0">
                <a:solidFill>
                  <a:schemeClr val="bg1"/>
                </a:solidFill>
                <a:latin typeface="HelveticaNeue"/>
              </a:rPr>
              <a:t>. ins Wasser.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D70C2C-EC8B-8445-8615-B065CDB06AA9}"/>
              </a:ext>
            </a:extLst>
          </p:cNvPr>
          <p:cNvSpPr txBox="1"/>
          <p:nvPr/>
        </p:nvSpPr>
        <p:spPr>
          <a:xfrm>
            <a:off x="729390" y="5090995"/>
            <a:ext cx="112858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Die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fünfte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Klasse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ist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die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thermische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Verschmutzung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. Wasser, das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aus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Flüssen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, Seen und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Meeren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für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die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Bedürfnisse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von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Unternehmen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entnommen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wird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kehrt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häufig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wärmer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an die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Quelle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zurück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als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es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entnommen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wurde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.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Selbst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eine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kleine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Temperaturänderung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im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Wasser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kann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Fische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andere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Tierarten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, die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ursprünglich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dort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lebten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,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abschrecken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und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stattdessen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andere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Arten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 </a:t>
            </a:r>
            <a:r>
              <a:rPr lang="en-US" sz="1800" dirty="0" err="1">
                <a:solidFill>
                  <a:schemeClr val="bg1">
                    <a:lumMod val="90000"/>
                  </a:schemeClr>
                </a:solidFill>
                <a:latin typeface="HelveticaNeue"/>
              </a:rPr>
              <a:t>anziehen</a:t>
            </a:r>
            <a:r>
              <a:rPr lang="en-US" sz="1800" dirty="0">
                <a:solidFill>
                  <a:schemeClr val="bg1">
                    <a:lumMod val="90000"/>
                  </a:schemeClr>
                </a:solidFill>
                <a:latin typeface="HelveticaNeue"/>
              </a:rPr>
              <a:t>.</a:t>
            </a:r>
            <a:endParaRPr lang="ru-RU" dirty="0">
              <a:solidFill>
                <a:schemeClr val="bg1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768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B7E2BE-2610-4F17-B744-A64D37F62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BCED646-352A-41AE-B2F1-5AAF2850DF7F}"/>
              </a:ext>
            </a:extLst>
          </p:cNvPr>
          <p:cNvSpPr/>
          <p:nvPr/>
        </p:nvSpPr>
        <p:spPr>
          <a:xfrm>
            <a:off x="125047" y="656492"/>
            <a:ext cx="117465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/>
              <a:t>Литература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D185613-A5BB-4768-A6B3-483E9AB948DC}"/>
              </a:ext>
            </a:extLst>
          </p:cNvPr>
          <p:cNvSpPr/>
          <p:nvPr/>
        </p:nvSpPr>
        <p:spPr>
          <a:xfrm>
            <a:off x="296848" y="164279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1- </a:t>
            </a:r>
            <a:r>
              <a:rPr lang="en-US" dirty="0"/>
              <a:t>https://naturae.ru/ekologiya/ekologicheskie-problemy/istoschenie-prirodnyh-resursov.html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6166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Madrid</Template>
  <TotalTime>98</TotalTime>
  <Words>486</Words>
  <Application>Microsoft Office PowerPoint</Application>
  <PresentationFormat>Широкоэкранный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Адель Кабиров</dc:creator>
  <cp:lastModifiedBy>andrej.akim25@mail.ru</cp:lastModifiedBy>
  <cp:revision>23</cp:revision>
  <dcterms:created xsi:type="dcterms:W3CDTF">2020-02-18T12:16:47Z</dcterms:created>
  <dcterms:modified xsi:type="dcterms:W3CDTF">2020-05-12T06:38:15Z</dcterms:modified>
</cp:coreProperties>
</file>