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66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B55A-F553-4E4E-A7A5-9E575DB9CC26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0F3C9-0071-411D-B2E9-18674725F0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u.ru/" TargetMode="External"/><Relationship Id="rId2" Type="http://schemas.openxmlformats.org/officeDocument/2006/relationships/hyperlink" Target="http://www.webmail.ksu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Сети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	Для </a:t>
            </a:r>
            <a:r>
              <a:rPr lang="ru-RU" dirty="0"/>
              <a:t>создания компьютерных сетей </a:t>
            </a:r>
            <a:r>
              <a:rPr lang="ru-RU" dirty="0" smtClean="0"/>
              <a:t>необходимо: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- </a:t>
            </a:r>
            <a:r>
              <a:rPr lang="ru-RU" dirty="0"/>
              <a:t>специальное аппаратное обеспечение (</a:t>
            </a:r>
            <a:r>
              <a:rPr lang="ru-RU" i="1" dirty="0"/>
              <a:t>сетевое </a:t>
            </a:r>
            <a:r>
              <a:rPr lang="ru-RU" i="1" dirty="0" smtClean="0"/>
              <a:t>оборудование</a:t>
            </a:r>
            <a:r>
              <a:rPr lang="ru-RU" dirty="0" smtClean="0"/>
              <a:t>)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-	специальное </a:t>
            </a:r>
            <a:r>
              <a:rPr lang="ru-RU" dirty="0"/>
              <a:t>программное обеспечение (</a:t>
            </a:r>
            <a:r>
              <a:rPr lang="ru-RU" i="1" dirty="0"/>
              <a:t>сетевые программные средства</a:t>
            </a:r>
            <a:r>
              <a:rPr lang="ru-RU" dirty="0"/>
              <a:t>)</a:t>
            </a:r>
            <a:r>
              <a:rPr lang="ru-RU" i="1" dirty="0"/>
              <a:t>.</a:t>
            </a:r>
            <a:r>
              <a:rPr lang="ru-RU" dirty="0"/>
              <a:t>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Простейшее </a:t>
            </a:r>
            <a:r>
              <a:rPr lang="ru-RU" dirty="0"/>
              <a:t>соединение двух компьютеров для обмена данными называется </a:t>
            </a:r>
            <a:r>
              <a:rPr lang="ru-RU" i="1" dirty="0"/>
              <a:t>прямым соединением.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Звездообразная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dirty="0" smtClean="0"/>
              <a:t>При </a:t>
            </a:r>
            <a:r>
              <a:rPr lang="ru-RU" i="1" dirty="0" smtClean="0"/>
              <a:t>звездообразной архитектуре </a:t>
            </a:r>
            <a:r>
              <a:rPr lang="ru-RU" dirty="0" smtClean="0"/>
              <a:t> в центре сети необходимо поместить концентратор (</a:t>
            </a:r>
            <a:r>
              <a:rPr lang="en-US" dirty="0" smtClean="0"/>
              <a:t>hub</a:t>
            </a:r>
            <a:r>
              <a:rPr lang="ru-RU" dirty="0" smtClean="0"/>
              <a:t>).  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30212"/>
            <a:ext cx="4038600" cy="42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Кольцевая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Кольцевая структура используется в  сетях </a:t>
            </a:r>
            <a:r>
              <a:rPr lang="en-US" dirty="0" smtClean="0"/>
              <a:t>Token Ring</a:t>
            </a:r>
            <a:r>
              <a:rPr lang="ru-RU" dirty="0" smtClean="0"/>
              <a:t> и мало чем отличается от шинной. 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4218737" cy="348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Сетевое оборудование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dirty="0" smtClean="0"/>
              <a:t>Сетевое оборудование: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 smtClean="0"/>
              <a:t>Сетевые </a:t>
            </a:r>
            <a:r>
              <a:rPr lang="ru-RU" dirty="0"/>
              <a:t>адаптеры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Концентратор и </a:t>
            </a:r>
            <a:r>
              <a:rPr lang="ru-RU" dirty="0" smtClean="0"/>
              <a:t>коммутатор. </a:t>
            </a:r>
            <a:endParaRPr lang="ru-RU" dirty="0"/>
          </a:p>
          <a:p>
            <a:r>
              <a:rPr lang="ru-RU" dirty="0" smtClean="0"/>
              <a:t>Средства </a:t>
            </a:r>
            <a:r>
              <a:rPr lang="ru-RU" dirty="0"/>
              <a:t>обеспечения надежности. 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Глобальные сети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	Для </a:t>
            </a:r>
            <a:r>
              <a:rPr lang="ru-RU" dirty="0"/>
              <a:t>работы в Интернете необходимо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/>
          </a:p>
          <a:p>
            <a:pPr lvl="0" algn="just"/>
            <a:r>
              <a:rPr lang="ru-RU" dirty="0"/>
              <a:t>физически подключить компьютер к одному из узлов Всемирной сети</a:t>
            </a:r>
            <a:r>
              <a:rPr lang="ru-RU" dirty="0" smtClean="0"/>
              <a:t>;</a:t>
            </a:r>
          </a:p>
          <a:p>
            <a:pPr lvl="0" algn="just">
              <a:buNone/>
            </a:pPr>
            <a:endParaRPr lang="ru-RU" dirty="0"/>
          </a:p>
          <a:p>
            <a:pPr lvl="0" algn="just"/>
            <a:r>
              <a:rPr lang="ru-RU" dirty="0"/>
              <a:t>получить </a:t>
            </a:r>
            <a:r>
              <a:rPr lang="ru-RU" i="1" dirty="0"/>
              <a:t>IP</a:t>
            </a:r>
            <a:r>
              <a:rPr lang="ru-RU" dirty="0"/>
              <a:t>-адрес на постоянной или временной основе</a:t>
            </a:r>
            <a:r>
              <a:rPr lang="ru-RU" dirty="0" smtClean="0"/>
              <a:t>;</a:t>
            </a:r>
          </a:p>
          <a:p>
            <a:pPr lvl="0" algn="just">
              <a:buNone/>
            </a:pPr>
            <a:endParaRPr lang="ru-RU" dirty="0"/>
          </a:p>
          <a:p>
            <a:pPr lvl="0" algn="just"/>
            <a:r>
              <a:rPr lang="ru-RU" dirty="0"/>
              <a:t>установить и настроить программное </a:t>
            </a:r>
            <a:r>
              <a:rPr lang="ru-RU" dirty="0" smtClean="0"/>
              <a:t>обеспечение.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протоколы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dirty="0" smtClean="0"/>
              <a:t>Протоколы </a:t>
            </a:r>
            <a:r>
              <a:rPr lang="ru-RU" dirty="0"/>
              <a:t>можно разделить на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/>
          </a:p>
          <a:p>
            <a:pPr lvl="0"/>
            <a:r>
              <a:rPr lang="ru-RU" dirty="0"/>
              <a:t>Прикладной</a:t>
            </a:r>
            <a:r>
              <a:rPr lang="ru-RU" dirty="0" smtClean="0"/>
              <a:t>. 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Транспортный.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dirty="0" smtClean="0"/>
              <a:t>Сетевой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Линии связи.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/>
              <a:t>зависимости от среды передачи данных линии связи разделяются на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проводные (воздушные);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кабельные </a:t>
            </a:r>
            <a:r>
              <a:rPr lang="ru-RU" dirty="0"/>
              <a:t>(медные и волоконно-оптические</a:t>
            </a:r>
            <a:r>
              <a:rPr lang="ru-RU" dirty="0" smtClean="0"/>
              <a:t>);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радиоканалы наземной и спутниковой связи.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День рождения Интернета - Дата </a:t>
            </a:r>
            <a:r>
              <a:rPr lang="ru-RU" dirty="0"/>
              <a:t>стандартизации протокола связи </a:t>
            </a:r>
            <a:r>
              <a:rPr lang="en-US" dirty="0"/>
              <a:t>TCP</a:t>
            </a:r>
            <a:r>
              <a:rPr lang="ru-RU" dirty="0"/>
              <a:t>/</a:t>
            </a:r>
            <a:r>
              <a:rPr lang="en-US" dirty="0"/>
              <a:t>IP</a:t>
            </a:r>
            <a:r>
              <a:rPr lang="ru-RU" dirty="0"/>
              <a:t> (1983 год</a:t>
            </a:r>
            <a:r>
              <a:rPr lang="ru-RU" dirty="0" smtClean="0"/>
              <a:t>).</a:t>
            </a:r>
            <a:endParaRPr lang="ru-RU" dirty="0"/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		TCP/IP </a:t>
            </a:r>
            <a:r>
              <a:rPr lang="ru-RU" dirty="0"/>
              <a:t>– это </a:t>
            </a:r>
            <a:r>
              <a:rPr lang="ru-RU" dirty="0" smtClean="0"/>
              <a:t>два </a:t>
            </a:r>
            <a:r>
              <a:rPr lang="ru-RU" dirty="0"/>
              <a:t>протокола, лежащих на разных </a:t>
            </a:r>
            <a:r>
              <a:rPr lang="ru-RU" dirty="0" smtClean="0"/>
              <a:t>уровнях:</a:t>
            </a:r>
          </a:p>
          <a:p>
            <a:pPr algn="just"/>
            <a:r>
              <a:rPr lang="ru-RU" dirty="0" smtClean="0"/>
              <a:t>Протокол TCP – протокол транспортного уровня. 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Протокол IP – адресный. Он принадлежит сетевому уровню и определяет, куда происходит передача. 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Службы Интернета: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Терминальный режим – </a:t>
            </a:r>
            <a:r>
              <a:rPr lang="en-US" dirty="0"/>
              <a:t>Telnet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Электронная почта (</a:t>
            </a:r>
            <a:r>
              <a:rPr lang="en-US" dirty="0"/>
              <a:t>E</a:t>
            </a:r>
            <a:r>
              <a:rPr lang="ru-RU" dirty="0"/>
              <a:t>-</a:t>
            </a:r>
            <a:r>
              <a:rPr lang="en-US" dirty="0"/>
              <a:t>Mail</a:t>
            </a:r>
            <a:r>
              <a:rPr lang="ru-RU" dirty="0"/>
              <a:t>). </a:t>
            </a:r>
          </a:p>
          <a:p>
            <a:pPr algn="just"/>
            <a:r>
              <a:rPr lang="ru-RU" dirty="0" smtClean="0"/>
              <a:t>Службы </a:t>
            </a:r>
            <a:r>
              <a:rPr lang="ru-RU" dirty="0"/>
              <a:t>рассылок (</a:t>
            </a:r>
            <a:r>
              <a:rPr lang="en-US" dirty="0"/>
              <a:t>Mail List</a:t>
            </a:r>
            <a:r>
              <a:rPr lang="ru-RU" dirty="0" smtClean="0"/>
              <a:t>).</a:t>
            </a:r>
            <a:endParaRPr lang="ru-RU" dirty="0"/>
          </a:p>
          <a:p>
            <a:pPr algn="just"/>
            <a:r>
              <a:rPr lang="ru-RU" dirty="0" smtClean="0"/>
              <a:t>Специальный </a:t>
            </a:r>
            <a:r>
              <a:rPr lang="ru-RU" dirty="0"/>
              <a:t>прикладной протокол (</a:t>
            </a:r>
            <a:r>
              <a:rPr lang="en-US" dirty="0"/>
              <a:t>FTP</a:t>
            </a:r>
            <a:r>
              <a:rPr lang="ru-RU" dirty="0" smtClean="0"/>
              <a:t>).</a:t>
            </a:r>
            <a:endParaRPr lang="ru-RU" dirty="0"/>
          </a:p>
          <a:p>
            <a:pPr algn="just"/>
            <a:r>
              <a:rPr lang="ru-RU" dirty="0" smtClean="0"/>
              <a:t>Служба </a:t>
            </a:r>
            <a:r>
              <a:rPr lang="ru-RU" dirty="0"/>
              <a:t>телеконференций (</a:t>
            </a:r>
            <a:r>
              <a:rPr lang="en-US" dirty="0"/>
              <a:t>Usenet</a:t>
            </a:r>
            <a:r>
              <a:rPr lang="ru-RU" dirty="0"/>
              <a:t>).</a:t>
            </a:r>
          </a:p>
          <a:p>
            <a:pPr algn="just"/>
            <a:r>
              <a:rPr lang="ru-RU" i="1" dirty="0"/>
              <a:t>WWW</a:t>
            </a:r>
            <a:r>
              <a:rPr lang="ru-RU" dirty="0"/>
              <a:t>. </a:t>
            </a:r>
            <a:r>
              <a:rPr lang="en-US" dirty="0"/>
              <a:t>World Wide Web</a:t>
            </a:r>
            <a:r>
              <a:rPr lang="ru-RU" dirty="0"/>
              <a:t> («Всемирная паутина</a:t>
            </a:r>
            <a:r>
              <a:rPr lang="ru-RU" dirty="0" smtClean="0"/>
              <a:t>»).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Адреса Интернет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300" dirty="0" smtClean="0"/>
              <a:t>	</a:t>
            </a:r>
            <a:r>
              <a:rPr lang="ru-RU" sz="5600" dirty="0" smtClean="0"/>
              <a:t>Адрес </a:t>
            </a:r>
            <a:r>
              <a:rPr lang="en-US" sz="5600" dirty="0"/>
              <a:t>URL</a:t>
            </a:r>
            <a:r>
              <a:rPr lang="ru-RU" sz="5600" dirty="0"/>
              <a:t> состоит из трех </a:t>
            </a:r>
            <a:r>
              <a:rPr lang="ru-RU" sz="5600" dirty="0" smtClean="0"/>
              <a:t>частей:</a:t>
            </a:r>
          </a:p>
          <a:p>
            <a:pPr>
              <a:buNone/>
            </a:pPr>
            <a:endParaRPr lang="ru-RU" sz="5600" dirty="0"/>
          </a:p>
          <a:p>
            <a:pPr lvl="0"/>
            <a:r>
              <a:rPr lang="ru-RU" sz="5600" i="1" dirty="0"/>
              <a:t>Имя прикладного протокола</a:t>
            </a:r>
            <a:r>
              <a:rPr lang="ru-RU" sz="5600" dirty="0"/>
              <a:t>, </a:t>
            </a:r>
            <a:r>
              <a:rPr lang="ru-RU" sz="5600" dirty="0" smtClean="0"/>
              <a:t>обеспечивающего </a:t>
            </a:r>
            <a:r>
              <a:rPr lang="ru-RU" sz="5600" dirty="0"/>
              <a:t>доступ к ресурсам Интернет. </a:t>
            </a:r>
            <a:endParaRPr lang="ru-RU" sz="5600" dirty="0" smtClean="0"/>
          </a:p>
          <a:p>
            <a:pPr lvl="0">
              <a:buNone/>
            </a:pPr>
            <a:r>
              <a:rPr lang="ru-RU" sz="5600" dirty="0"/>
              <a:t>	</a:t>
            </a:r>
            <a:r>
              <a:rPr lang="ru-RU" sz="5600" dirty="0" smtClean="0"/>
              <a:t>Например</a:t>
            </a:r>
            <a:r>
              <a:rPr lang="ru-RU" sz="5600" dirty="0"/>
              <a:t>, для </a:t>
            </a:r>
            <a:r>
              <a:rPr lang="en-US" sz="5600" dirty="0"/>
              <a:t>WWW</a:t>
            </a:r>
            <a:r>
              <a:rPr lang="ru-RU" sz="5600" dirty="0"/>
              <a:t> прикладным протоколом является протокол </a:t>
            </a:r>
            <a:r>
              <a:rPr lang="en-US" sz="5600" dirty="0"/>
              <a:t>HTTP</a:t>
            </a:r>
            <a:r>
              <a:rPr lang="ru-RU" sz="5600" dirty="0"/>
              <a:t> (</a:t>
            </a:r>
            <a:r>
              <a:rPr lang="en-US" sz="5600" dirty="0"/>
              <a:t>Hyper Text Transfer Protocol</a:t>
            </a:r>
            <a:r>
              <a:rPr lang="ru-RU" sz="5600" dirty="0"/>
              <a:t>):</a:t>
            </a:r>
            <a:br>
              <a:rPr lang="ru-RU" sz="5600" dirty="0"/>
            </a:br>
            <a:endParaRPr lang="ru-RU" sz="5600" dirty="0" smtClean="0"/>
          </a:p>
          <a:p>
            <a:pPr lvl="0">
              <a:buNone/>
            </a:pPr>
            <a:r>
              <a:rPr lang="ru-RU" sz="5600" dirty="0"/>
              <a:t>	</a:t>
            </a:r>
            <a:r>
              <a:rPr lang="en-US" sz="5600" dirty="0" smtClean="0"/>
              <a:t>http</a:t>
            </a:r>
            <a:r>
              <a:rPr lang="ru-RU" sz="5600" dirty="0" smtClean="0"/>
              <a:t>://…</a:t>
            </a:r>
          </a:p>
          <a:p>
            <a:pPr lvl="0">
              <a:buNone/>
            </a:pPr>
            <a:endParaRPr lang="ru-RU" sz="5600" dirty="0" smtClean="0"/>
          </a:p>
          <a:p>
            <a:pPr lvl="0">
              <a:buNone/>
            </a:pPr>
            <a:endParaRPr lang="ru-RU" sz="5600" dirty="0"/>
          </a:p>
          <a:p>
            <a:pPr lvl="0"/>
            <a:r>
              <a:rPr lang="ru-RU" sz="5600" i="1" dirty="0"/>
              <a:t>доменное имя</a:t>
            </a:r>
            <a:r>
              <a:rPr lang="ru-RU" sz="5600" dirty="0"/>
              <a:t> компьютера (сервера), на котором хранится данный ресурс:</a:t>
            </a:r>
            <a:br>
              <a:rPr lang="ru-RU" sz="5600" dirty="0"/>
            </a:br>
            <a:r>
              <a:rPr lang="ru-RU" sz="5600" dirty="0" smtClean="0"/>
              <a:t>			</a:t>
            </a:r>
            <a:r>
              <a:rPr lang="en-US" sz="5600" u="sng" dirty="0" smtClean="0">
                <a:hlinkClick r:id="rId2"/>
              </a:rPr>
              <a:t>http</a:t>
            </a:r>
            <a:r>
              <a:rPr lang="ru-RU" sz="5600" u="sng" dirty="0">
                <a:hlinkClick r:id="rId2"/>
              </a:rPr>
              <a:t>://</a:t>
            </a:r>
            <a:r>
              <a:rPr lang="en-US" sz="5600" u="sng" dirty="0">
                <a:hlinkClick r:id="rId2"/>
              </a:rPr>
              <a:t>www</a:t>
            </a:r>
            <a:r>
              <a:rPr lang="ru-RU" sz="5600" u="sng" dirty="0">
                <a:hlinkClick r:id="rId2"/>
              </a:rPr>
              <a:t>.</a:t>
            </a:r>
            <a:r>
              <a:rPr lang="en-US" sz="5600" u="sng" dirty="0" err="1">
                <a:hlinkClick r:id="rId2"/>
              </a:rPr>
              <a:t>ksu</a:t>
            </a:r>
            <a:r>
              <a:rPr lang="ru-RU" sz="5600" u="sng" dirty="0">
                <a:hlinkClick r:id="rId2"/>
              </a:rPr>
              <a:t>.</a:t>
            </a:r>
            <a:r>
              <a:rPr lang="en-US" sz="5600" u="sng" dirty="0" err="1">
                <a:hlinkClick r:id="rId2"/>
              </a:rPr>
              <a:t>ru</a:t>
            </a:r>
            <a:endParaRPr lang="ru-RU" sz="5600" dirty="0"/>
          </a:p>
          <a:p>
            <a:pPr>
              <a:buNone/>
            </a:pPr>
            <a:r>
              <a:rPr lang="ru-RU" sz="5600" dirty="0"/>
              <a:t> </a:t>
            </a:r>
            <a:endParaRPr lang="ru-RU" sz="5600" dirty="0" smtClean="0"/>
          </a:p>
          <a:p>
            <a:pPr>
              <a:buNone/>
            </a:pP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/>
              <a:t>имя службы </a:t>
            </a:r>
            <a:r>
              <a:rPr lang="ru-RU" sz="5600" dirty="0" smtClean="0"/>
              <a:t>Интернет</a:t>
            </a:r>
            <a:r>
              <a:rPr lang="ru-RU" sz="5600" dirty="0"/>
              <a:t>          	</a:t>
            </a:r>
            <a:r>
              <a:rPr lang="ru-RU" sz="5600" dirty="0" smtClean="0"/>
              <a:t>	</a:t>
            </a:r>
            <a:r>
              <a:rPr lang="ru-RU" sz="5600" dirty="0"/>
              <a:t>	суффикс принадлежности сервера</a:t>
            </a:r>
          </a:p>
          <a:p>
            <a:pPr>
              <a:buNone/>
            </a:pPr>
            <a:r>
              <a:rPr lang="ru-RU" sz="5600" dirty="0" smtClean="0"/>
              <a:t>						        (</a:t>
            </a:r>
            <a:r>
              <a:rPr lang="ru-RU" sz="5600" dirty="0"/>
              <a:t> домен 3-го уровня)</a:t>
            </a:r>
          </a:p>
          <a:p>
            <a:pPr>
              <a:buNone/>
            </a:pPr>
            <a:r>
              <a:rPr lang="ru-RU" sz="5600" dirty="0"/>
              <a:t>        </a:t>
            </a:r>
            <a:r>
              <a:rPr lang="ru-RU" sz="5600" dirty="0" smtClean="0"/>
              <a:t>              </a:t>
            </a:r>
            <a:endParaRPr lang="ru-RU" sz="5600" dirty="0"/>
          </a:p>
          <a:p>
            <a:pPr>
              <a:buNone/>
            </a:pPr>
            <a:r>
              <a:rPr lang="ru-RU" sz="5600" dirty="0" smtClean="0"/>
              <a:t>		                   </a:t>
            </a:r>
            <a:r>
              <a:rPr lang="ru-RU" sz="5600" dirty="0"/>
              <a:t>имя доменного сервера(домен второго уровня)    </a:t>
            </a:r>
          </a:p>
          <a:p>
            <a:pPr>
              <a:buNone/>
            </a:pPr>
            <a:r>
              <a:rPr lang="ru-RU" sz="5600" dirty="0"/>
              <a:t> </a:t>
            </a:r>
            <a:endParaRPr lang="ru-RU" sz="5600" dirty="0" smtClean="0"/>
          </a:p>
          <a:p>
            <a:pPr>
              <a:buNone/>
            </a:pPr>
            <a:endParaRPr lang="ru-RU" sz="5600" dirty="0"/>
          </a:p>
          <a:p>
            <a:pPr lvl="0"/>
            <a:r>
              <a:rPr lang="ru-RU" sz="5600" dirty="0"/>
              <a:t>полный путь доступа к файлу на данном компьютере.</a:t>
            </a:r>
          </a:p>
          <a:p>
            <a:pPr>
              <a:buNone/>
            </a:pPr>
            <a:r>
              <a:rPr lang="ru-RU" sz="5600" dirty="0" smtClean="0"/>
              <a:t>	Таким </a:t>
            </a:r>
            <a:r>
              <a:rPr lang="ru-RU" sz="5600" dirty="0" err="1"/>
              <a:t>обраом</a:t>
            </a:r>
            <a:r>
              <a:rPr lang="ru-RU" sz="5600" dirty="0"/>
              <a:t>, адрес файла в сети интернет будет записан в виде:</a:t>
            </a:r>
            <a:endParaRPr lang="ru-RU" sz="5600" u="sng" dirty="0"/>
          </a:p>
          <a:p>
            <a:pPr marL="1431925" indent="15875">
              <a:buNone/>
            </a:pPr>
            <a:r>
              <a:rPr lang="en-US" sz="5600" dirty="0" smtClean="0">
                <a:hlinkClick r:id="rId3"/>
              </a:rPr>
              <a:t>http</a:t>
            </a:r>
            <a:r>
              <a:rPr lang="en-US" sz="5600" dirty="0">
                <a:hlinkClick r:id="rId3"/>
              </a:rPr>
              <a:t>://www.ksu.ru/</a:t>
            </a:r>
            <a:r>
              <a:rPr lang="en-US" sz="5600" dirty="0"/>
              <a:t> files/</a:t>
            </a:r>
            <a:r>
              <a:rPr lang="en-US" sz="5600" dirty="0" err="1"/>
              <a:t>physfac</a:t>
            </a:r>
            <a:r>
              <a:rPr lang="en-US" sz="5600" dirty="0"/>
              <a:t>/astro.htm</a:t>
            </a:r>
            <a:endParaRPr lang="ru-RU" sz="5600" dirty="0"/>
          </a:p>
          <a:p>
            <a:pPr>
              <a:buNone/>
            </a:pPr>
            <a:r>
              <a:rPr lang="ru-RU" sz="5600" dirty="0" smtClean="0"/>
              <a:t>	</a:t>
            </a:r>
          </a:p>
          <a:p>
            <a:pPr>
              <a:buNone/>
            </a:pPr>
            <a:endParaRPr lang="ru-RU" sz="5600" dirty="0" smtClean="0"/>
          </a:p>
          <a:p>
            <a:pPr>
              <a:buNone/>
            </a:pPr>
            <a:r>
              <a:rPr lang="ru-RU" sz="5600" dirty="0" smtClean="0"/>
              <a:t>  </a:t>
            </a:r>
            <a:r>
              <a:rPr lang="ru-RU" sz="5600" dirty="0"/>
              <a:t>	</a:t>
            </a:r>
            <a:r>
              <a:rPr lang="ru-RU" sz="5600" dirty="0" smtClean="0"/>
              <a:t>		    имена  каталогов                    </a:t>
            </a:r>
            <a:r>
              <a:rPr lang="ru-RU" sz="5600" dirty="0"/>
              <a:t>имя файла </a:t>
            </a:r>
            <a:r>
              <a:rPr lang="en-US" sz="5600" dirty="0"/>
              <a:t>web</a:t>
            </a:r>
            <a:r>
              <a:rPr lang="ru-RU" sz="5600" dirty="0"/>
              <a:t>-страницы</a:t>
            </a:r>
          </a:p>
          <a:p>
            <a:pPr>
              <a:buNone/>
            </a:pPr>
            <a:r>
              <a:rPr lang="ru-RU" sz="5600" dirty="0"/>
              <a:t> 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23928" y="3573016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3968" y="3501008"/>
            <a:ext cx="158417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835696" y="3501008"/>
            <a:ext cx="172819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3419872" y="5805264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788024" y="5805264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Сети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	Согласно </a:t>
            </a:r>
            <a:r>
              <a:rPr lang="ru-RU" sz="2800" dirty="0"/>
              <a:t>модели </a:t>
            </a:r>
            <a:r>
              <a:rPr lang="ru-RU" sz="2800" i="1" dirty="0"/>
              <a:t>ISO/OSI</a:t>
            </a:r>
            <a:r>
              <a:rPr lang="ru-RU" sz="2800" dirty="0"/>
              <a:t> архитектуру компьютерных сетей следует рассматривать на разных уровнях (общее число уровней – до семи). </a:t>
            </a:r>
            <a:endParaRPr lang="ru-RU" sz="2800" dirty="0" smtClean="0"/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	Самый </a:t>
            </a:r>
            <a:r>
              <a:rPr lang="ru-RU" sz="2800" dirty="0"/>
              <a:t>верхний уровень – </a:t>
            </a:r>
            <a:r>
              <a:rPr lang="ru-RU" sz="2800" i="1" dirty="0"/>
              <a:t>прикладной.</a:t>
            </a:r>
            <a:r>
              <a:rPr lang="ru-RU" sz="2800" dirty="0"/>
              <a:t> </a:t>
            </a:r>
            <a:r>
              <a:rPr lang="ru-RU" sz="2800" dirty="0" smtClean="0"/>
              <a:t>	Самый </a:t>
            </a:r>
            <a:r>
              <a:rPr lang="ru-RU" sz="2800" dirty="0"/>
              <a:t>нижний уровень – </a:t>
            </a:r>
            <a:r>
              <a:rPr lang="ru-RU" sz="2800" i="1" dirty="0"/>
              <a:t>физический.</a:t>
            </a:r>
            <a:r>
              <a:rPr lang="ru-RU" sz="2800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Сети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400" dirty="0" smtClean="0"/>
              <a:t>П</a:t>
            </a:r>
            <a:r>
              <a:rPr lang="ru-RU" sz="2400" i="1" dirty="0" smtClean="0"/>
              <a:t>ротоколы:</a:t>
            </a:r>
          </a:p>
          <a:p>
            <a:pPr algn="just">
              <a:buNone/>
            </a:pPr>
            <a:endParaRPr lang="ru-RU" sz="2400" i="1" dirty="0" smtClean="0"/>
          </a:p>
          <a:p>
            <a:pPr algn="just">
              <a:buFontTx/>
              <a:buChar char="-"/>
            </a:pPr>
            <a:r>
              <a:rPr lang="ru-RU" sz="2400" dirty="0" smtClean="0"/>
              <a:t>аппаратного </a:t>
            </a:r>
            <a:r>
              <a:rPr lang="ru-RU" sz="2400" dirty="0"/>
              <a:t>взаимодействия компонентов сети (</a:t>
            </a:r>
            <a:r>
              <a:rPr lang="ru-RU" sz="2400" i="1" dirty="0"/>
              <a:t>аппаратные протоколы</a:t>
            </a:r>
            <a:r>
              <a:rPr lang="ru-RU" sz="2400" dirty="0" smtClean="0"/>
              <a:t>). </a:t>
            </a:r>
            <a:r>
              <a:rPr lang="ru-RU" sz="2400" dirty="0" smtClean="0"/>
              <a:t>Физически эти функции исполняют аппаратные устройства </a:t>
            </a:r>
            <a:r>
              <a:rPr lang="ru-RU" sz="2400" i="1" dirty="0" smtClean="0"/>
              <a:t>(интерфейсы).</a:t>
            </a:r>
          </a:p>
          <a:p>
            <a:pPr algn="just">
              <a:buFontTx/>
              <a:buChar char="-"/>
            </a:pPr>
            <a:endParaRPr lang="ru-RU" sz="2400" dirty="0" smtClean="0"/>
          </a:p>
          <a:p>
            <a:pPr algn="just">
              <a:buFontTx/>
              <a:buChar char="-"/>
            </a:pPr>
            <a:r>
              <a:rPr lang="ru-RU" sz="2400" dirty="0" smtClean="0"/>
              <a:t>взаимодействие </a:t>
            </a:r>
            <a:r>
              <a:rPr lang="ru-RU" sz="2400" dirty="0"/>
              <a:t>программ и данных (</a:t>
            </a:r>
            <a:r>
              <a:rPr lang="ru-RU" sz="2400" i="1" dirty="0"/>
              <a:t>программные протоколы</a:t>
            </a:r>
            <a:r>
              <a:rPr lang="ru-RU" sz="2400" dirty="0"/>
              <a:t>)</a:t>
            </a:r>
            <a:r>
              <a:rPr lang="ru-RU" sz="2400" i="1" dirty="0"/>
              <a:t>.</a:t>
            </a:r>
            <a:r>
              <a:rPr lang="ru-RU" sz="2400" dirty="0"/>
              <a:t> </a:t>
            </a:r>
            <a:r>
              <a:rPr lang="ru-RU" sz="2400" dirty="0" smtClean="0"/>
              <a:t>Физически эти функции исполняют</a:t>
            </a:r>
            <a:r>
              <a:rPr lang="ru-RU" sz="2400" dirty="0" smtClean="0"/>
              <a:t> </a:t>
            </a:r>
            <a:r>
              <a:rPr lang="ru-RU" sz="2400" dirty="0"/>
              <a:t>программные средства </a:t>
            </a:r>
            <a:r>
              <a:rPr lang="ru-RU" sz="2400" i="1" dirty="0"/>
              <a:t>(программы поддержки протоколов).</a:t>
            </a:r>
            <a:r>
              <a:rPr lang="ru-RU" sz="24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Сети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/>
              <a:t>соответствии с используемыми протоколами компьютерные сети принято </a:t>
            </a:r>
            <a:r>
              <a:rPr lang="ru-RU" dirty="0" smtClean="0"/>
              <a:t>разделять: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i="1" dirty="0" smtClean="0"/>
              <a:t>локальные </a:t>
            </a:r>
            <a:r>
              <a:rPr lang="ru-RU" i="1" dirty="0"/>
              <a:t>(LAN – </a:t>
            </a:r>
            <a:r>
              <a:rPr lang="ru-RU" i="1" dirty="0" err="1"/>
              <a:t>Local</a:t>
            </a:r>
            <a:r>
              <a:rPr lang="ru-RU" i="1" dirty="0"/>
              <a:t> </a:t>
            </a:r>
            <a:r>
              <a:rPr lang="ru-RU" i="1" dirty="0" err="1"/>
              <a:t>Area</a:t>
            </a:r>
            <a:r>
              <a:rPr lang="ru-RU" i="1" dirty="0"/>
              <a:t> </a:t>
            </a:r>
            <a:r>
              <a:rPr lang="ru-RU" i="1" dirty="0" err="1"/>
              <a:t>Network</a:t>
            </a:r>
            <a:r>
              <a:rPr lang="ru-RU" i="1" dirty="0"/>
              <a:t>)</a:t>
            </a:r>
            <a:r>
              <a:rPr lang="ru-RU" dirty="0"/>
              <a:t> и </a:t>
            </a:r>
            <a:r>
              <a:rPr lang="ru-RU" i="1" dirty="0"/>
              <a:t>глобальные (WAN – </a:t>
            </a:r>
            <a:r>
              <a:rPr lang="ru-RU" i="1" dirty="0" err="1"/>
              <a:t>Wide</a:t>
            </a:r>
            <a:r>
              <a:rPr lang="ru-RU" i="1" dirty="0"/>
              <a:t> </a:t>
            </a:r>
            <a:r>
              <a:rPr lang="ru-RU" i="1" dirty="0" err="1"/>
              <a:t>Area</a:t>
            </a:r>
            <a:r>
              <a:rPr lang="ru-RU" i="1" dirty="0"/>
              <a:t> </a:t>
            </a:r>
            <a:r>
              <a:rPr lang="ru-RU" i="1" dirty="0" err="1"/>
              <a:t>Network</a:t>
            </a:r>
            <a:r>
              <a:rPr lang="ru-RU" i="1" dirty="0"/>
              <a:t>).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локальных сетей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/>
              <a:t>Компьютер</a:t>
            </a:r>
            <a:r>
              <a:rPr lang="ru-RU" sz="2800" dirty="0"/>
              <a:t>, подключенный к вычислительной сети, называется </a:t>
            </a:r>
            <a:r>
              <a:rPr lang="ru-RU" sz="2800" i="1" dirty="0"/>
              <a:t>рабочей станцией или </a:t>
            </a:r>
            <a:r>
              <a:rPr lang="ru-RU" sz="2800" i="1" dirty="0" smtClean="0"/>
              <a:t>сервером</a:t>
            </a:r>
            <a:r>
              <a:rPr lang="ru-RU" sz="2800" dirty="0"/>
              <a:t>.</a:t>
            </a:r>
          </a:p>
          <a:p>
            <a:pPr algn="just">
              <a:buNone/>
            </a:pPr>
            <a:endParaRPr lang="ru-RU" sz="2800" dirty="0"/>
          </a:p>
          <a:p>
            <a:pPr algn="just">
              <a:buNone/>
            </a:pPr>
            <a:r>
              <a:rPr lang="ru-RU" sz="2800" dirty="0" smtClean="0"/>
              <a:t>		Различают сети:</a:t>
            </a:r>
          </a:p>
          <a:p>
            <a:pPr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- </a:t>
            </a:r>
            <a:r>
              <a:rPr lang="ru-RU" sz="2800" dirty="0"/>
              <a:t>с одним или несколькими </a:t>
            </a:r>
            <a:r>
              <a:rPr lang="ru-RU" sz="2800" i="1" dirty="0"/>
              <a:t>выделенными </a:t>
            </a:r>
            <a:r>
              <a:rPr lang="ru-RU" sz="2800" i="1" dirty="0" smtClean="0"/>
              <a:t>серверами</a:t>
            </a:r>
          </a:p>
          <a:p>
            <a:pPr algn="just">
              <a:buNone/>
            </a:pPr>
            <a:r>
              <a:rPr lang="ru-RU" sz="2800" dirty="0" smtClean="0"/>
              <a:t>	- сети </a:t>
            </a:r>
            <a:r>
              <a:rPr lang="ru-RU" sz="2800" dirty="0"/>
              <a:t>без выделенных серверов, называемые </a:t>
            </a:r>
            <a:r>
              <a:rPr lang="ru-RU" sz="2800" i="1" dirty="0" err="1"/>
              <a:t>одноранговыми</a:t>
            </a:r>
            <a:r>
              <a:rPr lang="ru-RU" sz="2800" i="1" dirty="0"/>
              <a:t> сетями</a:t>
            </a:r>
            <a:r>
              <a:rPr lang="ru-RU" sz="2800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ЛВС с выделенным сервером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		При </a:t>
            </a:r>
            <a:r>
              <a:rPr lang="ru-RU" dirty="0"/>
              <a:t>выборе компьютера на роль файлового сервера необходимо учитывать следующие факторы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 smtClean="0"/>
              <a:t>быстродействие </a:t>
            </a:r>
            <a:r>
              <a:rPr lang="ru-RU" dirty="0"/>
              <a:t>процессора;</a:t>
            </a:r>
          </a:p>
          <a:p>
            <a:pPr algn="just"/>
            <a:r>
              <a:rPr lang="ru-RU" dirty="0" smtClean="0"/>
              <a:t>скорость </a:t>
            </a:r>
            <a:r>
              <a:rPr lang="ru-RU" dirty="0"/>
              <a:t>доступа к файлам, размещенным на жестком диске;</a:t>
            </a:r>
          </a:p>
          <a:p>
            <a:pPr algn="just"/>
            <a:r>
              <a:rPr lang="ru-RU" dirty="0" smtClean="0"/>
              <a:t>емкость </a:t>
            </a:r>
            <a:r>
              <a:rPr lang="ru-RU" dirty="0"/>
              <a:t>жесткого диска;</a:t>
            </a:r>
          </a:p>
          <a:p>
            <a:pPr algn="just"/>
            <a:r>
              <a:rPr lang="ru-RU" dirty="0" smtClean="0"/>
              <a:t>объем </a:t>
            </a:r>
            <a:r>
              <a:rPr lang="ru-RU" dirty="0"/>
              <a:t>оперативной памяти;</a:t>
            </a:r>
          </a:p>
          <a:p>
            <a:pPr algn="just"/>
            <a:r>
              <a:rPr lang="ru-RU" dirty="0" smtClean="0"/>
              <a:t>уровень </a:t>
            </a:r>
            <a:r>
              <a:rPr lang="ru-RU" dirty="0"/>
              <a:t>надежности сервера;</a:t>
            </a:r>
          </a:p>
          <a:p>
            <a:pPr algn="just"/>
            <a:r>
              <a:rPr lang="ru-RU" dirty="0" smtClean="0"/>
              <a:t>степень </a:t>
            </a:r>
            <a:r>
              <a:rPr lang="ru-RU" dirty="0"/>
              <a:t>защищенности данных.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Одноранговые</a:t>
            </a:r>
            <a:r>
              <a:rPr lang="ru-RU" dirty="0" smtClean="0"/>
              <a:t> ЛВС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 err="1"/>
              <a:t>одноранговых</a:t>
            </a:r>
            <a:r>
              <a:rPr lang="ru-RU" dirty="0"/>
              <a:t> сетях любой компьютер может быть и файловым сервером, и рабочей станцией одновременно. 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i="1" dirty="0" smtClean="0"/>
              <a:t>	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Топология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/>
              <a:t>Топология сети: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Шинная.</a:t>
            </a:r>
          </a:p>
          <a:p>
            <a:pPr algn="just">
              <a:buFontTx/>
              <a:buChar char="-"/>
            </a:pPr>
            <a:r>
              <a:rPr lang="ru-RU" dirty="0" smtClean="0"/>
              <a:t>Звездообразная.</a:t>
            </a:r>
          </a:p>
          <a:p>
            <a:pPr algn="just">
              <a:buFontTx/>
              <a:buChar char="-"/>
            </a:pPr>
            <a:r>
              <a:rPr lang="ru-RU" dirty="0" smtClean="0"/>
              <a:t>Кольцевая.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Шинная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dirty="0" smtClean="0"/>
              <a:t>В случае реализации </a:t>
            </a:r>
            <a:r>
              <a:rPr lang="ru-RU" i="1" dirty="0" smtClean="0"/>
              <a:t>шинной структуры</a:t>
            </a:r>
            <a:r>
              <a:rPr lang="ru-RU" dirty="0" smtClean="0"/>
              <a:t> все компьютеры связываются в цепочку. 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5" name="Содержимое 4" descr="http://znanie.podelise.ru/tw_files2/urls_906/3/d-2655/7z-docs/1_html_mcb2dea9.pn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0485" y="1600200"/>
            <a:ext cx="247402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</Words>
  <Application>Microsoft Office PowerPoint</Application>
  <PresentationFormat>Экран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Сети ЭВМ</vt:lpstr>
      <vt:lpstr>Сети ЭВМ</vt:lpstr>
      <vt:lpstr>Сети ЭВМ</vt:lpstr>
      <vt:lpstr>Сети ЭВМ</vt:lpstr>
      <vt:lpstr>Типы локальных сетей</vt:lpstr>
      <vt:lpstr> ЛВС с выделенным сервером </vt:lpstr>
      <vt:lpstr> Одноранговые ЛВС </vt:lpstr>
      <vt:lpstr>Топология сети</vt:lpstr>
      <vt:lpstr>Шинная структура</vt:lpstr>
      <vt:lpstr>Звездообразная архитектура</vt:lpstr>
      <vt:lpstr>Кольцевая структура</vt:lpstr>
      <vt:lpstr>Сетевое оборудование</vt:lpstr>
      <vt:lpstr> Глобальные сети </vt:lpstr>
      <vt:lpstr> Основные протоколы </vt:lpstr>
      <vt:lpstr>Линии связи.</vt:lpstr>
      <vt:lpstr>Интернет</vt:lpstr>
      <vt:lpstr>Интернет</vt:lpstr>
      <vt:lpstr> Адреса Интернет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Сети ЭВМ</dc:title>
  <dc:creator>Елена</dc:creator>
  <cp:lastModifiedBy>Елена</cp:lastModifiedBy>
  <cp:revision>9</cp:revision>
  <dcterms:created xsi:type="dcterms:W3CDTF">2013-07-07T05:03:07Z</dcterms:created>
  <dcterms:modified xsi:type="dcterms:W3CDTF">2013-07-07T05:54:05Z</dcterms:modified>
</cp:coreProperties>
</file>