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8;&#1085;&#1089;&#1090;&#1080;&#1090;&#1091;&#1090;\3%20&#1089;&#1077;&#1084;&#1077;&#1089;&#1090;&#1088;\&#1044;&#1080;&#1072;&#1075;&#1085;&#1086;&#1089;&#1090;&#1080;&#1082;&#1072;%20&#1080;%20&#1080;&#1089;&#1087;&#1099;&#1090;&#1072;&#1085;&#1080;&#1103;%20&#1086;&#1073;&#1086;&#1088;&#1091;&#1076;&#1086;&#1074;&#1072;&#1085;&#1080;&#1103;\&#1043;&#1088;&#1072;&#1092;&#1080;&#108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>
                <a:effectLst/>
              </a:rPr>
              <a:t>Спектральная плотность излучения энергии нагретого тела в зависимости от длины волны излучения</a:t>
            </a:r>
            <a:endParaRPr lang="ru-RU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Лист1!$A$8:$A$24</c:f>
              <c:numCache>
                <c:formatCode>General</c:formatCode>
                <c:ptCount val="17"/>
                <c:pt idx="0">
                  <c:v>4.2100000000000009</c:v>
                </c:pt>
                <c:pt idx="1">
                  <c:v>4.7100000000000009</c:v>
                </c:pt>
                <c:pt idx="2">
                  <c:v>5.2100000000000009</c:v>
                </c:pt>
                <c:pt idx="3">
                  <c:v>5.7100000000000009</c:v>
                </c:pt>
                <c:pt idx="4">
                  <c:v>6.2100000000000009</c:v>
                </c:pt>
                <c:pt idx="5">
                  <c:v>6.7100000000000009</c:v>
                </c:pt>
                <c:pt idx="6">
                  <c:v>7.2100000000000009</c:v>
                </c:pt>
                <c:pt idx="7">
                  <c:v>7.7100000000000009</c:v>
                </c:pt>
                <c:pt idx="8">
                  <c:v>8.2100000000000009</c:v>
                </c:pt>
                <c:pt idx="9">
                  <c:v>8.7100000000000009</c:v>
                </c:pt>
                <c:pt idx="10">
                  <c:v>9.2100000000000009</c:v>
                </c:pt>
                <c:pt idx="11">
                  <c:v>9.7100000000000009</c:v>
                </c:pt>
                <c:pt idx="12">
                  <c:v>10.210000000000001</c:v>
                </c:pt>
                <c:pt idx="13">
                  <c:v>10.71</c:v>
                </c:pt>
                <c:pt idx="14">
                  <c:v>11.21</c:v>
                </c:pt>
                <c:pt idx="15">
                  <c:v>11.71</c:v>
                </c:pt>
                <c:pt idx="16">
                  <c:v>12.21</c:v>
                </c:pt>
              </c:numCache>
            </c:numRef>
          </c:cat>
          <c:val>
            <c:numRef>
              <c:f>Лист1!$B$8:$B$24</c:f>
              <c:numCache>
                <c:formatCode>General</c:formatCode>
                <c:ptCount val="17"/>
                <c:pt idx="0">
                  <c:v>5.62</c:v>
                </c:pt>
                <c:pt idx="1">
                  <c:v>8.9700000000000006</c:v>
                </c:pt>
                <c:pt idx="2">
                  <c:v>12.42</c:v>
                </c:pt>
                <c:pt idx="3">
                  <c:v>15.6</c:v>
                </c:pt>
                <c:pt idx="4">
                  <c:v>18.22</c:v>
                </c:pt>
                <c:pt idx="5">
                  <c:v>20.2</c:v>
                </c:pt>
                <c:pt idx="6">
                  <c:v>21.5</c:v>
                </c:pt>
                <c:pt idx="7">
                  <c:v>22.2</c:v>
                </c:pt>
                <c:pt idx="8">
                  <c:v>22.44</c:v>
                </c:pt>
                <c:pt idx="9">
                  <c:v>22.26</c:v>
                </c:pt>
                <c:pt idx="10">
                  <c:v>21.77</c:v>
                </c:pt>
                <c:pt idx="11">
                  <c:v>21.05</c:v>
                </c:pt>
                <c:pt idx="12">
                  <c:v>20.190000000000001</c:v>
                </c:pt>
                <c:pt idx="13">
                  <c:v>19.22</c:v>
                </c:pt>
                <c:pt idx="14">
                  <c:v>18.21</c:v>
                </c:pt>
                <c:pt idx="15">
                  <c:v>17.18</c:v>
                </c:pt>
                <c:pt idx="16">
                  <c:v>16.149999999999999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A8-4EF3-AC91-D35A6EF62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997903"/>
        <c:axId val="98389583"/>
      </c:lineChart>
      <c:catAx>
        <c:axId val="979979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="0" i="0" u="none" strike="noStrike" baseline="0">
                    <a:effectLst/>
                    <a:sym typeface="Symbol" panose="05050102010706020507" pitchFamily="18" charset="2"/>
                  </a:rPr>
                  <a:t></a:t>
                </a:r>
                <a:r>
                  <a:rPr lang="ru-RU" sz="1000" b="0" i="0" u="none" strike="noStrike" baseline="0">
                    <a:effectLst/>
                  </a:rPr>
                  <a:t>, мкм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389583"/>
        <c:crosses val="autoZero"/>
        <c:auto val="1"/>
        <c:lblAlgn val="ctr"/>
        <c:lblOffset val="100"/>
        <c:noMultiLvlLbl val="0"/>
      </c:catAx>
      <c:valAx>
        <c:axId val="98389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baseline="0">
                    <a:effectLst/>
                  </a:rPr>
                  <a:t>L, Вт/(м</a:t>
                </a:r>
                <a:r>
                  <a:rPr lang="en-US" sz="1000" b="0" i="0" u="none" strike="noStrike" baseline="30000">
                    <a:effectLst/>
                  </a:rPr>
                  <a:t>2</a:t>
                </a:r>
                <a:r>
                  <a:rPr lang="en-US" sz="1000" b="0" i="0" u="none" strike="noStrike" baseline="0">
                    <a:effectLst/>
                  </a:rPr>
                  <a:t>·ср·мкм)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997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sh-xxl.info/info/295136" TargetMode="External"/><Relationship Id="rId7" Type="http://schemas.openxmlformats.org/officeDocument/2006/relationships/image" Target="../media/image5.jpg"/><Relationship Id="rId2" Type="http://schemas.openxmlformats.org/officeDocument/2006/relationships/hyperlink" Target="https://mash-xxl.info/info/423015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g"/><Relationship Id="rId5" Type="http://schemas.openxmlformats.org/officeDocument/2006/relationships/hyperlink" Target="https://mash-xxl.info/info/79025" TargetMode="External"/><Relationship Id="rId4" Type="http://schemas.openxmlformats.org/officeDocument/2006/relationships/hyperlink" Target="https://mash-xxl.info/info/91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78896-ACD8-4ED2-B03F-96CB3A496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5526" y="3152846"/>
            <a:ext cx="10993549" cy="649702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r>
              <a:rPr lang="ru-RU" b="1" dirty="0"/>
              <a:t>КУРСОВОЙ ПРОЕКТ на тему:</a:t>
            </a:r>
            <a:br>
              <a:rPr lang="ru-RU" b="1" dirty="0"/>
            </a:b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F01700-A414-4AFD-B6F7-89B9381FB6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endParaRPr lang="ru-RU" sz="8000" b="1" dirty="0"/>
          </a:p>
          <a:p>
            <a:pPr algn="ctr"/>
            <a:endParaRPr lang="ru-RU" sz="8000" b="1" dirty="0"/>
          </a:p>
          <a:p>
            <a:pPr algn="ctr"/>
            <a:r>
              <a:rPr lang="ru-RU" sz="8000" b="1" dirty="0"/>
              <a:t>«Тепловизионное диагностирование электрооборудования. </a:t>
            </a:r>
          </a:p>
          <a:p>
            <a:pPr algn="ctr"/>
            <a:r>
              <a:rPr lang="ru-RU" sz="8000" b="1" dirty="0"/>
              <a:t>Подвесные фарфоровые изоляторы"</a:t>
            </a: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993573D-556C-4A3D-A188-EBAF5E354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648913"/>
              </p:ext>
            </p:extLst>
          </p:nvPr>
        </p:nvGraphicFramePr>
        <p:xfrm>
          <a:off x="1713948" y="621033"/>
          <a:ext cx="7200800" cy="1136904"/>
        </p:xfrm>
        <a:graphic>
          <a:graphicData uri="http://schemas.openxmlformats.org/drawingml/2006/table">
            <a:tbl>
              <a:tblPr/>
              <a:tblGrid>
                <a:gridCol w="790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0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7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</a:endParaRPr>
                    </a:p>
                  </a:txBody>
                  <a:tcPr marL="42587" marR="42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</a:rPr>
                        <a:t>МИНИСТЕРСТВО НАУКИ И ВЫСШЕГО ОБРАЗОВАНИЯ   РОССИЙСКОЙ ФЕДЕРАЦИИ 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</a:rPr>
                        <a:t>Федеральное государственное бюджетное образовательное 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</a:rPr>
                        <a:t>учреждение высшего образования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Calibri"/>
                      </a:endParaRPr>
                    </a:p>
                    <a:p>
                      <a:pPr indent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Calibri"/>
                        </a:rPr>
                        <a:t>«КАЗАНСКИЙ ГОСУДАРСТВЕННЫЙ ЭНЕРГЕТИЧЕСКИЙ УНИВЕРСИТЕТ»</a:t>
                      </a:r>
                    </a:p>
                    <a:p>
                      <a:pPr algn="ctr"/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Институт электроэнергетики и электроники</a:t>
                      </a:r>
                    </a:p>
                    <a:p>
                      <a:pPr algn="ctr"/>
                      <a:r>
                        <a:rPr lang="ru-RU" sz="1200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Кафедра Электрические станции им. В.К. Шибанова</a:t>
                      </a:r>
                    </a:p>
                  </a:txBody>
                  <a:tcPr marL="42587" marR="4258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E026C55-0307-4D8A-BC9F-3ADB55D0F4BC}"/>
              </a:ext>
            </a:extLst>
          </p:cNvPr>
          <p:cNvSpPr/>
          <p:nvPr/>
        </p:nvSpPr>
        <p:spPr>
          <a:xfrm>
            <a:off x="8768065" y="4438857"/>
            <a:ext cx="28066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Выполнил:</a:t>
            </a:r>
          </a:p>
          <a:p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Студент группы ЗЭм-1-20</a:t>
            </a:r>
          </a:p>
          <a:p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Хамидулина Г.Х.</a:t>
            </a:r>
          </a:p>
          <a:p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(Зачетная книжка №4200213)</a:t>
            </a:r>
          </a:p>
          <a:p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Проверил: доцент, к.т.н. Д.К. </a:t>
            </a:r>
            <a:r>
              <a:rPr lang="ru-RU" sz="1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Зарипов</a:t>
            </a:r>
            <a:endParaRPr lang="ru-RU" sz="1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1828D1E-94EC-4B38-B24A-0D5C8DFABC53}"/>
              </a:ext>
            </a:extLst>
          </p:cNvPr>
          <p:cNvSpPr/>
          <p:nvPr/>
        </p:nvSpPr>
        <p:spPr>
          <a:xfrm>
            <a:off x="5382505" y="5731519"/>
            <a:ext cx="2806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2021г.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1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51CD1-EFBC-41EF-8132-433C9EEDA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Тепловизионный контроль оборудования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74A7FD-017B-4DD9-B46A-5C7CE900C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6125" y="2228003"/>
            <a:ext cx="5914684" cy="363304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19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Тепловизионное обследование электрооборудования любого уровня напряжения является одним из наиболее эффективных методов диагностики с точки зрения таких показателей как: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Скорость проведения измерений. Тепловизионное обследование не требует большого времени на его проведение. Для определения состояния оборудования такого как разъединитель потребуется несколько секунд.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Простота. Тепловизионная диагностика не требует отключения электрооборудования, не требует большого количества организационных и технических мероприятий. Современные тепловизоры очень просты и удобны в эксплуатации, при этом набор встроенных инструментов для анализа позволяет в отдельных случаях производить диагностику прямо на объекте.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Доступность. Современные тепловизоры являются доступными и недорогими, благодаря этому тепловизором может быть оснащен любой энергообъект.</a:t>
            </a:r>
          </a:p>
          <a:p>
            <a:pPr marL="0" indent="0">
              <a:buNone/>
            </a:pPr>
            <a:r>
              <a:rPr lang="ru-RU" sz="19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достоинством тепловизионного обследования является получение данных о неисправности без отключения оборудования, при этом многие виды дефектов проявляются в виде нагрева (или его отсутствия) нагруженном оборудовании. Обычно для определения таких дефектов требуется проводить сложные электрические испытания, которые связаны с отключением оборудования и организационно-техническими мероприятиями, которые связаны с допуском бригады на испытания.</a:t>
            </a:r>
          </a:p>
          <a:p>
            <a:endParaRPr lang="ru-RU" dirty="0"/>
          </a:p>
        </p:txBody>
      </p:sp>
      <p:pic>
        <p:nvPicPr>
          <p:cNvPr id="5" name="Picture 5" descr="https://iifrf.ru/wp-content/uploads/2017/08/5-1.png">
            <a:extLst>
              <a:ext uri="{FF2B5EF4-FFF2-40B4-BE49-F238E27FC236}">
                <a16:creationId xmlns:a16="http://schemas.microsoft.com/office/drawing/2014/main" id="{22394984-F2FD-4688-B916-939ADC7DD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70" y="2023820"/>
            <a:ext cx="4402832" cy="410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79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02C5E-3EB1-4229-AD36-7D779CDA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369" y="777957"/>
            <a:ext cx="5629459" cy="98833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Тепловизор</a:t>
            </a:r>
          </a:p>
        </p:txBody>
      </p:sp>
      <p:pic>
        <p:nvPicPr>
          <p:cNvPr id="5" name="Picture 6" descr="Устройство тепловизора">
            <a:extLst>
              <a:ext uri="{FF2B5EF4-FFF2-40B4-BE49-F238E27FC236}">
                <a16:creationId xmlns:a16="http://schemas.microsoft.com/office/drawing/2014/main" id="{AD9010E6-BF1D-418D-9EB7-A4FEFCC58B4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3" y="2151762"/>
            <a:ext cx="4452369" cy="224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EC4934-9D96-4352-BE93-4E03EB1FB5D1}"/>
              </a:ext>
            </a:extLst>
          </p:cNvPr>
          <p:cNvSpPr/>
          <p:nvPr/>
        </p:nvSpPr>
        <p:spPr>
          <a:xfrm>
            <a:off x="759538" y="4665705"/>
            <a:ext cx="475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err="1">
                <a:effectLst/>
                <a:latin typeface="Corbel" panose="020B0503020204020204" pitchFamily="34" charset="0"/>
              </a:rPr>
              <a:t>Тепловизор</a:t>
            </a:r>
            <a:r>
              <a:rPr lang="ru-RU" b="0" i="0" dirty="0">
                <a:effectLst/>
                <a:latin typeface="Corbel" panose="020B0503020204020204" pitchFamily="34" charset="0"/>
              </a:rPr>
              <a:t> – измерительный прибор, который позволяет видеть тепловое (инфракрасное) излучение окружающих объектов в любое время суток, измерять температуру в любой точке на поверхности с точностью 0,1°С и выше. </a:t>
            </a:r>
            <a:endParaRPr lang="ru-RU" dirty="0">
              <a:latin typeface="Corbel" panose="020B0503020204020204" pitchFamily="34" charset="0"/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56A64E5F-B6D5-4C23-9A15-0CF3EDA8DA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26664" y="2396550"/>
            <a:ext cx="4762500" cy="3362325"/>
          </a:xfrm>
        </p:spPr>
      </p:pic>
    </p:spTree>
    <p:extLst>
      <p:ext uri="{BB962C8B-B14F-4D97-AF65-F5344CB8AC3E}">
        <p14:creationId xmlns:p14="http://schemas.microsoft.com/office/powerpoint/2010/main" val="338388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A6E38-C5F1-4071-84CB-DD966DE26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0" y="5421686"/>
            <a:ext cx="10693614" cy="689514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Тепловизионное диагностирование Подвесных фарфоровых изоляторов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1F55AD-DB46-4F39-9E29-050B62A9F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94" y="689233"/>
            <a:ext cx="3662790" cy="4204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Изоляторы подвесные фарфоровые предназначены для изоляции и </a:t>
            </a:r>
            <a:r>
              <a:rPr lang="ru-RU" dirty="0">
                <a:hlinkClick r:id="rId2"/>
              </a:rPr>
              <a:t>крепления проводов</a:t>
            </a:r>
            <a:r>
              <a:rPr lang="ru-RU" dirty="0"/>
              <a:t> и </a:t>
            </a:r>
            <a:r>
              <a:rPr lang="ru-RU" dirty="0">
                <a:hlinkClick r:id="rId3"/>
              </a:rPr>
              <a:t>грозозащитных тросов</a:t>
            </a:r>
            <a:r>
              <a:rPr lang="ru-RU" dirty="0"/>
              <a:t> на воздушных ЛЭП и РУ </a:t>
            </a:r>
            <a:r>
              <a:rPr lang="ru-RU" dirty="0">
                <a:hlinkClick r:id="rId4"/>
              </a:rPr>
              <a:t>электрических станций</a:t>
            </a:r>
            <a:r>
              <a:rPr lang="ru-RU" dirty="0"/>
              <a:t> и подстанций </a:t>
            </a:r>
            <a:r>
              <a:rPr lang="ru-RU" dirty="0">
                <a:hlinkClick r:id="rId5"/>
              </a:rPr>
              <a:t>переменного напряжения</a:t>
            </a:r>
            <a:r>
              <a:rPr lang="ru-RU" dirty="0"/>
              <a:t> при частоте до 100 Гц и температуре от +50 до -60С. Для использования в высоковольтных ЛЭП изоляторы собираются в гирлянды. Характер распределения рабочего напряжения по которым приведен на графике.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EC213B-86B2-468B-8AA2-451BD725D2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3" r="-1" b="11990"/>
          <a:stretch/>
        </p:blipFill>
        <p:spPr>
          <a:xfrm>
            <a:off x="8378412" y="1040821"/>
            <a:ext cx="3290271" cy="33255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BA6324-BCA0-4F6D-AEFE-2C772C01CE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2487" y="689233"/>
            <a:ext cx="2867025" cy="3333750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0955BFC9-0CC2-4149-B009-F452014C57AE}"/>
              </a:ext>
            </a:extLst>
          </p:cNvPr>
          <p:cNvSpPr txBox="1">
            <a:spLocks/>
          </p:cNvSpPr>
          <p:nvPr/>
        </p:nvSpPr>
        <p:spPr>
          <a:xfrm>
            <a:off x="4976284" y="4022983"/>
            <a:ext cx="3662790" cy="1227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ru-RU" sz="1100" dirty="0"/>
              <a:t>а) Нормальное распределение</a:t>
            </a:r>
          </a:p>
          <a:p>
            <a:pPr marL="0" indent="0">
              <a:buFont typeface="Wingdings 2" panose="05020102010507070707" pitchFamily="18" charset="2"/>
              <a:buNone/>
            </a:pPr>
            <a:r>
              <a:rPr lang="ru-RU" sz="1100" dirty="0"/>
              <a:t>б) Дефект на третьем изоляторе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1154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1D331-C785-4431-8D40-8C6FAF88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Пробои в изоляторах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823002-2E88-4406-B803-57AA373B891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57" y="683456"/>
            <a:ext cx="4523552" cy="27455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3636D7A3-6ED6-48F8-87A0-0EF920DAF3B3}"/>
              </a:ext>
            </a:extLst>
          </p:cNvPr>
          <p:cNvSpPr txBox="1">
            <a:spLocks/>
          </p:cNvSpPr>
          <p:nvPr/>
        </p:nvSpPr>
        <p:spPr>
          <a:xfrm>
            <a:off x="5682545" y="706011"/>
            <a:ext cx="6033167" cy="42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При пробое одного или нескольких изоляторов в гирлянде характер распределения рабочего напряжения в ней изменяется, и большая его часть ложится на исправные изоляторы.</a:t>
            </a:r>
          </a:p>
          <a:p>
            <a:pPr marL="0" indent="0">
              <a:buNone/>
            </a:pPr>
            <a:r>
              <a:rPr lang="ru-RU" dirty="0"/>
              <a:t>Такой же характер носит распределение температур по изоляторам гирлянды. Наибольшее значение температуры приходится на изоляторы, примыкающие к фазному проводу ВЛ, наименьшие, равные температуре окружающей среды - на пробитые изоляторы. Разность температуры между исправным и дефектным изоляторами в гирлянде обычно находится в пределах 0,3-0,5 °С, что требует применения при ИК-контроле тепловизора с высокой разрешающей способностью, не хуже 0,1 °С.</a:t>
            </a:r>
          </a:p>
          <a:p>
            <a:pPr marL="0" indent="0">
              <a:buNone/>
            </a:pPr>
            <a:r>
              <a:rPr lang="ru-RU" dirty="0"/>
              <a:t>Сравнительно небольшой опыт проведения ИК-контроля подвесных фарфоровых изоляторов в лабораторных и полевых условиях показал:</a:t>
            </a:r>
          </a:p>
          <a:p>
            <a:r>
              <a:rPr lang="ru-RU" dirty="0"/>
              <a:t>контроль возможен при нахождении тепловизора в статическом положении. Контроль изоляторов с летящего вертолета не дает положительных результатов;</a:t>
            </a:r>
          </a:p>
          <a:p>
            <a:r>
              <a:rPr lang="ru-RU" dirty="0"/>
              <a:t>при контроле необходимо использовать тепловизор с разрешающей способностью не хуже 0,1 °С и спектральным диапазоном 8-12 мкм;</a:t>
            </a:r>
          </a:p>
          <a:p>
            <a:r>
              <a:rPr lang="ru-RU" dirty="0"/>
              <a:t>контроль должен осуществляться при отсутствии влияния солнечной радиации, ветра и иных климатических факторов;</a:t>
            </a:r>
          </a:p>
          <a:p>
            <a:r>
              <a:rPr lang="ru-RU" dirty="0"/>
              <a:t>контроль производится с расстояния, позволяющего визуально различать каждый изолятор гирлянды в отдельности, с применением телеобъектива (например, объектив 7°);</a:t>
            </a:r>
          </a:p>
          <a:p>
            <a:r>
              <a:rPr lang="ru-RU" dirty="0"/>
              <a:t>распределение температур по гирлянде изоляторов соответствует характеру распределения рабочего напряжения.</a:t>
            </a:r>
          </a:p>
          <a:p>
            <a:pPr marL="0" indent="0">
              <a:buNone/>
            </a:pPr>
            <a:r>
              <a:rPr lang="ru-RU" dirty="0"/>
              <a:t>Наибольшие значения температуры будут у изоляторов, примыкающих к проводу ВЛ, наименьшие, равные температуре окружающей среды, у пробитых изоляторов, при анализе полученных значений желательно построение </a:t>
            </a:r>
            <a:r>
              <a:rPr lang="ru-RU" dirty="0" err="1"/>
              <a:t>термопрофиля</a:t>
            </a:r>
            <a:r>
              <a:rPr lang="ru-RU" dirty="0"/>
              <a:t> по оси гирлянды изоляторов.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DDFD93-A121-4DB6-B4A7-99BB087B5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87" y="3300684"/>
            <a:ext cx="4736322" cy="170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7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1D331-C785-4431-8D40-8C6FAF882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6356503" cy="68951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Повреждения контактных соединений на </a:t>
            </a:r>
            <a:r>
              <a:rPr lang="ru-RU" b="1" dirty="0" err="1">
                <a:solidFill>
                  <a:schemeClr val="bg1"/>
                </a:solidFill>
              </a:rPr>
              <a:t>вл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3636D7A3-6ED6-48F8-87A0-0EF920DAF3B3}"/>
              </a:ext>
            </a:extLst>
          </p:cNvPr>
          <p:cNvSpPr txBox="1">
            <a:spLocks/>
          </p:cNvSpPr>
          <p:nvPr/>
        </p:nvSpPr>
        <p:spPr>
          <a:xfrm>
            <a:off x="5682545" y="706011"/>
            <a:ext cx="6033167" cy="42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Надежность воздушных линий (ВЛ) во многом зависит от состояния контактных соединений (КС) проводов. Так, повреждения соединений проводов в петлях анкерных опор в ряде случаев являются причинами аварийных отключений воздушных линий электропередачи. Такие повреждения составляют более 1% общего числа аварий на ВЛ 35-500 </a:t>
            </a:r>
            <a:r>
              <a:rPr lang="ru-RU" dirty="0" err="1"/>
              <a:t>кВ</a:t>
            </a:r>
            <a:r>
              <a:rPr lang="ru-RU" dirty="0"/>
              <a:t> в год.</a:t>
            </a:r>
          </a:p>
          <a:p>
            <a:pPr marL="0" indent="0">
              <a:buNone/>
            </a:pPr>
            <a:r>
              <a:rPr lang="ru-RU" dirty="0"/>
              <a:t>По данным статистики, удельная ежегодная повреждаемость соединений проводов в петлях анкерных опор составила по сварным соединениям 0,35% установленных. Особенно велика повреждаемость сварных соединений </a:t>
            </a:r>
            <a:r>
              <a:rPr lang="ru-RU" dirty="0" err="1"/>
              <a:t>сталеалюминиевых</a:t>
            </a:r>
            <a:r>
              <a:rPr lang="ru-RU" dirty="0"/>
              <a:t> проводов сечением 300 мм2 и более, которая в 4-5 раз превышает повреждаемость аналогичных соединений проводов меньших сечений. Опыт проведения ИК-контроля проводов ВЛ, показывает, что при </a:t>
            </a:r>
            <a:r>
              <a:rPr lang="ru-RU" b="1" dirty="0" err="1"/>
              <a:t>аэроинспекции</a:t>
            </a:r>
            <a:r>
              <a:rPr lang="ru-RU" b="1" dirty="0"/>
              <a:t> последних должно проверяться состояние не только КС в петлях анкерных опор, но и все виды КС контролируемой линии, а также поддерживающие зажимы проводов гирлянд изоляторов.</a:t>
            </a:r>
          </a:p>
          <a:p>
            <a:pPr marL="0" indent="0">
              <a:buNone/>
            </a:pPr>
            <a:r>
              <a:rPr lang="ru-RU" dirty="0"/>
              <a:t>Последнее обусловлено тем, что разрушение провода, вызываемое </a:t>
            </a:r>
            <a:r>
              <a:rPr lang="ru-RU" b="1" dirty="0"/>
              <a:t>вибрацией</a:t>
            </a:r>
            <a:r>
              <a:rPr lang="ru-RU" dirty="0"/>
              <a:t>, обычно происходит в местах его закрепления, где условия работы при вибрации особенно неблагоприятны, и проявляется в последовательном изломе отдельных проволок провода.</a:t>
            </a:r>
          </a:p>
          <a:p>
            <a:pPr marL="0" indent="0">
              <a:buNone/>
            </a:pPr>
            <a:r>
              <a:rPr lang="ru-RU" dirty="0"/>
              <a:t>С увеличением числа оборванных проволок механические напряжения в оставшихся возрастают, разрушение приобретает нарастающий характер, пока не происходит полный обрыв провода.</a:t>
            </a:r>
          </a:p>
          <a:p>
            <a:pPr marL="0" indent="0">
              <a:buNone/>
            </a:pPr>
            <a:r>
              <a:rPr lang="ru-RU" dirty="0"/>
              <a:t>Явлению вибрации и опасности повреждений, вызываемых ею, могут быть подвержены все находящие применение на линиях провода и тросы вне зависимости от их материала и сечения.</a:t>
            </a:r>
          </a:p>
          <a:p>
            <a:pPr marL="0" indent="0">
              <a:buNone/>
            </a:pPr>
            <a:r>
              <a:rPr lang="ru-RU" dirty="0"/>
              <a:t>Процесс излома проводников в проводе обычно сопровождается повышенным тепловыделением и может быть зафиксирован с помощью тепловизора.</a:t>
            </a:r>
          </a:p>
          <a:p>
            <a:pPr marL="0" indent="0">
              <a:buNone/>
            </a:pPr>
            <a:r>
              <a:rPr lang="ru-RU" dirty="0"/>
              <a:t>На ВЛ с расщепленными фазами, состоящими из двух и более проводов, при неудовлетворительном состоянии КС одного из проводов возможен нагрев металлической арматуры, соединяющей натяжную гирлянду изоляторов с проводами 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55CBFE2-68B3-4F9A-B2D9-005969392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176" y="706012"/>
            <a:ext cx="2420498" cy="3148538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1D5439-B84F-4508-ADB2-FAB3A3E92A8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3"/>
          <a:stretch/>
        </p:blipFill>
        <p:spPr bwMode="auto">
          <a:xfrm>
            <a:off x="2886856" y="706011"/>
            <a:ext cx="2599543" cy="23967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888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1D331-C785-4431-8D40-8C6FAF882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418" y="5462475"/>
            <a:ext cx="10425164" cy="689514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Аэротермографическая</a:t>
            </a:r>
            <a:r>
              <a:rPr lang="ru-RU" b="1" dirty="0">
                <a:solidFill>
                  <a:schemeClr val="bg1"/>
                </a:solidFill>
              </a:rPr>
              <a:t> съемка проводов ВЛ контактных соединений на </a:t>
            </a:r>
            <a:r>
              <a:rPr lang="ru-RU" b="1" dirty="0" err="1">
                <a:solidFill>
                  <a:schemeClr val="bg1"/>
                </a:solidFill>
              </a:rPr>
              <a:t>вл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диагностика с беспилотника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3636D7A3-6ED6-48F8-87A0-0EF920DAF3B3}"/>
              </a:ext>
            </a:extLst>
          </p:cNvPr>
          <p:cNvSpPr txBox="1">
            <a:spLocks/>
          </p:cNvSpPr>
          <p:nvPr/>
        </p:nvSpPr>
        <p:spPr>
          <a:xfrm>
            <a:off x="5574176" y="706011"/>
            <a:ext cx="6271257" cy="42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900" dirty="0" err="1"/>
              <a:t>Аэротермографическая</a:t>
            </a:r>
            <a:r>
              <a:rPr lang="ru-RU" sz="900" dirty="0"/>
              <a:t> съемка проводов ВЛ осуществляется при скорости вертолета 60-100км/ч в зависимости от типа вертолета (МИ-2 или МИ-8). В зависимости от рельефа местности и номинального напряжения ВЛ съемка ведется при нахождении вертолета в точке: на расстоянии 10-30 м над ВЛ и 30-60 м сбоку от нее.</a:t>
            </a:r>
          </a:p>
          <a:p>
            <a:pPr marL="0" indent="0">
              <a:buNone/>
            </a:pPr>
            <a:r>
              <a:rPr lang="ru-RU" sz="900" dirty="0"/>
              <a:t>Съемка ведется под углом поворота сканера 40-50° в направлении полета, фиксируя "набегающие" провода ВЛ.</a:t>
            </a:r>
          </a:p>
          <a:p>
            <a:pPr marL="0" indent="0">
              <a:buNone/>
            </a:pPr>
            <a:r>
              <a:rPr lang="ru-RU" sz="900" dirty="0"/>
              <a:t>Токовая нагрузка на ВЛ в момент термографической съемки должна быть не менее 50% номинальной при минимальной скорости ветра.</a:t>
            </a:r>
          </a:p>
          <a:p>
            <a:pPr marL="0" indent="0">
              <a:buNone/>
            </a:pPr>
            <a:r>
              <a:rPr lang="ru-RU" sz="900" dirty="0"/>
              <a:t>Съемку лучше проводить в пасмурную погоду, при низкой температуре и высоких облаках.</a:t>
            </a:r>
          </a:p>
          <a:p>
            <a:pPr marL="0" indent="0">
              <a:buNone/>
            </a:pPr>
            <a:r>
              <a:rPr lang="ru-RU" sz="900" dirty="0"/>
              <a:t>В ясную солнечную погоду возможно появление бликов на поверхностях КС и ошибки в оценке их состояния.</a:t>
            </a:r>
          </a:p>
          <a:p>
            <a:pPr marL="0" indent="0">
              <a:buNone/>
            </a:pPr>
            <a:r>
              <a:rPr lang="ru-RU" sz="900" dirty="0"/>
              <a:t>Термографическая съемка КС проводов ВЛ обычно ведется бригадой операторов, состоящей из двух-трех человек и представителя линейной службы, хорошо знающего трассу прохождения ВЛ.</a:t>
            </a:r>
          </a:p>
          <a:p>
            <a:pPr marL="0" indent="0">
              <a:buNone/>
            </a:pPr>
            <a:r>
              <a:rPr lang="ru-RU" sz="900" dirty="0"/>
              <a:t>При использовании вертолета МИ-2 один из операторов с тепловизором размещается на месте штурмана, справа от пилота.</a:t>
            </a:r>
          </a:p>
          <a:p>
            <a:pPr marL="0" indent="0">
              <a:buNone/>
            </a:pPr>
            <a:r>
              <a:rPr lang="ru-RU" sz="900" dirty="0"/>
              <a:t>Сканер тепловизора устанавливается на шарнирном устройстве, укрепленном на двери кабины вертолета (при снятом оконном блистере).</a:t>
            </a:r>
          </a:p>
          <a:p>
            <a:pPr marL="0" indent="0">
              <a:buNone/>
            </a:pPr>
            <a:r>
              <a:rPr lang="ru-RU" sz="900" dirty="0"/>
              <a:t>Этот оператор осуществляет наблюдение за КС проводов ВЛ, руководит режимом полета и проводит съемку.</a:t>
            </a:r>
          </a:p>
          <a:p>
            <a:pPr marL="0" indent="0">
              <a:buNone/>
            </a:pPr>
            <a:r>
              <a:rPr lang="ru-RU" sz="900" dirty="0"/>
              <a:t>Второй оператор совместно с </a:t>
            </a:r>
            <a:r>
              <a:rPr lang="ru-RU" sz="900" dirty="0" err="1"/>
              <a:t>линейщиком</a:t>
            </a:r>
            <a:r>
              <a:rPr lang="ru-RU" sz="900" dirty="0"/>
              <a:t> ведет запись речевых комментариев полета и выполняет разного рода вспомогательные функции.</a:t>
            </a:r>
          </a:p>
          <a:p>
            <a:pPr marL="0" indent="0">
              <a:buNone/>
            </a:pPr>
            <a:r>
              <a:rPr lang="ru-RU" sz="900" dirty="0"/>
              <a:t>Третий оператор ведет съемку трассы ВЛ с помощью видеокамеры и других средств записи.</a:t>
            </a:r>
          </a:p>
          <a:p>
            <a:pPr marL="0" indent="0">
              <a:buNone/>
            </a:pPr>
            <a:r>
              <a:rPr lang="ru-RU" sz="900" dirty="0" err="1"/>
              <a:t>Линейщик</a:t>
            </a:r>
            <a:r>
              <a:rPr lang="ru-RU" sz="900" dirty="0"/>
              <a:t> осуществляет запись номеров опор трассы ВЛ в процессе полета и выявленных неполадок при визуальном осмотре ВЛ. Оценка состояния КС по нагреву производится как непосредственно в процессе термографической съемки, так и при повторном просмотре видеозаписей в стационарных условиях.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ru-RU" sz="9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345C668-3EEA-4D41-AC49-23EA34525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1796" y="706011"/>
            <a:ext cx="2465453" cy="156435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645C4F-3291-44B0-9ADE-225EFE9681B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7" y="3519475"/>
            <a:ext cx="2781794" cy="1391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3ADEAD-F55C-4721-875D-4B9D31688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76" y="706011"/>
            <a:ext cx="2781794" cy="278179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DA0C7FF-E47D-40F4-AD2E-5F11A3790F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1879"/>
          <a:stretch/>
        </p:blipFill>
        <p:spPr>
          <a:xfrm>
            <a:off x="3051795" y="2332880"/>
            <a:ext cx="2465453" cy="12827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33C9A11-1150-4611-907F-A7548019ED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1471"/>
          <a:stretch/>
        </p:blipFill>
        <p:spPr>
          <a:xfrm>
            <a:off x="3051794" y="3678173"/>
            <a:ext cx="2465453" cy="123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28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0A177-B253-492E-93AD-EC4AE0A6D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9945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Расчет спектральной плотности излучения энергии нагретого тела при температуре 80 °С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6F5B9DF-09B0-41D7-98EE-8B7CC93DA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57" y="601200"/>
            <a:ext cx="263185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того, чтобы рассчитать  спектральную плотность излучения энергии нагретого тела необходим знать несколько величин, а именно: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абсолютная температура, К. Для этого берём температуру, которая дана в исходных данных (в нашем случае это 50 °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переводим её в градусы по Кельвину по следующей формуле:  К = С + 273, следовательно 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°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353 °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kumimoji="0" lang="ru-RU" altLang="ru-RU" sz="1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алее по формуле Вина находим длину волны максимального излучения(</a:t>
            </a:r>
            <a:r>
              <a:rPr kumimoji="0" lang="ru-RU" altLang="ru-RU" sz="1400" b="0" i="0" u="none" strike="noStrike" cap="none" normalizeH="0" baseline="0" dirty="0" bmk="_Hlk57280016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US" altLang="ru-RU" sz="1400" b="0" i="0" u="none" strike="noStrike" cap="none" normalizeH="0" baseline="-30000" dirty="0" bmk="_Hlk57280016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kumimoji="0" lang="ru-RU" altLang="ru-RU" sz="1400" b="0" i="0" u="none" strike="noStrike" cap="none" normalizeH="0" baseline="0" dirty="0" bmk="_Hlk57280016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):</a:t>
            </a:r>
            <a:endParaRPr kumimoji="0" lang="ru-RU" altLang="ru-RU" sz="600" b="0" i="0" u="none" strike="noStrike" cap="none" normalizeH="0" baseline="0" dirty="0" bmk="_Hlk57280016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bmk="_Hlk57280016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kumimoji="0" lang="en-US" altLang="ru-RU" sz="1400" b="0" i="0" u="none" strike="noStrike" cap="none" normalizeH="0" baseline="-30000" dirty="0" bmk="_Hlk57280016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=2898/Т, мкм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</a:t>
            </a:r>
            <a:r>
              <a:rPr kumimoji="0" lang="en-US" altLang="ru-RU" sz="1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 </a:t>
            </a:r>
            <a:r>
              <a:rPr kumimoji="0" lang="ru-RU" alt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2898/353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8,21 мкм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7EABE2-5C5A-448A-89CD-33293A436261}"/>
              </a:ext>
            </a:extLst>
          </p:cNvPr>
          <p:cNvSpPr txBox="1"/>
          <p:nvPr/>
        </p:nvSpPr>
        <p:spPr>
          <a:xfrm>
            <a:off x="3110395" y="601200"/>
            <a:ext cx="25851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Затем, по формуле Планка, производим расчёт спектральной плотности излучения энергии нагретого тела: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где: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 – длина волны, мкм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температура тела, К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первая постоянная Планка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вторая постоянная Планка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7473C47-17A9-43D6-BFB3-3479FBA81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235826"/>
              </p:ext>
            </p:extLst>
          </p:nvPr>
        </p:nvGraphicFramePr>
        <p:xfrm>
          <a:off x="5853868" y="4324047"/>
          <a:ext cx="5934075" cy="20969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1695">
                  <a:extLst>
                    <a:ext uri="{9D8B030D-6E8A-4147-A177-3AD203B41FA5}">
                      <a16:colId xmlns:a16="http://schemas.microsoft.com/office/drawing/2014/main" val="2222615322"/>
                    </a:ext>
                  </a:extLst>
                </a:gridCol>
                <a:gridCol w="1109345">
                  <a:extLst>
                    <a:ext uri="{9D8B030D-6E8A-4147-A177-3AD203B41FA5}">
                      <a16:colId xmlns:a16="http://schemas.microsoft.com/office/drawing/2014/main" val="3292401276"/>
                    </a:ext>
                  </a:extLst>
                </a:gridCol>
                <a:gridCol w="861695">
                  <a:extLst>
                    <a:ext uri="{9D8B030D-6E8A-4147-A177-3AD203B41FA5}">
                      <a16:colId xmlns:a16="http://schemas.microsoft.com/office/drawing/2014/main" val="2665010251"/>
                    </a:ext>
                  </a:extLst>
                </a:gridCol>
                <a:gridCol w="1109345">
                  <a:extLst>
                    <a:ext uri="{9D8B030D-6E8A-4147-A177-3AD203B41FA5}">
                      <a16:colId xmlns:a16="http://schemas.microsoft.com/office/drawing/2014/main" val="4217046711"/>
                    </a:ext>
                  </a:extLst>
                </a:gridCol>
                <a:gridCol w="882650">
                  <a:extLst>
                    <a:ext uri="{9D8B030D-6E8A-4147-A177-3AD203B41FA5}">
                      <a16:colId xmlns:a16="http://schemas.microsoft.com/office/drawing/2014/main" val="3928781020"/>
                    </a:ext>
                  </a:extLst>
                </a:gridCol>
                <a:gridCol w="1109345">
                  <a:extLst>
                    <a:ext uri="{9D8B030D-6E8A-4147-A177-3AD203B41FA5}">
                      <a16:colId xmlns:a16="http://schemas.microsoft.com/office/drawing/2014/main" val="37329325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 panose="05050102010706020507" pitchFamily="18" charset="2"/>
                        </a:rPr>
                        <a:t></a:t>
                      </a:r>
                      <a:r>
                        <a:rPr lang="ru-RU" sz="1200">
                          <a:effectLst/>
                        </a:rPr>
                        <a:t>, мкм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L, Вт/(м</a:t>
                      </a:r>
                      <a:r>
                        <a:rPr lang="en-US" sz="1200" baseline="30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·ср·мкм)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 panose="05050102010706020507" pitchFamily="18" charset="2"/>
                        </a:rPr>
                        <a:t></a:t>
                      </a:r>
                      <a:r>
                        <a:rPr lang="ru-RU" sz="1200">
                          <a:effectLst/>
                        </a:rPr>
                        <a:t>, мкм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L, Вт/(м</a:t>
                      </a:r>
                      <a:r>
                        <a:rPr lang="en-US" sz="1200" baseline="30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·ср·мкм)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sym typeface="Symbol" panose="05050102010706020507" pitchFamily="18" charset="2"/>
                        </a:rPr>
                        <a:t></a:t>
                      </a:r>
                      <a:r>
                        <a:rPr lang="ru-RU" sz="1200">
                          <a:effectLst/>
                        </a:rPr>
                        <a:t>, мкм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L, Вт/(м</a:t>
                      </a:r>
                      <a:r>
                        <a:rPr lang="en-US" sz="1200" baseline="30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·ср·мкм)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595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11,21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6102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8,97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22,44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4890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8,71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8415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9,21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21,77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35126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35914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54631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83979922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58F21972-C2CB-401B-8368-FC5EFC0CA2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9679023"/>
              </p:ext>
            </p:extLst>
          </p:nvPr>
        </p:nvGraphicFramePr>
        <p:xfrm>
          <a:off x="6096000" y="507647"/>
          <a:ext cx="5627370" cy="3930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10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4C5CF-D8CC-4BCC-9968-64558E2FAA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39138772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98</TotalTime>
  <Words>1346</Words>
  <Application>Microsoft Office PowerPoint</Application>
  <PresentationFormat>Широкоэкранный</PresentationFormat>
  <Paragraphs>119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Cambria Math</vt:lpstr>
      <vt:lpstr>Corbel</vt:lpstr>
      <vt:lpstr>Gill Sans MT</vt:lpstr>
      <vt:lpstr>Symbol</vt:lpstr>
      <vt:lpstr>Times New Roman</vt:lpstr>
      <vt:lpstr>Wingdings 2</vt:lpstr>
      <vt:lpstr>Дивиденд</vt:lpstr>
      <vt:lpstr>    КУРСОВОЙ ПРОЕКТ на тему:  </vt:lpstr>
      <vt:lpstr>Тепловизионный контроль оборудования</vt:lpstr>
      <vt:lpstr>Тепловизор</vt:lpstr>
      <vt:lpstr>Тепловизионное диагностирование Подвесных фарфоровых изоляторов </vt:lpstr>
      <vt:lpstr>Пробои в изоляторах </vt:lpstr>
      <vt:lpstr>Повреждения контактных соединений на вл </vt:lpstr>
      <vt:lpstr>Аэротермографическая съемка проводов ВЛ контактных соединений на вл диагностика с беспилотника </vt:lpstr>
      <vt:lpstr>Расчет спектральной плотности излучения энергии нагретого тела при температуре 80 °С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Галия Х. Хамидулина</dc:creator>
  <cp:lastModifiedBy>Галия Х. Хамидулина</cp:lastModifiedBy>
  <cp:revision>12</cp:revision>
  <dcterms:created xsi:type="dcterms:W3CDTF">2021-12-15T06:42:41Z</dcterms:created>
  <dcterms:modified xsi:type="dcterms:W3CDTF">2021-12-21T06:39:52Z</dcterms:modified>
</cp:coreProperties>
</file>