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304" r:id="rId6"/>
    <p:sldId id="260" r:id="rId7"/>
    <p:sldId id="303" r:id="rId8"/>
    <p:sldId id="307" r:id="rId9"/>
    <p:sldId id="30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2" r:id="rId19"/>
    <p:sldId id="269" r:id="rId20"/>
    <p:sldId id="271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92906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ОБОРУДОВАНИЕ современных электростанций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06450"/>
            <a:ext cx="9144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Турбогенераторы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71676"/>
          </a:xfrm>
        </p:spPr>
        <p:txBody>
          <a:bodyPr/>
          <a:lstStyle/>
          <a:p>
            <a:r>
              <a:rPr lang="ru-RU" dirty="0" smtClean="0"/>
              <a:t>работающий в паре с турбиной синхронный генератор. Основная функция в преобразовании механической энергии вращения паровой или газовой турбины в электрическую.</a:t>
            </a:r>
            <a:endParaRPr lang="ru-RU" dirty="0"/>
          </a:p>
        </p:txBody>
      </p:sp>
      <p:pic>
        <p:nvPicPr>
          <p:cNvPr id="1027" name="Picture 3" descr="C:\Users\User\Desktop\1317195325_stator-turbogenerator_electrotyazhma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429000"/>
            <a:ext cx="471490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Конструкция турбогенератора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Генератор состоит из двух ключевых компонентов - статора и ротора. Но каждый из них содержит большое число систем и элементов. Ротор - вращающийся компонент генератора и на него воздействуют динамические механические нагрузки, а также электромагнитные и термические. Статор — стационарный компонент турбогенератора, но он также подвержен воздействию существенных динамических нагрузок — вибрационных и крутящих, а также электромагнитных, термических и высоковольтных.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Типы турбогенераторов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зависимости от системы охлаждения турбогенераторы подразделяются на несколько типов: с воздушным, масляным, водородным и водяным охлаждением. Также существуют комбинированные типы, например, генераторы с водородно-водяным охлаждением.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7572428" cy="5737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Турбогенераторы подразделяются: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мощности: 1) 2,5-32 МВт 2) 60-320 МВт 3) свыше 500 МВт                                                      По частоте вращения:                                            1) </a:t>
            </a:r>
            <a:r>
              <a:rPr lang="ru-RU" dirty="0" err="1" smtClean="0"/>
              <a:t>четырех-полюсные</a:t>
            </a:r>
            <a:r>
              <a:rPr lang="ru-RU" dirty="0" smtClean="0"/>
              <a:t> (на частоту вращения 1500 и 1800 об/мин                                                         2) двухполюсные (на частоту вращения 3000 и 3600 об/мин)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Гидрогенератор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Гидрогенератор</a:t>
            </a:r>
            <a:r>
              <a:rPr lang="ru-RU" dirty="0" smtClean="0"/>
              <a:t> — электрическая машина, предназначенная для выработки электроэнергии на гидроэлектростанции</a:t>
            </a:r>
          </a:p>
          <a:p>
            <a:r>
              <a:rPr lang="ru-RU" dirty="0" smtClean="0"/>
              <a:t>Обычно гидрогенератор представляет собой синхронную </a:t>
            </a:r>
            <a:r>
              <a:rPr lang="ru-RU" dirty="0" err="1" smtClean="0"/>
              <a:t>явнополюсную</a:t>
            </a:r>
            <a:r>
              <a:rPr lang="ru-RU" dirty="0" smtClean="0"/>
              <a:t> электрическую машину вертикального исполнения, приводимую во вращение от гидротурбины, хотя существуют и гидрогенераторы горизонтального исполнения (в том числе капсульные гидрогенераторы).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357188"/>
            <a:ext cx="3614734" cy="5951537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1 - вал</a:t>
            </a:r>
          </a:p>
          <a:p>
            <a:pPr>
              <a:buNone/>
              <a:defRPr/>
            </a:pPr>
            <a:r>
              <a:rPr lang="ru-RU" dirty="0" smtClean="0"/>
              <a:t>2 - щеточный аппарат</a:t>
            </a:r>
          </a:p>
          <a:p>
            <a:pPr>
              <a:buNone/>
              <a:defRPr/>
            </a:pPr>
            <a:r>
              <a:rPr lang="ru-RU" dirty="0" smtClean="0"/>
              <a:t>3 - крестовина</a:t>
            </a:r>
          </a:p>
          <a:p>
            <a:pPr>
              <a:buNone/>
              <a:defRPr/>
            </a:pPr>
            <a:r>
              <a:rPr lang="ru-RU" dirty="0" smtClean="0"/>
              <a:t>4 - статор вспомогательного генератора</a:t>
            </a:r>
          </a:p>
          <a:p>
            <a:pPr>
              <a:buNone/>
              <a:defRPr/>
            </a:pPr>
            <a:r>
              <a:rPr lang="ru-RU" dirty="0" smtClean="0"/>
              <a:t>5 - ротор вспомогательного генератора</a:t>
            </a:r>
          </a:p>
          <a:p>
            <a:pPr>
              <a:buNone/>
              <a:defRPr/>
            </a:pPr>
            <a:r>
              <a:rPr lang="ru-RU" dirty="0" smtClean="0"/>
              <a:t>6 - статор главного генератора</a:t>
            </a:r>
          </a:p>
          <a:p>
            <a:pPr>
              <a:buNone/>
              <a:defRPr/>
            </a:pPr>
            <a:r>
              <a:rPr lang="ru-RU" dirty="0" smtClean="0"/>
              <a:t>7 - Ротор главного генератора</a:t>
            </a:r>
          </a:p>
          <a:p>
            <a:pPr>
              <a:buNone/>
              <a:defRPr/>
            </a:pPr>
            <a:r>
              <a:rPr lang="ru-RU" dirty="0" smtClean="0"/>
              <a:t>8 - подшипник генераторный в масляной ванне</a:t>
            </a:r>
          </a:p>
          <a:p>
            <a:pPr>
              <a:buNone/>
              <a:defRPr/>
            </a:pPr>
            <a:r>
              <a:rPr lang="ru-RU" dirty="0" smtClean="0"/>
              <a:t>9 - воздухоохладители</a:t>
            </a:r>
          </a:p>
          <a:p>
            <a:pPr>
              <a:buNone/>
              <a:defRPr/>
            </a:pPr>
            <a:r>
              <a:rPr lang="ru-RU" dirty="0" smtClean="0"/>
              <a:t>10 - обмотка статора главного генератора</a:t>
            </a:r>
          </a:p>
          <a:p>
            <a:pPr>
              <a:buNone/>
              <a:defRPr/>
            </a:pPr>
            <a:r>
              <a:rPr lang="ru-RU" dirty="0" smtClean="0"/>
              <a:t>11 - тормозные колодки</a:t>
            </a:r>
          </a:p>
          <a:p>
            <a:pPr>
              <a:buNone/>
              <a:defRPr/>
            </a:pPr>
            <a:r>
              <a:rPr lang="ru-RU" dirty="0" smtClean="0"/>
              <a:t>12 - подпятник в масляной ванне</a:t>
            </a:r>
          </a:p>
          <a:p>
            <a:pPr>
              <a:buNone/>
              <a:defRPr/>
            </a:pPr>
            <a:r>
              <a:rPr lang="ru-RU" dirty="0" smtClean="0"/>
              <a:t>13 - крышка турбины</a:t>
            </a:r>
          </a:p>
          <a:p>
            <a:endParaRPr lang="ru-RU" dirty="0"/>
          </a:p>
        </p:txBody>
      </p:sp>
      <p:pic>
        <p:nvPicPr>
          <p:cNvPr id="6" name="Содержимое 6" descr="43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14810" y="1428736"/>
            <a:ext cx="4738690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Вертикальные гидрогенераторы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Вертикальные гидрогенераторы обычно состоят из следующих основных частей: статор, ротор, верхняя крестовина, нижняя крестовина, подпятник (упорный подшипник, который воспринимает вертикальную нагрузку от вращающихся частей гидрогенератора и гидротурбины), направляющие подшипники. По особенностям конструкции гидрогенераторы подразделяются на подвесные и зонтичные. У подвесных гидрогенераторов подпятник располагается над ротором в верхней крестовине, у зонтичных подпятник располагается под ротором в нижней крестовине или опирается на крышку турбины (в этом случае верхняя крестовина у гидрогенератора отсутствует).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Вертикальный гидрогенератор</a:t>
            </a:r>
            <a:endParaRPr lang="ru-RU" dirty="0"/>
          </a:p>
        </p:txBody>
      </p:sp>
      <p:pic>
        <p:nvPicPr>
          <p:cNvPr id="30722" name="Picture 2" descr="C:\Users\User\Desktop\2476675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00200"/>
            <a:ext cx="7715303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Горизонтальные гидрогенераторы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Горизонтальные капсульные гидрогенераторы представляют собой часть герметичной капсулы, содержащей помимо гидрогенератора гидротурбину и системы обеспечения. Капсула помещается непосредственно в проточную часть гидроэлектростанции.</a:t>
            </a:r>
          </a:p>
          <a:p>
            <a:r>
              <a:rPr lang="ru-RU" dirty="0" smtClean="0"/>
              <a:t>На гидроаккумулирующих электростанциях используются обратимые гидрогенераторы (гидрогенераторы-двигатели), которые могут как вырабатывать электрическую энергию, так и потреблять ее. От обычных гидрогенераторов они отличаются особой конструкцией подпятника, позволяющей ротору вращаться в обе стороны.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Типы генераторов и их параметры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Основным элементом электрической станции, в котором происходит преобразование механической энергии первичного двигателя в электрическую энергию, является электрический генератор.</a:t>
            </a:r>
            <a:br>
              <a:rPr lang="ru-RU" dirty="0" smtClean="0"/>
            </a:br>
            <a:r>
              <a:rPr lang="ru-RU" dirty="0" smtClean="0"/>
              <a:t>На современных электростанциях применяются почти исключительно трехфазные генераторы переменного тока. В зависимости от типа первичного двигателя они подразделяются на турбо- и гидрогенераторы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Горизонтальный гидрогенератор</a:t>
            </a:r>
            <a:endParaRPr lang="ru-RU" dirty="0"/>
          </a:p>
        </p:txBody>
      </p:sp>
      <p:pic>
        <p:nvPicPr>
          <p:cNvPr id="29698" name="Picture 2" descr="C:\Users\User\Desktop\10211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286675" cy="5429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2362200"/>
          </a:xfrm>
        </p:spPr>
        <p:txBody>
          <a:bodyPr/>
          <a:lstStyle/>
          <a:p>
            <a:pPr algn="ctr"/>
            <a:r>
              <a:rPr lang="ru-RU" sz="3600" dirty="0" smtClean="0"/>
              <a:t>электрооборудование можно условно разделить на три группы по рабочему напряжению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133600"/>
            <a:ext cx="7772400" cy="6324600"/>
          </a:xfrm>
        </p:spPr>
        <p:txBody>
          <a:bodyPr/>
          <a:lstStyle/>
          <a:p>
            <a:r>
              <a:rPr lang="ru-RU" dirty="0" smtClean="0"/>
              <a:t> оборудование генераторного напряжения (6,3 – 15,7 кВ)</a:t>
            </a:r>
          </a:p>
          <a:p>
            <a:r>
              <a:rPr lang="ru-RU" dirty="0" smtClean="0"/>
              <a:t> оборудование повышенного напряжения (35 – 750 кВ) </a:t>
            </a:r>
          </a:p>
          <a:p>
            <a:r>
              <a:rPr lang="ru-RU" smtClean="0"/>
              <a:t> оборудование пониженного </a:t>
            </a:r>
            <a:r>
              <a:rPr lang="ru-RU" dirty="0" smtClean="0"/>
              <a:t>напряжения (0,38 – 6,3 кВ)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Электрооборудование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3400" y="2057400"/>
            <a:ext cx="4800600" cy="28194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 </a:t>
            </a:r>
          </a:p>
          <a:p>
            <a:r>
              <a:rPr lang="ru-RU" b="1" i="1" dirty="0" smtClean="0"/>
              <a:t>Гидрогенератор </a:t>
            </a:r>
            <a:r>
              <a:rPr lang="ru-RU" dirty="0" smtClean="0"/>
              <a:t>– это электрическая машина, преобразующая механическую энергию вращения в электрическую</a:t>
            </a:r>
          </a:p>
          <a:p>
            <a:endParaRPr lang="ru-RU" dirty="0"/>
          </a:p>
        </p:txBody>
      </p:sp>
      <p:pic>
        <p:nvPicPr>
          <p:cNvPr id="5" name="Рисунок 4" descr="02070127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42545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46913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Открытое распределительное устройство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5" descr="ORU_Chiryurtskoj_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133600"/>
            <a:ext cx="6812759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Трансформатор </a:t>
            </a:r>
            <a:endParaRPr lang="ru-RU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752600"/>
            <a:ext cx="59436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9144000" cy="5905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Что такое трансформатор?</a:t>
            </a:r>
            <a:endParaRPr lang="ru-RU" sz="5400" dirty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412777"/>
            <a:ext cx="4534794" cy="4587992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Трансформатор -статическое электромагнитное устройство, имеющее две или более индуктивно связанных обмоток и предназначенное для преобразования посредством электромагнитной индукции одной или нескольких систем переменного тока в одну или несколько других систем переменного тока.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2800" dirty="0"/>
          </a:p>
        </p:txBody>
      </p:sp>
      <p:pic>
        <p:nvPicPr>
          <p:cNvPr id="5" name="Picture 2" descr="силово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315221" cy="35343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970114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История развития трансформатора</a:t>
            </a:r>
            <a:r>
              <a:rPr lang="ru-RU" sz="4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netcom_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2736"/>
            <a:ext cx="1937792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3" name="Picture 5" descr="2487013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871913"/>
            <a:ext cx="2000250" cy="269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438400" y="3565525"/>
            <a:ext cx="64008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1889г. русский электротехник М. О.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Доливо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Добровольский предложил трехфазную систему переменного тока, построил первый трехфазный асинхронный двигатель и первый трехфазный трансформатор. На электротехнической выставке во Франкфурте-на-Майне в 1891 г.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Доливо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Добровольский демонстрировал опытную высоковольтную электропередачу трехфазного тока протяженностью 175км.; трехфазный генератор имел мощность 230 кВт при напряжении 95В.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539552" y="1556792"/>
            <a:ext cx="4953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Изобретателем трансформатора является русский ученый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П.Н.Яблочков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 1876г. Яблочков использовал индукционную катушку с двумя обмотками в качестве трансформатора для питания изобретенных им электрических свечей.</a:t>
            </a:r>
          </a:p>
        </p:txBody>
      </p:sp>
    </p:spTree>
    <p:extLst>
      <p:ext uri="{BB962C8B-B14F-4D97-AF65-F5344CB8AC3E}">
        <p14:creationId xmlns="" xmlns:p14="http://schemas.microsoft.com/office/powerpoint/2010/main" val="196392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4" grpId="0"/>
      <p:bldP spid="583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398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Первый трансформатор</a:t>
            </a:r>
            <a:endParaRPr lang="ru-RU" sz="4800" b="1" dirty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27146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трансформатор был изобретен в 1878 году русским ученым </a:t>
            </a:r>
            <a:r>
              <a:rPr lang="ru-RU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П.Н.Яблочковым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усовершенствован в 1882 году другим русским ученым </a:t>
            </a:r>
            <a:r>
              <a:rPr lang="ru-RU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И.Ф.Усагиным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>
              <a:effectLst/>
            </a:endParaRPr>
          </a:p>
        </p:txBody>
      </p:sp>
      <p:pic>
        <p:nvPicPr>
          <p:cNvPr id="2050" name="Picture 2" descr="C:\Users\DgeimsDonb\Desktop\image00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6664294" cy="268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6271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34400" cy="75895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Виды трансформаторов, их значение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Выделяют следующие виды трансформаторов</a:t>
            </a:r>
            <a:r>
              <a:rPr lang="ru-RU" sz="1600" dirty="0" smtClean="0"/>
              <a:t>:</a:t>
            </a:r>
          </a:p>
          <a:p>
            <a:r>
              <a:rPr lang="ru-RU" sz="1600" b="1" dirty="0" smtClean="0"/>
              <a:t>Силовой трансформатор </a:t>
            </a:r>
            <a:r>
              <a:rPr lang="ru-RU" sz="1600" dirty="0" smtClean="0"/>
              <a:t>- </a:t>
            </a:r>
            <a:r>
              <a:rPr lang="ru-RU" sz="1600" dirty="0" err="1" smtClean="0"/>
              <a:t>трансформатор</a:t>
            </a:r>
            <a:r>
              <a:rPr lang="ru-RU" sz="1600" dirty="0" smtClean="0"/>
              <a:t>, предназначенный для преобразования электрической энергии в электрических сетях и в установках, предназначенных для приёма и использования электрической энергии.</a:t>
            </a:r>
          </a:p>
          <a:p>
            <a:r>
              <a:rPr lang="ru-RU" sz="1600" b="1" dirty="0" smtClean="0"/>
              <a:t>Автотрансформатор</a:t>
            </a:r>
            <a:r>
              <a:rPr lang="ru-RU" sz="1600" dirty="0" smtClean="0"/>
              <a:t> - вариант трансформатора, в котором первичная и вторичная обмотки соединены напрямую, и имеют за счёт этого не только электромагнитную связь, но и электрическую.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22" name="Picture 2" descr="http://im7-tub-ru.yandex.net/i?id=2386175-1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12777"/>
            <a:ext cx="1809800" cy="2088231"/>
          </a:xfrm>
          <a:prstGeom prst="rect">
            <a:avLst/>
          </a:prstGeom>
          <a:noFill/>
        </p:spPr>
      </p:pic>
      <p:pic>
        <p:nvPicPr>
          <p:cNvPr id="30724" name="Picture 4" descr="http://im0-tub-ru.yandex.net/i?id=154695428-2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89040"/>
            <a:ext cx="2016224" cy="2144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34400" cy="75895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Виды трансформаторов, их значение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b="1" dirty="0" smtClean="0"/>
              <a:t>Трансформатор тока - </a:t>
            </a:r>
            <a:r>
              <a:rPr lang="ru-RU" sz="1600" dirty="0" smtClean="0"/>
              <a:t>трансформатор, питающийся от источника тока. Типичное применение - для снижения первичного тока до величины, используемой в цепях измерения, защиты, управления и сигнализации. </a:t>
            </a:r>
          </a:p>
          <a:p>
            <a:r>
              <a:rPr lang="ru-RU" sz="1600" b="1" dirty="0" smtClean="0"/>
              <a:t>Трансформатор напряжения </a:t>
            </a:r>
            <a:r>
              <a:rPr lang="ru-RU" sz="1600" dirty="0" smtClean="0"/>
              <a:t>- трансформатор, питающийся от источника напряжения. Типичное применение - преобразование высокого напряжения в низкое в цепях, в измерительных цепях и цепях </a:t>
            </a:r>
            <a:r>
              <a:rPr lang="ru-RU" sz="1600" dirty="0" err="1" smtClean="0"/>
              <a:t>РЗиА</a:t>
            </a:r>
            <a:r>
              <a:rPr lang="ru-RU" sz="1600" dirty="0" smtClean="0"/>
              <a:t>. Применение трансформатора напряжения позволяет изолировать логические цепи защиты и цепи измерения от цепи высокого напряжения.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6082" name="Picture 2" descr="http://im1-tub-ru.yandex.net/i?id=207571097-4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052736"/>
            <a:ext cx="1872208" cy="2193994"/>
          </a:xfrm>
          <a:prstGeom prst="rect">
            <a:avLst/>
          </a:prstGeom>
          <a:noFill/>
        </p:spPr>
      </p:pic>
      <p:pic>
        <p:nvPicPr>
          <p:cNvPr id="46084" name="Picture 4" descr="http://im5-tub-ru.yandex.net/i?id=59047297-6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573016"/>
            <a:ext cx="1728192" cy="2254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возникновение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000" dirty="0" smtClean="0"/>
              <a:t>Михаил Осипович </a:t>
            </a:r>
            <a:r>
              <a:rPr lang="ru-RU" sz="2000" dirty="0" err="1" smtClean="0"/>
              <a:t>Доливо-Добровольский</a:t>
            </a:r>
            <a:r>
              <a:rPr lang="ru-RU" sz="2000" dirty="0" smtClean="0"/>
              <a:t> - русский электротехник польского происхождения, один из создателей техники трёхфазного переменного тока, немецкий </a:t>
            </a:r>
            <a:r>
              <a:rPr lang="ru-RU" sz="2000" dirty="0" err="1" smtClean="0"/>
              <a:t>предприниматель.Творческая</a:t>
            </a:r>
            <a:r>
              <a:rPr lang="ru-RU" sz="2000" dirty="0" smtClean="0"/>
              <a:t> и инженерная деятельность М. О. </a:t>
            </a:r>
            <a:r>
              <a:rPr lang="ru-RU" sz="2000" dirty="0" err="1" smtClean="0"/>
              <a:t>Доливо-Добровольского</a:t>
            </a:r>
            <a:r>
              <a:rPr lang="ru-RU" sz="2000" dirty="0" smtClean="0"/>
              <a:t> была направлена на решение задач, с которыми неизбежно  бы столкнуться при широком использовании электроэнергии. Работа в этом направлении, на основе полученного Николой </a:t>
            </a:r>
            <a:r>
              <a:rPr lang="ru-RU" sz="2000" dirty="0" err="1" smtClean="0"/>
              <a:t>Теслой</a:t>
            </a:r>
            <a:r>
              <a:rPr lang="ru-RU" sz="2000" dirty="0" smtClean="0"/>
              <a:t> трёхфазного тока, в необычайно короткий срок привела к разработке трёхфазной электрической системы и совершенной, в принципе, не изменившейся до настоящего времени конструкции асинхронного </a:t>
            </a:r>
            <a:r>
              <a:rPr lang="ru-RU" sz="2000" dirty="0" err="1" smtClean="0"/>
              <a:t>электродвигателя.Таким</a:t>
            </a:r>
            <a:r>
              <a:rPr lang="ru-RU" sz="2000" dirty="0" smtClean="0"/>
              <a:t> образом, были получены токи с разностью фаз 120 градусов, была найдена связанная трёхфазная система, отличительной особенностью которой являлось использование для передачи и распределения электроэнергии только трёх проводов.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34400" cy="75895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Виды трансформаторов, их значение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342256" cy="5297760"/>
          </a:xfrm>
        </p:spPr>
        <p:txBody>
          <a:bodyPr>
            <a:noAutofit/>
          </a:bodyPr>
          <a:lstStyle/>
          <a:p>
            <a:r>
              <a:rPr lang="ru-RU" sz="1500" b="1" dirty="0" smtClean="0"/>
              <a:t>Импульсный трансформатор </a:t>
            </a:r>
            <a:r>
              <a:rPr lang="ru-RU" sz="1500" dirty="0" smtClean="0"/>
              <a:t>- это трансформатор, предназначенный для преобразования импульсных сигналов с длительностью импульса до десятков микросекунд с минимальным искажением формы импульса. Основное применение заключается в передаче прямоугольного электрического импульса (максимально крутой фронт и срез, относительно постоянная амплитуда). </a:t>
            </a:r>
          </a:p>
          <a:p>
            <a:r>
              <a:rPr lang="ru-RU" sz="1500" b="1" dirty="0" smtClean="0"/>
              <a:t>Разделительный трансформатор </a:t>
            </a:r>
            <a:r>
              <a:rPr lang="ru-RU" sz="1500" dirty="0" smtClean="0"/>
              <a:t>- </a:t>
            </a:r>
            <a:r>
              <a:rPr lang="ru-RU" sz="1500" dirty="0" err="1" smtClean="0"/>
              <a:t>трансформатор</a:t>
            </a:r>
            <a:r>
              <a:rPr lang="ru-RU" sz="1500" dirty="0" smtClean="0"/>
              <a:t>, первичная обмотка которого электрически не связана со вторичными обмотками. Силовые разделительные трансформаторы предназначены для повышения безопасности электросетей, при случайных одновременных прикасаний к земле и токоведущим частям или нетоковедущим частям, которые могут оказаться под напряжением в случае повреждения изоляции.</a:t>
            </a:r>
            <a:endParaRPr lang="ru-RU" sz="15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7106" name="Picture 2" descr="http://im1-tub-ru.yandex.net/i?id=169205494-5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4819" y="1275352"/>
            <a:ext cx="2967541" cy="2225656"/>
          </a:xfrm>
          <a:prstGeom prst="rect">
            <a:avLst/>
          </a:prstGeom>
          <a:noFill/>
        </p:spPr>
      </p:pic>
      <p:pic>
        <p:nvPicPr>
          <p:cNvPr id="47108" name="Picture 4" descr="http://im3-tub-ru.yandex.net/i?id=132675687-2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89040"/>
            <a:ext cx="2609534" cy="2592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34400" cy="75895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Виды трансформаторов, их значение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342256" cy="551723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Пик-трансформатор</a:t>
            </a:r>
            <a:r>
              <a:rPr lang="ru-RU" sz="1800" dirty="0" smtClean="0"/>
              <a:t> - трансформатор, преобразующий напряжение синусоидальной формы в импульсное напряжение с изменяющейся через каждые полпериода полярностью.</a:t>
            </a:r>
          </a:p>
          <a:p>
            <a:r>
              <a:rPr lang="ru-RU" sz="1800" b="1" dirty="0" smtClean="0"/>
              <a:t>Сдвоенный дроссель </a:t>
            </a:r>
            <a:r>
              <a:rPr lang="ru-RU" sz="1800" dirty="0" smtClean="0"/>
              <a:t>(встречный индуктивный фильтр) - конструктивно является трансформатором с двумя одинаковыми обмотками. Сдвоенные дроссели получили широкое распространение в качестве входных фильтров блоков питания; в дифференциальных сигнальных фильтрах цифровых линий, а также в звуковой технике.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8130" name="Picture 2" descr="http://im7-tub-ru.yandex.net/i?id=116064043-3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2292846" cy="2292846"/>
          </a:xfrm>
          <a:prstGeom prst="rect">
            <a:avLst/>
          </a:prstGeom>
          <a:noFill/>
        </p:spPr>
      </p:pic>
      <p:pic>
        <p:nvPicPr>
          <p:cNvPr id="48132" name="Picture 4" descr="http://im2-tub-ru.yandex.net/i?id=65076325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61048"/>
            <a:ext cx="2769096" cy="2076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34400" cy="75895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Виды трансформаторов, их значение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342256" cy="5517232"/>
          </a:xfrm>
        </p:spPr>
        <p:txBody>
          <a:bodyPr>
            <a:noAutofit/>
          </a:bodyPr>
          <a:lstStyle/>
          <a:p>
            <a:r>
              <a:rPr lang="ru-RU" sz="1600" b="1" dirty="0" err="1" smtClean="0"/>
              <a:t>Трансфлюксор</a:t>
            </a:r>
            <a:r>
              <a:rPr lang="ru-RU" sz="1600" dirty="0" smtClean="0"/>
              <a:t> - разновидность трансформатора, используемая для хранения информации. Основное отличие от обычного трансформатора - это большая величина остаточной намагниченности </a:t>
            </a:r>
            <a:r>
              <a:rPr lang="ru-RU" sz="1600" dirty="0" err="1" smtClean="0"/>
              <a:t>магнитопровода</a:t>
            </a:r>
            <a:r>
              <a:rPr lang="ru-RU" sz="1600" dirty="0" smtClean="0"/>
              <a:t>. Иными словами </a:t>
            </a:r>
            <a:r>
              <a:rPr lang="ru-RU" sz="1600" dirty="0" err="1" smtClean="0"/>
              <a:t>трансфлюксоры</a:t>
            </a:r>
            <a:r>
              <a:rPr lang="ru-RU" sz="1600" dirty="0" smtClean="0"/>
              <a:t> могут выполнять роль элементов памяти. Помимо этого </a:t>
            </a:r>
            <a:r>
              <a:rPr lang="ru-RU" sz="1600" dirty="0" err="1" smtClean="0"/>
              <a:t>трансфлюксоры</a:t>
            </a:r>
            <a:r>
              <a:rPr lang="ru-RU" sz="1600" dirty="0" smtClean="0"/>
              <a:t> часто снабжались дополнительными обмотками, обеспечивающими начальное намагничивание и задающими режимы их работы. Эта особенность позволяла (в сочетании с другими элементами) строить на </a:t>
            </a:r>
            <a:r>
              <a:rPr lang="ru-RU" sz="1600" dirty="0" err="1" smtClean="0"/>
              <a:t>трансфлюксорах</a:t>
            </a:r>
            <a:r>
              <a:rPr lang="ru-RU" sz="1600" dirty="0" smtClean="0"/>
              <a:t> управляемых генераторов, элементов сравнения и искусственных нейронов.</a:t>
            </a:r>
          </a:p>
          <a:p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9154" name="Picture 2" descr="http://im5-tub-ru.yandex.net/i?id=117503424-6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72816"/>
            <a:ext cx="3672408" cy="3202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534400" cy="75895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Основные части конструкции трансформатора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Основными частями конструкции трансформатора </a:t>
            </a:r>
            <a:r>
              <a:rPr lang="ru-RU" dirty="0" smtClean="0"/>
              <a:t>являются: магнитная система (</a:t>
            </a:r>
            <a:r>
              <a:rPr lang="ru-RU" dirty="0" err="1" smtClean="0"/>
              <a:t>магнитопровод</a:t>
            </a:r>
            <a:r>
              <a:rPr lang="ru-RU" dirty="0" smtClean="0"/>
              <a:t>); обмотки; система охлаждения.</a:t>
            </a:r>
          </a:p>
          <a:p>
            <a:r>
              <a:rPr lang="ru-RU" b="1" dirty="0" smtClean="0"/>
              <a:t>Магнитная система (</a:t>
            </a:r>
            <a:r>
              <a:rPr lang="ru-RU" b="1" dirty="0" err="1" smtClean="0"/>
              <a:t>магнитопровод</a:t>
            </a:r>
            <a:r>
              <a:rPr lang="ru-RU" b="1" dirty="0" smtClean="0"/>
              <a:t>) трансформатора </a:t>
            </a:r>
            <a:r>
              <a:rPr lang="ru-RU" dirty="0" smtClean="0"/>
              <a:t>- комплект элементов (чаще всего пластин) электротехнической стали или другого </a:t>
            </a:r>
            <a:r>
              <a:rPr lang="ru-RU" dirty="0" err="1" smtClean="0"/>
              <a:t>ферромагнитного</a:t>
            </a:r>
            <a:r>
              <a:rPr lang="ru-RU" dirty="0" smtClean="0"/>
              <a:t> материала, собранных в определённой геометрической форме, предназначенный для локализации в нём основного магнитного поля трансформатора.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pic>
        <p:nvPicPr>
          <p:cNvPr id="50178" name="Picture 2" descr="http://im1-tub-ru.yandex.net/i?id=264414537-4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00808"/>
            <a:ext cx="4716016" cy="2785048"/>
          </a:xfrm>
          <a:prstGeom prst="rect">
            <a:avLst/>
          </a:prstGeom>
          <a:noFill/>
        </p:spPr>
      </p:pic>
      <p:pic>
        <p:nvPicPr>
          <p:cNvPr id="50182" name="Picture 6" descr="http://im5-tub-ru.yandex.net/i?id=111597048-2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941168"/>
            <a:ext cx="2857500" cy="127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534400" cy="75895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Основные части конструкции трансформатора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2257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Часть магнитной системы, на которой располагаются основные обмотки трансформатора, называется – </a:t>
            </a:r>
            <a:r>
              <a:rPr lang="ru-RU" b="1" dirty="0" smtClean="0"/>
              <a:t>стержень</a:t>
            </a:r>
            <a:r>
              <a:rPr lang="ru-RU" dirty="0" smtClean="0"/>
              <a:t>. Часть магнитной системы трансформатора, не несущая основных обмоток и служащая для замыкания магнитной цепи, называется - </a:t>
            </a:r>
            <a:r>
              <a:rPr lang="ru-RU" b="1" dirty="0" smtClean="0"/>
              <a:t>ярмо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Обмотка</a:t>
            </a:r>
            <a:r>
              <a:rPr lang="ru-RU" dirty="0" smtClean="0"/>
              <a:t> - совокупность витков, образующих электрическую цепь, в которой суммируются ЭДС, наведённые в витках. Основным элементом </a:t>
            </a:r>
            <a:r>
              <a:rPr lang="ru-RU" b="1" dirty="0" smtClean="0"/>
              <a:t>обмотки</a:t>
            </a:r>
            <a:r>
              <a:rPr lang="ru-RU" dirty="0" smtClean="0"/>
              <a:t> является виток - электрический проводник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73016"/>
            <a:ext cx="3537472" cy="26565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04" name="Picture 4" descr="http://im4-tub-ru.yandex.net/i?id=80656170-3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5" y="1484784"/>
            <a:ext cx="3120347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534400" cy="75895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Примеры использования трансформаторов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Наиболее часто трансформаторы применяются в электросетях и в источниках питания различных приборов.</a:t>
            </a:r>
          </a:p>
          <a:p>
            <a:r>
              <a:rPr lang="ru-RU" dirty="0" smtClean="0"/>
              <a:t>Поскольку потери на нагревание провода пропорциональны квадрату тока, проходящего через провод, при передаче электроэнергии на большое расстояние выгодно использовать очень большие напряжения и небольшие токи.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pic>
        <p:nvPicPr>
          <p:cNvPr id="52226" name="Picture 2" descr="http://omop.su/images/50/250px-Threephasepolemountcl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16832"/>
            <a:ext cx="3863088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534400" cy="75895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Примеры использования трансформаторов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Поскольку в электрической сети три фазы, для преобразования напряжения применяют </a:t>
            </a:r>
            <a:r>
              <a:rPr lang="ru-RU" b="1" dirty="0" smtClean="0"/>
              <a:t>трёхфазные трансформаторы</a:t>
            </a:r>
            <a:r>
              <a:rPr lang="ru-RU" dirty="0" smtClean="0"/>
              <a:t>, или группу из трёх однофазных трансформаторов, соединённых в схему звезды или треугольника. </a:t>
            </a:r>
          </a:p>
          <a:p>
            <a:r>
              <a:rPr lang="ru-RU" dirty="0" smtClean="0"/>
              <a:t>В схемах питания современных радиотехнических и электронных устройств (например в блоках питания персональных компьютеров) широко применяются </a:t>
            </a:r>
            <a:r>
              <a:rPr lang="ru-RU" b="1" dirty="0" smtClean="0"/>
              <a:t>высокочастотные импульсные трансформаторы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54274" name="Picture 2" descr="http://im5-tub-ru.yandex.net/i?id=3760528-2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2736304" cy="2230682"/>
          </a:xfrm>
          <a:prstGeom prst="rect">
            <a:avLst/>
          </a:prstGeom>
          <a:noFill/>
        </p:spPr>
      </p:pic>
      <p:pic>
        <p:nvPicPr>
          <p:cNvPr id="54277" name="Picture 5" descr="http://im0-tub-ru.yandex.net/i?id=152930479-3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05064"/>
            <a:ext cx="2688299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534400" cy="75895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Примеры использования трансформаторов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26232" cy="5009728"/>
          </a:xfrm>
        </p:spPr>
        <p:txBody>
          <a:bodyPr>
            <a:normAutofit fontScale="47500" lnSpcReduction="20000"/>
          </a:bodyPr>
          <a:lstStyle/>
          <a:p>
            <a:r>
              <a:rPr lang="ru-RU" sz="3400" b="1" dirty="0" smtClean="0"/>
              <a:t>Разделительные трансформаторы </a:t>
            </a:r>
            <a:r>
              <a:rPr lang="ru-RU" sz="3400" dirty="0" smtClean="0"/>
              <a:t>(трансформаторная гальваническая развязка). Нейтральный провод электросети может иметь контакт с «землёй», поэтому при одновременном касании человеком фазового провода (а также корпуса прибора с плохой изоляцией) и заземлённого предмета тело человека замыкает электрическую цепь, что создаёт угрозу поражения электрическим током.</a:t>
            </a:r>
          </a:p>
          <a:p>
            <a:r>
              <a:rPr lang="ru-RU" sz="3400" b="1" dirty="0" smtClean="0"/>
              <a:t>Импульсные трансформаторы </a:t>
            </a:r>
            <a:r>
              <a:rPr lang="ru-RU" sz="3400" dirty="0" smtClean="0"/>
              <a:t>(ИТ). Основное применение заключается в передаче прямоугольного электрического импульса (максимально крутой фронт и срез, относительно постоянная амплитуда). Он служит для трансформации кратковременных видеоимпульсов напряжения, обычно периодически повторяющихся с высокой скважностью.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55298" name="Picture 2" descr="http://im7-tub-ru.yandex.net/i?id=587439766-2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273169"/>
            <a:ext cx="2336279" cy="2383958"/>
          </a:xfrm>
          <a:prstGeom prst="rect">
            <a:avLst/>
          </a:prstGeom>
          <a:noFill/>
        </p:spPr>
      </p:pic>
      <p:pic>
        <p:nvPicPr>
          <p:cNvPr id="55300" name="Picture 4" descr="http://im1-tub-ru.yandex.net/i?id=137688613-2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149080"/>
            <a:ext cx="3110746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534400" cy="75895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Примеры использования трансформаторов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26232" cy="54864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Измерительные трансформаторы</a:t>
            </a:r>
            <a:r>
              <a:rPr lang="ru-RU" sz="1800" dirty="0" smtClean="0"/>
              <a:t>. Применяют для измерения очень больших или очень маленьких переменных напряжений и токов в цепях </a:t>
            </a:r>
            <a:r>
              <a:rPr lang="ru-RU" sz="1800" dirty="0" err="1" smtClean="0"/>
              <a:t>РЗиА</a:t>
            </a:r>
            <a:r>
              <a:rPr lang="ru-RU" sz="1800" dirty="0" smtClean="0"/>
              <a:t>.</a:t>
            </a:r>
          </a:p>
          <a:p>
            <a:r>
              <a:rPr lang="ru-RU" sz="1800" b="1" dirty="0" smtClean="0"/>
              <a:t>Измерительно-силовые трансформаторы</a:t>
            </a:r>
            <a:r>
              <a:rPr lang="ru-RU" sz="1800" dirty="0" smtClean="0"/>
              <a:t>. Имеют широкое применение в схемах генераторов переменного тока малой и средней мощности (до мегаватта), например, в </a:t>
            </a:r>
            <a:r>
              <a:rPr lang="ru-RU" sz="1800" dirty="0" err="1" smtClean="0"/>
              <a:t>дизель-генераторах</a:t>
            </a:r>
            <a:r>
              <a:rPr lang="ru-RU" sz="1800" dirty="0" smtClean="0"/>
              <a:t>. Такой трансформатор представляет собой измерительный трансформатор тока с первичной обмоткой, включённой последовательно с нагрузкой генератора.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6322" name="Picture 2" descr="http://im3-tub-ru.yandex.net/i?id=24848996-5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556792"/>
            <a:ext cx="2664296" cy="2125768"/>
          </a:xfrm>
          <a:prstGeom prst="rect">
            <a:avLst/>
          </a:prstGeom>
          <a:noFill/>
        </p:spPr>
      </p:pic>
      <p:pic>
        <p:nvPicPr>
          <p:cNvPr id="56324" name="Picture 4" descr="http://im7-tub-ru.yandex.net/i?id=257290099-1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944426"/>
            <a:ext cx="1733922" cy="2281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34400" cy="75895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Примеры использования трансформаторов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26232" cy="54864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Согласующие трансформаторы </a:t>
            </a:r>
            <a:r>
              <a:rPr lang="ru-RU" sz="1800" dirty="0" smtClean="0"/>
              <a:t>применяются для подключения </a:t>
            </a:r>
            <a:r>
              <a:rPr lang="ru-RU" sz="1800" dirty="0" err="1" smtClean="0"/>
              <a:t>низкоомной</a:t>
            </a:r>
            <a:r>
              <a:rPr lang="ru-RU" sz="1800" dirty="0" smtClean="0"/>
              <a:t> нагрузки к каскадам электронных устройств, имеющим высокое входное или выходное сопротивление. </a:t>
            </a:r>
          </a:p>
          <a:p>
            <a:r>
              <a:rPr lang="ru-RU" sz="1800" b="1" dirty="0" err="1" smtClean="0"/>
              <a:t>Фазоинвертирующие</a:t>
            </a:r>
            <a:r>
              <a:rPr lang="ru-RU" sz="1800" dirty="0" smtClean="0"/>
              <a:t> трансформаторы.</a:t>
            </a:r>
            <a:r>
              <a:rPr lang="ru-RU" dirty="0" smtClean="0"/>
              <a:t> </a:t>
            </a:r>
            <a:r>
              <a:rPr lang="ru-RU" sz="1900" dirty="0" smtClean="0"/>
              <a:t>До появления широко доступных транзисторов с </a:t>
            </a:r>
            <a:r>
              <a:rPr lang="ru-RU" sz="1900" dirty="0" err="1" smtClean="0"/>
              <a:t>npn</a:t>
            </a:r>
            <a:r>
              <a:rPr lang="ru-RU" sz="1900" dirty="0" smtClean="0"/>
              <a:t> типом проводимости </a:t>
            </a:r>
            <a:r>
              <a:rPr lang="ru-RU" sz="1900" dirty="0" err="1" smtClean="0"/>
              <a:t>фазоинвертирующие</a:t>
            </a:r>
            <a:r>
              <a:rPr lang="ru-RU" sz="1900" dirty="0" smtClean="0"/>
              <a:t> трансформаторы применялись в двухтактных выходных каскадах усилителей, для подачи противоположных по полярности сигналов на базы двух транзисторов каскада.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7346" name="Picture 2" descr="http://im4-tub-ru.yandex.net/i?id=129991099-2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340768"/>
            <a:ext cx="2376264" cy="2376264"/>
          </a:xfrm>
          <a:prstGeom prst="rect">
            <a:avLst/>
          </a:prstGeom>
          <a:noFill/>
        </p:spPr>
      </p:pic>
      <p:pic>
        <p:nvPicPr>
          <p:cNvPr id="57348" name="Picture 4" descr="http://im6-tub-ru.yandex.net/i?id=104965902-2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365103"/>
            <a:ext cx="3168352" cy="2013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u="sng" dirty="0" smtClean="0"/>
              <a:t>Устройство генератора трехфазного тока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Принцип действия генератора основан на явлении электромагнитной индукции - возникновении электрического напряжения в обмотке статора, находящейся в переменном магнитном поле. Оно создается с помощью вращающегося электромагнита - ротора при прохождении по его обмотке постоянного тока.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01369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2450"/>
            <a:ext cx="2878138" cy="245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447800" y="2971800"/>
            <a:ext cx="728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>
                <a:latin typeface="Verdana" pitchFamily="34" charset="0"/>
              </a:rPr>
              <a:t>ТМГ </a:t>
            </a:r>
          </a:p>
        </p:txBody>
      </p:sp>
      <p:pic>
        <p:nvPicPr>
          <p:cNvPr id="47110" name="Picture 6" descr="tran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685800"/>
            <a:ext cx="1658937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733800" y="3048000"/>
            <a:ext cx="2354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924050" algn="l"/>
              </a:tabLst>
            </a:pPr>
            <a:r>
              <a:rPr lang="ru-RU">
                <a:latin typeface="Verdana" pitchFamily="34" charset="0"/>
              </a:rPr>
              <a:t>НАМИТ-10-2 УХЛ2</a:t>
            </a:r>
          </a:p>
        </p:txBody>
      </p:sp>
      <p:pic>
        <p:nvPicPr>
          <p:cNvPr id="47112" name="Picture 8" descr="post-2-125386991592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533400"/>
            <a:ext cx="1797050" cy="2516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7162800" y="3048000"/>
            <a:ext cx="820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>
                <a:latin typeface="Verdana" pitchFamily="34" charset="0"/>
              </a:rPr>
              <a:t>ТМЖ </a:t>
            </a:r>
          </a:p>
        </p:txBody>
      </p:sp>
      <p:pic>
        <p:nvPicPr>
          <p:cNvPr id="47114" name="Picture 10" descr="620425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2286000" cy="2738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990600" y="6324600"/>
            <a:ext cx="598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>
                <a:latin typeface="Verdana" pitchFamily="34" charset="0"/>
              </a:rPr>
              <a:t>ТМ </a:t>
            </a:r>
          </a:p>
        </p:txBody>
      </p:sp>
      <p:pic>
        <p:nvPicPr>
          <p:cNvPr id="47116" name="Picture 12" descr="29196-260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1400"/>
            <a:ext cx="1987550" cy="2647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4191000" y="6324600"/>
            <a:ext cx="655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924050" algn="l"/>
              </a:tabLst>
            </a:pPr>
            <a:r>
              <a:rPr lang="ru-RU">
                <a:latin typeface="Verdana" pitchFamily="34" charset="0"/>
              </a:rPr>
              <a:t>КТП</a:t>
            </a:r>
          </a:p>
        </p:txBody>
      </p:sp>
      <p:pic>
        <p:nvPicPr>
          <p:cNvPr id="47118" name="Picture 14" descr="1215552503_sukhie-transformato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3657600"/>
            <a:ext cx="2279650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5715000" y="6324600"/>
            <a:ext cx="3233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>
                <a:latin typeface="Verdana" pitchFamily="34" charset="0"/>
              </a:rPr>
              <a:t>СУХОЙ ТРАНСФОРМАТОР </a:t>
            </a:r>
          </a:p>
        </p:txBody>
      </p:sp>
      <p:sp>
        <p:nvSpPr>
          <p:cNvPr id="47120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138113"/>
            <a:ext cx="8213725" cy="395287"/>
          </a:xfrm>
          <a:noFill/>
          <a:ln/>
        </p:spPr>
        <p:txBody>
          <a:bodyPr anchor="b">
            <a:no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Некоторые аббревиатуры трансформаторов</a:t>
            </a:r>
            <a:r>
              <a:rPr lang="ru-RU" sz="2400" dirty="0">
                <a:solidFill>
                  <a:srgbClr val="FFFF00"/>
                </a:solidFill>
                <a:effectLst/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756143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34400" cy="75895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Современное состояние, тенденции развития </a:t>
            </a:r>
            <a:r>
              <a:rPr lang="ru-RU" b="1" dirty="0" err="1" smtClean="0"/>
              <a:t>трансформаторостроения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Направления совершенствования силовых трансформаторов характеризуются изменением ряда технических показателей и совершенствованием элементов конструкции.</a:t>
            </a:r>
          </a:p>
          <a:p>
            <a:r>
              <a:rPr lang="ru-RU" dirty="0" smtClean="0"/>
              <a:t>Одна из существенных задач — уменьшение потерь энергии в трансформаторах, т.е. потерь холостого хода и короткого замыкания.</a:t>
            </a:r>
          </a:p>
          <a:p>
            <a:r>
              <a:rPr lang="ru-RU" dirty="0" smtClean="0"/>
              <a:t>Для обеспечения экономичной работы сетей и надлежащего качества энергии, отпускаемой потребителям, т.е. для поддержания постоянства напряжения, возникает необходимость в расширении выпуска трансформаторов с регулированием напряжения под нагрузкой (РПН).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Современное состояние, тенденции развития </a:t>
            </a:r>
            <a:r>
              <a:rPr lang="ru-RU" b="1" dirty="0" err="1" smtClean="0"/>
              <a:t>трансформаторостроения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702296" cy="52257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Разработанные в </a:t>
            </a:r>
            <a:r>
              <a:rPr lang="ru-RU" dirty="0" err="1" smtClean="0"/>
              <a:t>трансформаторостроении</a:t>
            </a:r>
            <a:r>
              <a:rPr lang="ru-RU" dirty="0" smtClean="0"/>
              <a:t> методы исследования поля рассеяния трансформаторов и создание точных методов анализа распределения поля рассеяния и вызываемых ими электродинамических сил, действующих на обмотки при коротком замыкании, позволяют обеспечить электродинамическую стойкость и надежность силовых трансформаторов мощностью 250—1000 MB А и более.</a:t>
            </a:r>
          </a:p>
          <a:p>
            <a:r>
              <a:rPr lang="ru-RU" dirty="0" smtClean="0"/>
              <a:t>Исследование поля рассеяния трансформаторов имеет целью также обеспечить определенную организацию и локализацию этого поля за счет рационального размещения обмоток и применения магнитных экранов, что позволяет существенно уменьшить добавочные потери в обмотках и конструктивных деталях трансформатора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58370" name="Picture 2" descr="http://im7-tub-ru.yandex.net/i?id=608684891-5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0816" y="1844824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/>
              <a:t>Трехфазный трансформатор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 smtClean="0">
              <a:latin typeface="Arial" charset="0"/>
            </a:endParaRPr>
          </a:p>
        </p:txBody>
      </p:sp>
      <p:pic>
        <p:nvPicPr>
          <p:cNvPr id="819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09725"/>
            <a:ext cx="3746500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565400"/>
            <a:ext cx="439896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6524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В отношении конструкции магнитной цепи трехфазные трансформаторы разделяются на стержневые и броневые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Стержневые трехфазные трансформаторы подразделяются на: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а) трансформаторы с симметричной магнитной цепью 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б) трансформаторы с несимметричной магнитной цепью.</a:t>
            </a:r>
            <a:endParaRPr lang="ru-RU" sz="2800" dirty="0" smtClean="0"/>
          </a:p>
        </p:txBody>
      </p:sp>
      <p:pic>
        <p:nvPicPr>
          <p:cNvPr id="921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076700"/>
            <a:ext cx="2449512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628775"/>
            <a:ext cx="2447925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9650" y="1628775"/>
            <a:ext cx="277495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1709738" y="5876925"/>
            <a:ext cx="1382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Рисунок 1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5514975" y="5803900"/>
            <a:ext cx="1384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Рисунок 2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84213" y="836613"/>
            <a:ext cx="8162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Стержневые трехфазные трансформаторы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18025" y="2420938"/>
            <a:ext cx="3813175" cy="453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sz="1800" dirty="0" smtClean="0"/>
              <a:t>Трехфазный броневой трансформатор получается из трех однофазных, если их поставить друг на друга. При такой конструкции потоки в ярмах равны половине потока в стержнях.</a:t>
            </a:r>
          </a:p>
          <a:p>
            <a:pPr>
              <a:lnSpc>
                <a:spcPct val="90000"/>
              </a:lnSpc>
              <a:defRPr/>
            </a:pPr>
            <a:r>
              <a:rPr lang="ru-RU" sz="1800" i="1" dirty="0" smtClean="0"/>
              <a:t>1, 2, 3 </a:t>
            </a:r>
            <a:r>
              <a:rPr lang="ru-RU" sz="1800" dirty="0" smtClean="0"/>
              <a:t>— обмотки НН фаз </a:t>
            </a:r>
            <a:r>
              <a:rPr lang="ru-RU" sz="1800" i="1" dirty="0" smtClean="0"/>
              <a:t>А, В, С;</a:t>
            </a:r>
          </a:p>
          <a:p>
            <a:pPr>
              <a:lnSpc>
                <a:spcPct val="90000"/>
              </a:lnSpc>
              <a:defRPr/>
            </a:pPr>
            <a:r>
              <a:rPr lang="ru-RU" sz="1800" i="1" dirty="0" smtClean="0"/>
              <a:t>1’, 2', 3'— </a:t>
            </a:r>
            <a:r>
              <a:rPr lang="ru-RU" sz="1800" dirty="0" smtClean="0"/>
              <a:t>обмотки ВН фаз </a:t>
            </a:r>
            <a:r>
              <a:rPr lang="ru-RU" sz="1800" i="1" dirty="0" smtClean="0"/>
              <a:t>А, В, С.</a:t>
            </a:r>
            <a:endParaRPr lang="ru-RU" sz="1800" i="1" dirty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25625"/>
            <a:ext cx="3600450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611188" y="654050"/>
            <a:ext cx="8285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Трехфазный броневой трансформатор</a:t>
            </a:r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95288" y="549275"/>
            <a:ext cx="8623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Трехфазный бронестержневой трансформатор</a:t>
            </a: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57338"/>
            <a:ext cx="5108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3990975"/>
            <a:ext cx="6048375" cy="2190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endParaRPr lang="ru-RU" sz="2000" i="1" dirty="0" smtClean="0"/>
          </a:p>
          <a:p>
            <a:pPr>
              <a:defRPr/>
            </a:pPr>
            <a:endParaRPr lang="ru-RU" sz="2000" i="1" dirty="0" smtClean="0"/>
          </a:p>
          <a:p>
            <a:pPr>
              <a:defRPr/>
            </a:pPr>
            <a:r>
              <a:rPr lang="ru-RU" sz="2000" i="1" dirty="0" smtClean="0"/>
              <a:t>1 — </a:t>
            </a:r>
            <a:r>
              <a:rPr lang="ru-RU" sz="2000" dirty="0" smtClean="0"/>
              <a:t>ярма; </a:t>
            </a:r>
            <a:r>
              <a:rPr lang="ru-RU" sz="2000" i="1" dirty="0" smtClean="0"/>
              <a:t>2— </a:t>
            </a:r>
            <a:r>
              <a:rPr lang="ru-RU" sz="2000" dirty="0" smtClean="0"/>
              <a:t>стержни; </a:t>
            </a:r>
            <a:r>
              <a:rPr lang="ru-RU" sz="2000" i="1" dirty="0" smtClean="0"/>
              <a:t>3, 4, 5 — </a:t>
            </a:r>
            <a:r>
              <a:rPr lang="ru-RU" sz="2000" dirty="0" smtClean="0"/>
              <a:t>обмотки фаз высшего и низших напряжений А, В, </a:t>
            </a:r>
            <a:r>
              <a:rPr lang="ru-RU" sz="2000" b="1" dirty="0" smtClean="0"/>
              <a:t>С</a:t>
            </a:r>
            <a:endParaRPr lang="ru-RU" sz="2000" b="1" dirty="0"/>
          </a:p>
        </p:txBody>
      </p:sp>
      <p:pic>
        <p:nvPicPr>
          <p:cNvPr id="1229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1925" y="1555750"/>
            <a:ext cx="2303463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3"/>
          <p:cNvSpPr txBox="1">
            <a:spLocks noChangeArrowheads="1"/>
          </p:cNvSpPr>
          <p:nvPr/>
        </p:nvSpPr>
        <p:spPr bwMode="auto">
          <a:xfrm>
            <a:off x="7019925" y="4808538"/>
            <a:ext cx="1384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Рисунок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5011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buFont typeface="Wingdings" pitchFamily="2" charset="2"/>
              <a:buChar char="Ø"/>
            </a:pPr>
            <a:r>
              <a:rPr lang="ru-RU" dirty="0"/>
              <a:t>Первый генератор электрического тока, основанный на явлении электромагнитной индукции, был построен в 1832 г</a:t>
            </a:r>
            <a:r>
              <a:rPr lang="ru-RU" dirty="0" smtClean="0"/>
              <a:t>.</a:t>
            </a:r>
          </a:p>
          <a:p>
            <a:pPr lvl="1" algn="l"/>
            <a:endParaRPr lang="ru-RU" dirty="0" smtClean="0"/>
          </a:p>
          <a:p>
            <a:pPr lvl="1" algn="l">
              <a:buFont typeface="Wingdings" pitchFamily="2" charset="2"/>
              <a:buChar char="Ø"/>
            </a:pPr>
            <a:r>
              <a:rPr lang="ru-RU" dirty="0"/>
              <a:t> Генератор был снабжен устройством для выпрямления тока. Стремясь повысить мощность электрических машин, изобретатели увеличивали число магнитов и катушек. Одной из таких машин, построенной в 1843 г., был генератор Эмиля Штерера</a:t>
            </a:r>
            <a:r>
              <a:rPr lang="ru-RU" dirty="0" smtClean="0"/>
              <a:t>.</a:t>
            </a:r>
          </a:p>
          <a:p>
            <a:pPr lvl="1" algn="l">
              <a:buFont typeface="Wingdings" pitchFamily="2" charset="2"/>
              <a:buChar char="Ø"/>
            </a:pPr>
            <a:r>
              <a:rPr lang="ru-RU" dirty="0"/>
              <a:t>У этой машины было три сильных подвижных магнита и шесть катушек, вращавшихся от рук вокруг вертикальной оси. Таким образом, на первом этапе развития электромагнитных генераторов тока (до 1851 г.) для получения магнитного поля применяли постоянные </a:t>
            </a:r>
            <a:r>
              <a:rPr lang="ru-RU" dirty="0" smtClean="0"/>
              <a:t>магниты</a:t>
            </a:r>
          </a:p>
          <a:p>
            <a:pPr lvl="1" algn="l">
              <a:buFont typeface="Wingdings" pitchFamily="2" charset="2"/>
              <a:buChar char="Ø"/>
            </a:pPr>
            <a:r>
              <a:rPr lang="ru-RU" dirty="0"/>
              <a:t>На втором этапе (1851—1867 гг.) создавались генераторы, у которых для увеличения мощности постоянные магниты были заменены электромагнитами. Их обмотка питалась током от самостоятельного небольшого генератора тока с постоянными магнитами. Подобная машина была создана англичанином Генри Уальдом в 1863 г</a:t>
            </a:r>
            <a:r>
              <a:rPr lang="ru-RU" dirty="0" smtClean="0"/>
              <a:t>.</a:t>
            </a:r>
          </a:p>
          <a:p>
            <a:pPr lvl="1" algn="l">
              <a:buFont typeface="Wingdings" pitchFamily="2" charset="2"/>
              <a:buChar char="Ø"/>
            </a:pPr>
            <a:r>
              <a:rPr lang="ru-RU" dirty="0"/>
              <a:t>В 1866—1867 гг. ряд изобретателей получили патенты на машины с самовозбуждением</a:t>
            </a:r>
            <a:r>
              <a:rPr lang="ru-RU" dirty="0" smtClean="0"/>
              <a:t>.</a:t>
            </a:r>
          </a:p>
          <a:p>
            <a:pPr lvl="1" algn="l">
              <a:buFont typeface="Wingdings" pitchFamily="2" charset="2"/>
              <a:buChar char="Ø"/>
            </a:pPr>
            <a:r>
              <a:rPr lang="ru-RU" dirty="0"/>
              <a:t>В 1870 г. бельгиец Зеноб Грамм, работавший во Франции, создал генератор, получивший широкое применение в промышленности.</a:t>
            </a:r>
            <a:endParaRPr lang="ru-RU" dirty="0" smtClean="0"/>
          </a:p>
          <a:p>
            <a:pPr lvl="1" algn="l"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smtClean="0"/>
              <a:t>Основные элементы:</a:t>
            </a:r>
            <a:br>
              <a:rPr lang="ru-RU" u="sng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001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Индуктором в генераторе трехфазного тока служит электромагнит, обмотка которого питается постоянным током. Индуктором является ротор, якорь генератора – статором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143248"/>
            <a:ext cx="492922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пазах статора расположены три независимые </a:t>
            </a:r>
            <a:r>
              <a:rPr lang="ru-RU" sz="2200" dirty="0" err="1" smtClean="0"/>
              <a:t>электрич</a:t>
            </a:r>
            <a:r>
              <a:rPr lang="ru-RU" sz="2200" dirty="0" smtClean="0"/>
              <a:t>. обмотки, сдвинутые в пространстве на 120грПри вращении ротора с </a:t>
            </a:r>
            <a:r>
              <a:rPr lang="ru-RU" sz="2200" dirty="0" err="1" smtClean="0"/>
              <a:t>угл.скоростью</a:t>
            </a:r>
            <a:r>
              <a:rPr lang="ru-RU" sz="2200" dirty="0" smtClean="0"/>
              <a:t> возникает ЭДС </a:t>
            </a:r>
            <a:r>
              <a:rPr lang="ru-RU" sz="2200" dirty="0" err="1" smtClean="0"/>
              <a:t>индукции,изменяющ</a:t>
            </a:r>
            <a:r>
              <a:rPr lang="ru-RU" sz="2200" dirty="0" smtClean="0"/>
              <a:t>. по гармоническому закону с частотой  </a:t>
            </a:r>
            <a:r>
              <a:rPr lang="ru-RU" sz="2200" dirty="0" err="1" smtClean="0"/>
              <a:t>ω </a:t>
            </a:r>
            <a:r>
              <a:rPr lang="ru-RU" sz="2200" dirty="0" smtClean="0"/>
              <a:t>Вследствие сдвига обмоток в пространстве фазы колебаний сдвинуты на 2п/3 и 4п/3</a:t>
            </a:r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sz="2400" dirty="0"/>
          </a:p>
        </p:txBody>
      </p:sp>
      <p:pic>
        <p:nvPicPr>
          <p:cNvPr id="14" name="Picture 8" descr="555-1-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357562"/>
            <a:ext cx="350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bina-generatora-elektricheskogo-toka-pervoi-gidroelektrostantsii-0002675646-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698500"/>
            <a:ext cx="7277100" cy="546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33745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571500"/>
            <a:ext cx="7429552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872832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18" y="642918"/>
            <a:ext cx="8083284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158</TotalTime>
  <Words>1920</Words>
  <PresentationFormat>Экран (4:3)</PresentationFormat>
  <Paragraphs>136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Апекс</vt:lpstr>
      <vt:lpstr>ОБОРУДОВАНИЕ современных электростанций</vt:lpstr>
      <vt:lpstr>Типы генераторов и их параметры</vt:lpstr>
      <vt:lpstr>История возникновение</vt:lpstr>
      <vt:lpstr>Устройство генератора трехфазного тока</vt:lpstr>
      <vt:lpstr>Слайд 5</vt:lpstr>
      <vt:lpstr>Основные элементы: </vt:lpstr>
      <vt:lpstr>Слайд 7</vt:lpstr>
      <vt:lpstr>Слайд 8</vt:lpstr>
      <vt:lpstr>Слайд 9</vt:lpstr>
      <vt:lpstr>Турбогенераторы</vt:lpstr>
      <vt:lpstr>Конструкция турбогенератора </vt:lpstr>
      <vt:lpstr>Типы турбогенераторов </vt:lpstr>
      <vt:lpstr>Слайд 13</vt:lpstr>
      <vt:lpstr>Турбогенераторы подразделяются:</vt:lpstr>
      <vt:lpstr>Гидрогенератор</vt:lpstr>
      <vt:lpstr>Слайд 16</vt:lpstr>
      <vt:lpstr>Вертикальные гидрогенераторы</vt:lpstr>
      <vt:lpstr>Вертикальный гидрогенератор</vt:lpstr>
      <vt:lpstr>Горизонтальные гидрогенераторы</vt:lpstr>
      <vt:lpstr>Горизонтальный гидрогенератор</vt:lpstr>
      <vt:lpstr>электрооборудование можно условно разделить на три группы по рабочему напряжению</vt:lpstr>
      <vt:lpstr>Электрооборудование</vt:lpstr>
      <vt:lpstr>Открытое распределительное устройство </vt:lpstr>
      <vt:lpstr>Трансформатор </vt:lpstr>
      <vt:lpstr>Что такое трансформатор?</vt:lpstr>
      <vt:lpstr>История развития трансформатора.</vt:lpstr>
      <vt:lpstr>Первый трансформатор</vt:lpstr>
      <vt:lpstr>Виды трансформаторов, их значение </vt:lpstr>
      <vt:lpstr>Виды трансформаторов, их значение </vt:lpstr>
      <vt:lpstr>Виды трансформаторов, их значение </vt:lpstr>
      <vt:lpstr>Виды трансформаторов, их значение </vt:lpstr>
      <vt:lpstr>Виды трансформаторов, их значение </vt:lpstr>
      <vt:lpstr>Основные части конструкции трансформатора </vt:lpstr>
      <vt:lpstr>Основные части конструкции трансформатора </vt:lpstr>
      <vt:lpstr>Примеры использования трансформаторов </vt:lpstr>
      <vt:lpstr>Примеры использования трансформаторов </vt:lpstr>
      <vt:lpstr>Примеры использования трансформаторов </vt:lpstr>
      <vt:lpstr>Примеры использования трансформаторов </vt:lpstr>
      <vt:lpstr>Примеры использования трансформаторов </vt:lpstr>
      <vt:lpstr>Некоторые аббревиатуры трансформаторов.</vt:lpstr>
      <vt:lpstr>Современное состояние, тенденции развития трансформаторостроения </vt:lpstr>
      <vt:lpstr>Современное состояние, тенденции развития трансформаторостроения</vt:lpstr>
      <vt:lpstr>Трехфазный трансформатор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Генраторы современных электростанций</dc:title>
  <dc:creator>Пользователь</dc:creator>
  <cp:lastModifiedBy>Ольгерт</cp:lastModifiedBy>
  <cp:revision>20</cp:revision>
  <dcterms:created xsi:type="dcterms:W3CDTF">2013-12-09T15:57:22Z</dcterms:created>
  <dcterms:modified xsi:type="dcterms:W3CDTF">2008-06-26T22:51:59Z</dcterms:modified>
</cp:coreProperties>
</file>