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 id="2147483900" r:id="rId3"/>
  </p:sldMasterIdLst>
  <p:notesMasterIdLst>
    <p:notesMasterId r:id="rId11"/>
  </p:notesMasterIdLst>
  <p:sldIdLst>
    <p:sldId id="256" r:id="rId4"/>
    <p:sldId id="257" r:id="rId5"/>
    <p:sldId id="258" r:id="rId6"/>
    <p:sldId id="259" r:id="rId7"/>
    <p:sldId id="262" r:id="rId8"/>
    <p:sldId id="260" r:id="rId9"/>
    <p:sldId id="261"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33F0DF-8A55-4E01-B0B4-193AD106E07E}" type="datetimeFigureOut">
              <a:rPr lang="ru-RU" smtClean="0"/>
              <a:t>06.04.2020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601617-9BF9-40C9-BE42-0E584345938E}"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E601617-9BF9-40C9-BE42-0E584345938E}" type="slidenum">
              <a:rPr lang="ru-RU" smtClean="0"/>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3C06C991-1B35-42A9-942D-3C2D43F1E8DF}" type="datetimeFigureOut">
              <a:rPr lang="ru-RU" smtClean="0"/>
              <a:t>06.04.2020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AF8A7FED-8575-48E8-9CAF-734B7EA56844}"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C06C991-1B35-42A9-942D-3C2D43F1E8DF}" type="datetimeFigureOut">
              <a:rPr lang="ru-RU" smtClean="0"/>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C06C991-1B35-42A9-942D-3C2D43F1E8DF}" type="datetimeFigureOut">
              <a:rPr lang="ru-RU" smtClean="0"/>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3C06C991-1B35-42A9-942D-3C2D43F1E8DF}" type="datetimeFigureOut">
              <a:rPr lang="ru-RU" smtClean="0"/>
              <a:t>06.04.2020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AF8A7FED-8575-48E8-9CAF-734B7EA56844}"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C06C991-1B35-42A9-942D-3C2D43F1E8DF}" type="datetimeFigureOut">
              <a:rPr lang="ru-RU" smtClean="0"/>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C06C991-1B35-42A9-942D-3C2D43F1E8DF}" type="datetimeFigureOut">
              <a:rPr lang="ru-RU" smtClean="0"/>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AF8A7FED-8575-48E8-9CAF-734B7EA56844}"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C06C991-1B35-42A9-942D-3C2D43F1E8DF}" type="datetimeFigureOut">
              <a:rPr lang="ru-RU" smtClean="0"/>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C06C991-1B35-42A9-942D-3C2D43F1E8DF}" type="datetimeFigureOut">
              <a:rPr lang="ru-RU" smtClean="0"/>
              <a:t>06.04.2020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C06C991-1B35-42A9-942D-3C2D43F1E8DF}" type="datetimeFigureOut">
              <a:rPr lang="ru-RU" smtClean="0"/>
              <a:t>06.04.2020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06C991-1B35-42A9-942D-3C2D43F1E8DF}" type="datetimeFigureOut">
              <a:rPr lang="ru-RU" smtClean="0"/>
              <a:t>06.04.2020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C06C991-1B35-42A9-942D-3C2D43F1E8DF}" type="datetimeFigureOut">
              <a:rPr lang="ru-RU" smtClean="0"/>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C06C991-1B35-42A9-942D-3C2D43F1E8DF}" type="datetimeFigureOut">
              <a:rPr lang="ru-RU" smtClean="0"/>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C06C991-1B35-42A9-942D-3C2D43F1E8DF}" type="datetimeFigureOut">
              <a:rPr lang="ru-RU" smtClean="0"/>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C06C991-1B35-42A9-942D-3C2D43F1E8DF}" type="datetimeFigureOut">
              <a:rPr lang="ru-RU" smtClean="0"/>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C06C991-1B35-42A9-942D-3C2D43F1E8DF}" type="datetimeFigureOut">
              <a:rPr lang="ru-RU" smtClean="0"/>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3C06C991-1B35-42A9-942D-3C2D43F1E8DF}" type="datetimeFigureOut">
              <a:rPr lang="ru-RU" smtClean="0"/>
              <a:t>06.04.2020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AF8A7FED-8575-48E8-9CAF-734B7EA56844}"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C06C991-1B35-42A9-942D-3C2D43F1E8DF}" type="datetimeFigureOut">
              <a:rPr lang="ru-RU" smtClean="0"/>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C06C991-1B35-42A9-942D-3C2D43F1E8DF}" type="datetimeFigureOut">
              <a:rPr lang="ru-RU" smtClean="0"/>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AF8A7FED-8575-48E8-9CAF-734B7EA56844}"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C06C991-1B35-42A9-942D-3C2D43F1E8DF}" type="datetimeFigureOut">
              <a:rPr lang="ru-RU" smtClean="0"/>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C06C991-1B35-42A9-942D-3C2D43F1E8DF}" type="datetimeFigureOut">
              <a:rPr lang="ru-RU" smtClean="0"/>
              <a:t>06.04.2020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C06C991-1B35-42A9-942D-3C2D43F1E8DF}" type="datetimeFigureOut">
              <a:rPr lang="ru-RU" smtClean="0"/>
              <a:t>06.04.2020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06C991-1B35-42A9-942D-3C2D43F1E8DF}" type="datetimeFigureOut">
              <a:rPr lang="ru-RU" smtClean="0"/>
              <a:t>06.04.2020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C06C991-1B35-42A9-942D-3C2D43F1E8DF}" type="datetimeFigureOut">
              <a:rPr lang="ru-RU" smtClean="0"/>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8A7FED-8575-48E8-9CAF-734B7EA56844}"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C06C991-1B35-42A9-942D-3C2D43F1E8DF}" type="datetimeFigureOut">
              <a:rPr lang="ru-RU" smtClean="0"/>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C06C991-1B35-42A9-942D-3C2D43F1E8DF}" type="datetimeFigureOut">
              <a:rPr lang="ru-RU" smtClean="0"/>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C06C991-1B35-42A9-942D-3C2D43F1E8DF}" type="datetimeFigureOut">
              <a:rPr lang="ru-RU" smtClean="0"/>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C06C991-1B35-42A9-942D-3C2D43F1E8DF}" type="datetimeFigureOut">
              <a:rPr lang="ru-RU" smtClean="0"/>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C06C991-1B35-42A9-942D-3C2D43F1E8DF}" type="datetimeFigureOut">
              <a:rPr lang="ru-RU" smtClean="0"/>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C06C991-1B35-42A9-942D-3C2D43F1E8DF}" type="datetimeFigureOut">
              <a:rPr lang="ru-RU" smtClean="0"/>
              <a:t>06.04.2020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C06C991-1B35-42A9-942D-3C2D43F1E8DF}" type="datetimeFigureOut">
              <a:rPr lang="ru-RU" smtClean="0"/>
              <a:t>06.04.2020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06C991-1B35-42A9-942D-3C2D43F1E8DF}" type="datetimeFigureOut">
              <a:rPr lang="ru-RU" smtClean="0"/>
              <a:t>06.04.2020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C06C991-1B35-42A9-942D-3C2D43F1E8DF}" type="datetimeFigureOut">
              <a:rPr lang="ru-RU" smtClean="0"/>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8A7FED-8575-48E8-9CAF-734B7EA5684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C06C991-1B35-42A9-942D-3C2D43F1E8DF}" type="datetimeFigureOut">
              <a:rPr lang="ru-RU" smtClean="0"/>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AF8A7FED-8575-48E8-9CAF-734B7EA56844}"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C06C991-1B35-42A9-942D-3C2D43F1E8DF}" type="datetimeFigureOut">
              <a:rPr lang="ru-RU" smtClean="0"/>
              <a:t>06.04.2020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F8A7FED-8575-48E8-9CAF-734B7EA56844}"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C06C991-1B35-42A9-942D-3C2D43F1E8DF}" type="datetimeFigureOut">
              <a:rPr lang="ru-RU" smtClean="0"/>
              <a:t>06.04.2020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F8A7FED-8575-48E8-9CAF-734B7EA56844}"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C06C991-1B35-42A9-942D-3C2D43F1E8DF}" type="datetimeFigureOut">
              <a:rPr lang="ru-RU" smtClean="0"/>
              <a:t>06.04.2020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F8A7FED-8575-48E8-9CAF-734B7EA56844}"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hyperlink" Target="https://tsput.ru/res/fizika/ELECTRO_DREAM/PERSONS/einstein_memory.htm" TargetMode="External"/><Relationship Id="rId2" Type="http://schemas.openxmlformats.org/officeDocument/2006/relationships/hyperlink" Target="https://en.wikipedia.org/wiki/Albert_Einstein"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ÐºÐ³ÑÑ"/>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57554" y="0"/>
            <a:ext cx="2394551" cy="119727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1643042" y="1571612"/>
            <a:ext cx="5786478" cy="523220"/>
          </a:xfrm>
          <a:prstGeom prst="rect">
            <a:avLst/>
          </a:prstGeom>
        </p:spPr>
        <p:txBody>
          <a:bodyPr wrap="square">
            <a:spAutoFit/>
          </a:bodyPr>
          <a:lstStyle/>
          <a:p>
            <a:pPr algn="ctr"/>
            <a:r>
              <a:rPr lang="ru-RU" sz="2800" dirty="0" smtClean="0">
                <a:latin typeface="Gotham Pro" pitchFamily="50" charset="0"/>
                <a:cs typeface="Gotham Pro" pitchFamily="50" charset="0"/>
              </a:rPr>
              <a:t>Кафедра иностранных</a:t>
            </a:r>
            <a:r>
              <a:rPr lang="en-US" sz="2800" dirty="0" smtClean="0">
                <a:latin typeface="Gotham Pro" pitchFamily="50" charset="0"/>
                <a:cs typeface="Gotham Pro" pitchFamily="50" charset="0"/>
              </a:rPr>
              <a:t> </a:t>
            </a:r>
            <a:r>
              <a:rPr lang="ru-RU" sz="2800" dirty="0" smtClean="0">
                <a:latin typeface="Gotham Pro" pitchFamily="50" charset="0"/>
                <a:cs typeface="Gotham Pro" pitchFamily="50" charset="0"/>
              </a:rPr>
              <a:t>языков </a:t>
            </a:r>
            <a:endParaRPr lang="ru-RU" sz="2800" dirty="0">
              <a:latin typeface="Gotham Pro" pitchFamily="50" charset="0"/>
              <a:cs typeface="Gotham Pro" pitchFamily="50" charset="0"/>
            </a:endParaRPr>
          </a:p>
        </p:txBody>
      </p:sp>
      <p:sp>
        <p:nvSpPr>
          <p:cNvPr id="6" name="Прямоугольник 5"/>
          <p:cNvSpPr/>
          <p:nvPr/>
        </p:nvSpPr>
        <p:spPr>
          <a:xfrm>
            <a:off x="1285868" y="2214554"/>
            <a:ext cx="6643718" cy="338554"/>
          </a:xfrm>
          <a:prstGeom prst="rect">
            <a:avLst/>
          </a:prstGeom>
        </p:spPr>
        <p:txBody>
          <a:bodyPr wrap="square">
            <a:spAutoFit/>
          </a:bodyPr>
          <a:lstStyle/>
          <a:p>
            <a:r>
              <a:rPr lang="ru-RU" sz="1600" dirty="0">
                <a:latin typeface="Gotham Pro" pitchFamily="50" charset="0"/>
                <a:cs typeface="Gotham Pro" pitchFamily="50" charset="0"/>
              </a:rPr>
              <a:t>Презентация по дисциплине «Иностранный язык»(немецкий)</a:t>
            </a:r>
          </a:p>
        </p:txBody>
      </p:sp>
      <p:sp>
        <p:nvSpPr>
          <p:cNvPr id="8" name="TextBox 7"/>
          <p:cNvSpPr txBox="1"/>
          <p:nvPr/>
        </p:nvSpPr>
        <p:spPr>
          <a:xfrm>
            <a:off x="3357554" y="2928934"/>
            <a:ext cx="2428892" cy="461665"/>
          </a:xfrm>
          <a:prstGeom prst="rect">
            <a:avLst/>
          </a:prstGeom>
          <a:noFill/>
        </p:spPr>
        <p:txBody>
          <a:bodyPr wrap="square" rtlCol="0">
            <a:spAutoFit/>
          </a:bodyPr>
          <a:lstStyle/>
          <a:p>
            <a:r>
              <a:rPr lang="en-US" sz="2400" dirty="0" smtClean="0">
                <a:latin typeface="Gotham Pro" pitchFamily="50" charset="0"/>
                <a:cs typeface="Gotham Pro" pitchFamily="50" charset="0"/>
              </a:rPr>
              <a:t>Albert Einstein</a:t>
            </a:r>
            <a:endParaRPr lang="ru-RU" sz="2400" dirty="0">
              <a:latin typeface="Gotham Pro" pitchFamily="50" charset="0"/>
              <a:cs typeface="Gotham Pro" pitchFamily="50" charset="0"/>
            </a:endParaRPr>
          </a:p>
        </p:txBody>
      </p:sp>
      <p:sp>
        <p:nvSpPr>
          <p:cNvPr id="9" name="Прямоугольник 8"/>
          <p:cNvSpPr/>
          <p:nvPr/>
        </p:nvSpPr>
        <p:spPr>
          <a:xfrm>
            <a:off x="5072098" y="4371811"/>
            <a:ext cx="4572000" cy="1077218"/>
          </a:xfrm>
          <a:prstGeom prst="rect">
            <a:avLst/>
          </a:prstGeom>
        </p:spPr>
        <p:txBody>
          <a:bodyPr>
            <a:spAutoFit/>
          </a:bodyPr>
          <a:lstStyle/>
          <a:p>
            <a:r>
              <a:rPr lang="ru-RU" sz="1600" dirty="0" smtClean="0">
                <a:latin typeface="Gotham Pro" pitchFamily="50" charset="0"/>
                <a:cs typeface="Gotham Pro" pitchFamily="50" charset="0"/>
              </a:rPr>
              <a:t>Выполнил: </a:t>
            </a:r>
            <a:r>
              <a:rPr lang="ru-RU" sz="1600" dirty="0" err="1" smtClean="0">
                <a:latin typeface="Gotham Pro" pitchFamily="50" charset="0"/>
                <a:cs typeface="Gotham Pro" pitchFamily="50" charset="0"/>
              </a:rPr>
              <a:t>Ахмадеев</a:t>
            </a:r>
            <a:r>
              <a:rPr lang="ru-RU" sz="1600" dirty="0" smtClean="0">
                <a:latin typeface="Gotham Pro" pitchFamily="50" charset="0"/>
                <a:cs typeface="Gotham Pro" pitchFamily="50" charset="0"/>
              </a:rPr>
              <a:t> Айдар </a:t>
            </a:r>
            <a:r>
              <a:rPr lang="ru-RU" sz="1600" dirty="0" err="1" smtClean="0">
                <a:latin typeface="Gotham Pro" pitchFamily="50" charset="0"/>
                <a:cs typeface="Gotham Pro" pitchFamily="50" charset="0"/>
              </a:rPr>
              <a:t>Фидалирович</a:t>
            </a:r>
            <a:r>
              <a:rPr lang="ru-RU" sz="1600" dirty="0" smtClean="0">
                <a:latin typeface="Gotham Pro" pitchFamily="50" charset="0"/>
                <a:cs typeface="Gotham Pro" pitchFamily="50" charset="0"/>
              </a:rPr>
              <a:t>, группа ЭЭ-12-19</a:t>
            </a:r>
            <a:r>
              <a:rPr lang="ru-RU" sz="1600" dirty="0" smtClean="0"/>
              <a:t>.                                                                                            </a:t>
            </a:r>
            <a:r>
              <a:rPr lang="ru-RU" sz="1600" dirty="0" smtClean="0">
                <a:latin typeface="Gotham Pro" pitchFamily="50" charset="0"/>
                <a:cs typeface="Gotham Pro" pitchFamily="50" charset="0"/>
              </a:rPr>
              <a:t>Проверила: Максимова Анастасия </a:t>
            </a:r>
            <a:r>
              <a:rPr lang="ru-RU" sz="1600" dirty="0" err="1" smtClean="0">
                <a:latin typeface="Gotham Pro" pitchFamily="50" charset="0"/>
                <a:cs typeface="Gotham Pro" pitchFamily="50" charset="0"/>
              </a:rPr>
              <a:t>борисовна</a:t>
            </a:r>
            <a:r>
              <a:rPr lang="ru-RU" sz="1600" dirty="0" smtClean="0">
                <a:latin typeface="Gotham Pro" pitchFamily="50" charset="0"/>
                <a:cs typeface="Gotham Pro" pitchFamily="50" charset="0"/>
              </a:rPr>
              <a:t>                                                                             </a:t>
            </a:r>
            <a:endParaRPr lang="ru-RU" sz="1600" dirty="0" smtClean="0">
              <a:latin typeface="Gotham Pro" pitchFamily="50" charset="0"/>
              <a:cs typeface="Gotham Pro" pitchFamily="50" charset="0"/>
            </a:endParaRPr>
          </a:p>
        </p:txBody>
      </p:sp>
      <p:sp>
        <p:nvSpPr>
          <p:cNvPr id="10" name="TextBox 9"/>
          <p:cNvSpPr txBox="1"/>
          <p:nvPr/>
        </p:nvSpPr>
        <p:spPr>
          <a:xfrm>
            <a:off x="3714744" y="6110607"/>
            <a:ext cx="1714512" cy="369332"/>
          </a:xfrm>
          <a:prstGeom prst="rect">
            <a:avLst/>
          </a:prstGeom>
          <a:noFill/>
        </p:spPr>
        <p:txBody>
          <a:bodyPr wrap="square" rtlCol="0">
            <a:spAutoFit/>
          </a:bodyPr>
          <a:lstStyle/>
          <a:p>
            <a:r>
              <a:rPr lang="ru-RU" dirty="0" smtClean="0">
                <a:latin typeface="Gotham Pro" pitchFamily="50" charset="0"/>
                <a:cs typeface="Gotham Pro" pitchFamily="50" charset="0"/>
              </a:rPr>
              <a:t>Казань 2020</a:t>
            </a:r>
            <a:endParaRPr lang="ru-RU" dirty="0">
              <a:latin typeface="Gotham Pro" pitchFamily="50" charset="0"/>
              <a:cs typeface="Gotham Pro" pitchFamily="50"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Альберт Эйнштейн: великий ученый и любознательный человек"/>
          <p:cNvPicPr>
            <a:picLocks noChangeAspect="1" noChangeArrowheads="1"/>
          </p:cNvPicPr>
          <p:nvPr/>
        </p:nvPicPr>
        <p:blipFill>
          <a:blip r:embed="rId2"/>
          <a:srcRect/>
          <a:stretch>
            <a:fillRect/>
          </a:stretch>
        </p:blipFill>
        <p:spPr bwMode="auto">
          <a:xfrm>
            <a:off x="1309663" y="1000108"/>
            <a:ext cx="6548485" cy="3929090"/>
          </a:xfrm>
          <a:prstGeom prst="rect">
            <a:avLst/>
          </a:prstGeom>
          <a:noFill/>
        </p:spPr>
      </p:pic>
      <p:sp>
        <p:nvSpPr>
          <p:cNvPr id="5" name="Прямоугольник 4"/>
          <p:cNvSpPr/>
          <p:nvPr/>
        </p:nvSpPr>
        <p:spPr>
          <a:xfrm>
            <a:off x="1000100" y="5429264"/>
            <a:ext cx="7429552" cy="584775"/>
          </a:xfrm>
          <a:prstGeom prst="rect">
            <a:avLst/>
          </a:prstGeom>
        </p:spPr>
        <p:txBody>
          <a:bodyPr wrap="square">
            <a:spAutoFit/>
          </a:bodyPr>
          <a:lstStyle/>
          <a:p>
            <a:r>
              <a:rPr lang="ru-RU" sz="3200" dirty="0">
                <a:latin typeface="Gotham Pro" pitchFamily="50" charset="0"/>
                <a:cs typeface="Gotham Pro" pitchFamily="50" charset="0"/>
              </a:rPr>
              <a:t>14 марта 1879 г. – 18 апреля 1955 г.</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928670"/>
            <a:ext cx="4429156" cy="5509200"/>
          </a:xfrm>
          <a:prstGeom prst="rect">
            <a:avLst/>
          </a:prstGeom>
          <a:noFill/>
        </p:spPr>
        <p:txBody>
          <a:bodyPr wrap="square" rtlCol="0">
            <a:spAutoFit/>
          </a:bodyPr>
          <a:lstStyle/>
          <a:p>
            <a:r>
              <a:rPr lang="de-DE" sz="2200" dirty="0" smtClean="0">
                <a:cs typeface="Gotham Pro" pitchFamily="50" charset="0"/>
              </a:rPr>
              <a:t>Albert Einstein wurde am 14. März 1879 in Ulm geboren. Er wuchs in einer armen jüdischen Familie auf. Albert Einstein ist ein theoretischer Physiker, einer der Begründer der modernen theoretischen Physik, ein Nobelpreisträger für Physik, ein sozialer Aktivist und Humanist. Einstein ist Autor von mehr als 300 wissenschaftlichen Arbeiten in Physik sowie von etwa 150 Büchern und Artikeln auf dem Gebiet der Geschichte und Wissenschaftstheorie, des Journalismus</a:t>
            </a:r>
            <a:endParaRPr lang="ru-RU" sz="2200" dirty="0">
              <a:cs typeface="Gotham Pro" pitchFamily="50" charset="0"/>
            </a:endParaRPr>
          </a:p>
        </p:txBody>
      </p:sp>
      <p:pic>
        <p:nvPicPr>
          <p:cNvPr id="17411" name="Picture 3" descr="Альберт Эйнштейн - биография, информация, личная жизнь, фото, видео"/>
          <p:cNvPicPr>
            <a:picLocks noChangeAspect="1" noChangeArrowheads="1"/>
          </p:cNvPicPr>
          <p:nvPr/>
        </p:nvPicPr>
        <p:blipFill>
          <a:blip r:embed="rId2"/>
          <a:srcRect/>
          <a:stretch>
            <a:fillRect/>
          </a:stretch>
        </p:blipFill>
        <p:spPr bwMode="auto">
          <a:xfrm>
            <a:off x="4976842" y="928670"/>
            <a:ext cx="3810000" cy="50863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1570" y="1619329"/>
            <a:ext cx="5929322" cy="4524315"/>
          </a:xfrm>
          <a:prstGeom prst="rect">
            <a:avLst/>
          </a:prstGeom>
          <a:noFill/>
        </p:spPr>
        <p:txBody>
          <a:bodyPr wrap="square" rtlCol="0">
            <a:spAutoFit/>
          </a:bodyPr>
          <a:lstStyle/>
          <a:p>
            <a:pPr marL="342900" indent="-342900">
              <a:buAutoNum type="arabicParenR"/>
            </a:pPr>
            <a:r>
              <a:rPr lang="de-DE" dirty="0" smtClean="0"/>
              <a:t>Spezielle Relativitätstheorie</a:t>
            </a:r>
            <a:endParaRPr lang="ru-RU" dirty="0" smtClean="0"/>
          </a:p>
          <a:p>
            <a:pPr marL="342900" indent="-342900">
              <a:buAutoNum type="arabicParenR"/>
            </a:pPr>
            <a:endParaRPr lang="ru-RU" dirty="0" smtClean="0"/>
          </a:p>
          <a:p>
            <a:pPr marL="342900" indent="-342900">
              <a:buAutoNum type="arabicParenR"/>
            </a:pPr>
            <a:r>
              <a:rPr lang="de-DE" dirty="0" smtClean="0"/>
              <a:t>Allgemeine Relativitätstheorie</a:t>
            </a:r>
            <a:endParaRPr lang="ru-RU" dirty="0" smtClean="0"/>
          </a:p>
          <a:p>
            <a:pPr marL="342900" indent="-342900">
              <a:buAutoNum type="arabicParenR"/>
            </a:pPr>
            <a:endParaRPr lang="ru-RU" dirty="0"/>
          </a:p>
          <a:p>
            <a:pPr marL="342900" indent="-342900">
              <a:buAutoNum type="arabicParenR"/>
            </a:pPr>
            <a:r>
              <a:rPr lang="de-DE" dirty="0" smtClean="0"/>
              <a:t>Die Quantentheorie des photoelektrischen Effekts.</a:t>
            </a:r>
            <a:endParaRPr lang="ru-RU" dirty="0" smtClean="0"/>
          </a:p>
          <a:p>
            <a:pPr marL="342900" indent="-342900">
              <a:buAutoNum type="arabicParenR"/>
            </a:pPr>
            <a:endParaRPr lang="ru-RU" dirty="0"/>
          </a:p>
          <a:p>
            <a:pPr marL="342900" indent="-342900">
              <a:buAutoNum type="arabicParenR"/>
            </a:pPr>
            <a:r>
              <a:rPr lang="de-DE" dirty="0" smtClean="0"/>
              <a:t>Die Quantentheorie der Wärmekapazität. </a:t>
            </a:r>
            <a:endParaRPr lang="ru-RU" dirty="0" smtClean="0"/>
          </a:p>
          <a:p>
            <a:pPr marL="342900" indent="-342900">
              <a:buAutoNum type="arabicParenR"/>
            </a:pPr>
            <a:endParaRPr lang="ru-RU" dirty="0"/>
          </a:p>
          <a:p>
            <a:pPr marL="342900" indent="-342900">
              <a:buAutoNum type="arabicParenR"/>
            </a:pPr>
            <a:r>
              <a:rPr lang="de-DE" dirty="0" smtClean="0"/>
              <a:t>Quantenstatistik der Bose - Einstein. </a:t>
            </a:r>
            <a:endParaRPr lang="ru-RU" dirty="0" smtClean="0"/>
          </a:p>
          <a:p>
            <a:pPr marL="342900" indent="-342900">
              <a:buAutoNum type="arabicParenR"/>
            </a:pPr>
            <a:endParaRPr lang="ru-RU" dirty="0"/>
          </a:p>
          <a:p>
            <a:pPr marL="342900" indent="-342900">
              <a:buAutoNum type="arabicParenR"/>
            </a:pPr>
            <a:r>
              <a:rPr lang="de-DE" dirty="0" smtClean="0"/>
              <a:t>Die statistische Theorie der </a:t>
            </a:r>
            <a:r>
              <a:rPr lang="de-DE" dirty="0" err="1" smtClean="0"/>
              <a:t>Brownschen</a:t>
            </a:r>
            <a:r>
              <a:rPr lang="de-DE" dirty="0" smtClean="0"/>
              <a:t> Bewegung </a:t>
            </a:r>
            <a:endParaRPr lang="ru-RU" dirty="0" smtClean="0"/>
          </a:p>
          <a:p>
            <a:pPr marL="342900" indent="-342900">
              <a:buAutoNum type="arabicParenR"/>
            </a:pPr>
            <a:endParaRPr lang="ru-RU" dirty="0"/>
          </a:p>
          <a:p>
            <a:pPr marL="342900" indent="-342900">
              <a:buAutoNum type="arabicParenR"/>
            </a:pPr>
            <a:r>
              <a:rPr lang="de-DE" dirty="0" smtClean="0"/>
              <a:t>Die Theorie der induzierten Strahlung. </a:t>
            </a:r>
            <a:endParaRPr lang="ru-RU" dirty="0" smtClean="0"/>
          </a:p>
          <a:p>
            <a:pPr marL="342900" indent="-342900">
              <a:buAutoNum type="arabicParenR"/>
            </a:pPr>
            <a:endParaRPr lang="ru-RU" dirty="0"/>
          </a:p>
          <a:p>
            <a:pPr marL="342900" indent="-342900">
              <a:buAutoNum type="arabicParenR"/>
            </a:pPr>
            <a:r>
              <a:rPr lang="de-DE" dirty="0" smtClean="0"/>
              <a:t>Die Theorie der Lichtstreuung bei thermodynamischen Schwankungen in einem Medium</a:t>
            </a:r>
            <a:endParaRPr lang="ru-RU" dirty="0"/>
          </a:p>
        </p:txBody>
      </p:sp>
      <p:sp>
        <p:nvSpPr>
          <p:cNvPr id="5" name="TextBox 4"/>
          <p:cNvSpPr txBox="1"/>
          <p:nvPr/>
        </p:nvSpPr>
        <p:spPr>
          <a:xfrm>
            <a:off x="2143108" y="357166"/>
            <a:ext cx="5000660" cy="954107"/>
          </a:xfrm>
          <a:prstGeom prst="rect">
            <a:avLst/>
          </a:prstGeom>
          <a:noFill/>
        </p:spPr>
        <p:txBody>
          <a:bodyPr wrap="square" rtlCol="0">
            <a:spAutoFit/>
          </a:bodyPr>
          <a:lstStyle/>
          <a:p>
            <a:pPr algn="ctr"/>
            <a:r>
              <a:rPr lang="de-DE" sz="2800" dirty="0" smtClean="0">
                <a:latin typeface="+mj-lt"/>
                <a:cs typeface="Gotham Pro" pitchFamily="50" charset="0"/>
              </a:rPr>
              <a:t>Die wichtigsten Theorien von Einstein</a:t>
            </a:r>
            <a:endParaRPr lang="ru-RU" sz="2800" dirty="0">
              <a:latin typeface="+mj-lt"/>
              <a:cs typeface="Gotham Pro" pitchFamily="50"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0132" y="2214554"/>
            <a:ext cx="7572396" cy="400110"/>
          </a:xfrm>
          <a:prstGeom prst="rect">
            <a:avLst/>
          </a:prstGeom>
          <a:noFill/>
        </p:spPr>
        <p:txBody>
          <a:bodyPr wrap="square" rtlCol="0">
            <a:spAutoFit/>
          </a:bodyPr>
          <a:lstStyle/>
          <a:p>
            <a:r>
              <a:rPr lang="ru-RU" sz="2000" dirty="0" smtClean="0"/>
              <a:t>«</a:t>
            </a:r>
            <a:r>
              <a:rPr lang="de-DE" sz="2000" dirty="0" smtClean="0"/>
              <a:t>Nur ein Narr braucht Ordnung - ein Genie dominiert das Chaos.</a:t>
            </a:r>
            <a:r>
              <a:rPr lang="ru-RU" sz="2000" dirty="0" smtClean="0"/>
              <a:t>» </a:t>
            </a:r>
            <a:endParaRPr lang="ru-RU" sz="2000" dirty="0"/>
          </a:p>
        </p:txBody>
      </p:sp>
      <p:sp>
        <p:nvSpPr>
          <p:cNvPr id="5" name="TextBox 4"/>
          <p:cNvSpPr txBox="1"/>
          <p:nvPr/>
        </p:nvSpPr>
        <p:spPr>
          <a:xfrm>
            <a:off x="2500298" y="762640"/>
            <a:ext cx="4500594" cy="523220"/>
          </a:xfrm>
          <a:prstGeom prst="rect">
            <a:avLst/>
          </a:prstGeom>
          <a:noFill/>
        </p:spPr>
        <p:txBody>
          <a:bodyPr wrap="square" rtlCol="0">
            <a:spAutoFit/>
          </a:bodyPr>
          <a:lstStyle/>
          <a:p>
            <a:r>
              <a:rPr lang="de-DE" sz="2800" dirty="0" smtClean="0"/>
              <a:t>Einsteins interessante Sätze</a:t>
            </a:r>
            <a:endParaRPr lang="ru-RU" sz="2800" dirty="0"/>
          </a:p>
        </p:txBody>
      </p:sp>
      <p:sp>
        <p:nvSpPr>
          <p:cNvPr id="6" name="TextBox 5"/>
          <p:cNvSpPr txBox="1"/>
          <p:nvPr/>
        </p:nvSpPr>
        <p:spPr>
          <a:xfrm>
            <a:off x="785818" y="3221180"/>
            <a:ext cx="7572396" cy="707886"/>
          </a:xfrm>
          <a:prstGeom prst="rect">
            <a:avLst/>
          </a:prstGeom>
          <a:noFill/>
        </p:spPr>
        <p:txBody>
          <a:bodyPr wrap="square" rtlCol="0">
            <a:spAutoFit/>
          </a:bodyPr>
          <a:lstStyle/>
          <a:p>
            <a:pPr algn="ctr"/>
            <a:r>
              <a:rPr lang="ru-RU" sz="2000" dirty="0" smtClean="0"/>
              <a:t>«</a:t>
            </a:r>
            <a:r>
              <a:rPr lang="de-DE" sz="2000" dirty="0" smtClean="0"/>
              <a:t>Das Leben ist wie Fahrrad fahren. Um das Gleichgewicht zu </a:t>
            </a:r>
            <a:r>
              <a:rPr lang="ru-RU" sz="2000" dirty="0" smtClean="0"/>
              <a:t>     </a:t>
            </a:r>
            <a:r>
              <a:rPr lang="de-DE" sz="2000" dirty="0" smtClean="0"/>
              <a:t>halten, müssen Sie sich bewegen.</a:t>
            </a:r>
            <a:r>
              <a:rPr lang="ru-RU" sz="2000" dirty="0" smtClean="0"/>
              <a:t>»</a:t>
            </a:r>
            <a:endParaRPr lang="ru-RU" sz="2000" dirty="0"/>
          </a:p>
        </p:txBody>
      </p:sp>
      <p:sp>
        <p:nvSpPr>
          <p:cNvPr id="7" name="TextBox 6"/>
          <p:cNvSpPr txBox="1"/>
          <p:nvPr/>
        </p:nvSpPr>
        <p:spPr>
          <a:xfrm>
            <a:off x="785786" y="4507064"/>
            <a:ext cx="7572396" cy="707886"/>
          </a:xfrm>
          <a:prstGeom prst="rect">
            <a:avLst/>
          </a:prstGeom>
          <a:noFill/>
        </p:spPr>
        <p:txBody>
          <a:bodyPr wrap="square" rtlCol="0">
            <a:spAutoFit/>
          </a:bodyPr>
          <a:lstStyle/>
          <a:p>
            <a:pPr algn="ctr"/>
            <a:r>
              <a:rPr lang="ru-RU" sz="2000" dirty="0" smtClean="0"/>
              <a:t>«</a:t>
            </a:r>
            <a:r>
              <a:rPr lang="de-DE" sz="2000" dirty="0" smtClean="0"/>
              <a:t>Alle Menschen lügen, aber es ist nicht beängstigend, niemand hört einander zu.</a:t>
            </a:r>
            <a:r>
              <a:rPr lang="ru-RU" sz="2000" dirty="0" smtClean="0"/>
              <a:t>»</a:t>
            </a:r>
            <a:endParaRPr lang="ru-RU"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descr="Файл:Albert Einstein DC.JPG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164" name="AutoShape 4" descr="Файл:Albert Einstein DC.JPG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166" name="AutoShape 6" descr="Файл:Albert Einstein DC.JPG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168" name="AutoShape 8" descr="Файл:Albert Einstein DC.JPG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170" name="AutoShape 10" descr="Файл:Albert Einstein DC.JPG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172" name="AutoShape 12" descr="Файл:Albert Einstein DC.JPG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2174" name="Picture 14" descr="Файл:Albert Einstein DC.JPG — Википедия"/>
          <p:cNvPicPr>
            <a:picLocks noChangeAspect="1" noChangeArrowheads="1"/>
          </p:cNvPicPr>
          <p:nvPr/>
        </p:nvPicPr>
        <p:blipFill>
          <a:blip r:embed="rId2" cstate="print"/>
          <a:srcRect/>
          <a:stretch>
            <a:fillRect/>
          </a:stretch>
        </p:blipFill>
        <p:spPr bwMode="auto">
          <a:xfrm>
            <a:off x="309533" y="642918"/>
            <a:ext cx="3905277" cy="2928958"/>
          </a:xfrm>
          <a:prstGeom prst="rect">
            <a:avLst/>
          </a:prstGeom>
          <a:noFill/>
        </p:spPr>
      </p:pic>
      <p:pic>
        <p:nvPicPr>
          <p:cNvPr id="92176" name="Picture 16" descr="Ulm. Ульм. Памятник Эйнштейну | Ульм. Памятник Эйнштейну | Flickr"/>
          <p:cNvPicPr>
            <a:picLocks noChangeAspect="1" noChangeArrowheads="1"/>
          </p:cNvPicPr>
          <p:nvPr/>
        </p:nvPicPr>
        <p:blipFill>
          <a:blip r:embed="rId3" cstate="print"/>
          <a:srcRect/>
          <a:stretch>
            <a:fillRect/>
          </a:stretch>
        </p:blipFill>
        <p:spPr bwMode="auto">
          <a:xfrm>
            <a:off x="4500562" y="3786190"/>
            <a:ext cx="4130882" cy="2755267"/>
          </a:xfrm>
          <a:prstGeom prst="rect">
            <a:avLst/>
          </a:prstGeom>
          <a:noFill/>
        </p:spPr>
      </p:pic>
      <p:sp>
        <p:nvSpPr>
          <p:cNvPr id="10" name="TextBox 9"/>
          <p:cNvSpPr txBox="1"/>
          <p:nvPr/>
        </p:nvSpPr>
        <p:spPr>
          <a:xfrm>
            <a:off x="5000628" y="1071546"/>
            <a:ext cx="3357586" cy="1384995"/>
          </a:xfrm>
          <a:prstGeom prst="rect">
            <a:avLst/>
          </a:prstGeom>
          <a:noFill/>
        </p:spPr>
        <p:txBody>
          <a:bodyPr wrap="square" rtlCol="0">
            <a:spAutoFit/>
          </a:bodyPr>
          <a:lstStyle/>
          <a:p>
            <a:r>
              <a:rPr lang="en-US" sz="2800" dirty="0" smtClean="0"/>
              <a:t/>
            </a:r>
            <a:br>
              <a:rPr lang="en-US" sz="2800" dirty="0" smtClean="0"/>
            </a:br>
            <a:r>
              <a:rPr lang="en-US" sz="2800" dirty="0"/>
              <a:t>Einstein-</a:t>
            </a:r>
            <a:r>
              <a:rPr lang="en-US" sz="2800" dirty="0" err="1"/>
              <a:t>Denkmal</a:t>
            </a:r>
            <a:r>
              <a:rPr lang="en-US" sz="2800" dirty="0"/>
              <a:t> in Washington</a:t>
            </a:r>
            <a:endParaRPr lang="ru-RU" sz="2800" dirty="0"/>
          </a:p>
        </p:txBody>
      </p:sp>
      <p:sp>
        <p:nvSpPr>
          <p:cNvPr id="11" name="TextBox 10"/>
          <p:cNvSpPr txBox="1"/>
          <p:nvPr/>
        </p:nvSpPr>
        <p:spPr>
          <a:xfrm>
            <a:off x="642910" y="4258583"/>
            <a:ext cx="3357586" cy="1384995"/>
          </a:xfrm>
          <a:prstGeom prst="rect">
            <a:avLst/>
          </a:prstGeom>
          <a:noFill/>
        </p:spPr>
        <p:txBody>
          <a:bodyPr wrap="square" rtlCol="0">
            <a:spAutoFit/>
          </a:bodyPr>
          <a:lstStyle/>
          <a:p>
            <a:pPr algn="ctr"/>
            <a:r>
              <a:rPr lang="en-US" sz="2800" dirty="0" smtClean="0"/>
              <a:t/>
            </a:r>
            <a:br>
              <a:rPr lang="en-US" sz="2800" dirty="0" smtClean="0"/>
            </a:br>
            <a:r>
              <a:rPr lang="en-US" sz="2800" dirty="0"/>
              <a:t>Einstein-</a:t>
            </a:r>
            <a:r>
              <a:rPr lang="en-US" sz="2800" dirty="0" err="1"/>
              <a:t>Denkmal</a:t>
            </a:r>
            <a:r>
              <a:rPr lang="en-US" sz="2800" dirty="0"/>
              <a:t> in </a:t>
            </a:r>
            <a:r>
              <a:rPr lang="en-US" sz="2800" dirty="0" smtClean="0"/>
              <a:t>Ulm</a:t>
            </a:r>
            <a:endParaRPr lang="ru-RU"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0100" y="1415465"/>
            <a:ext cx="4214842" cy="584775"/>
          </a:xfrm>
          <a:prstGeom prst="rect">
            <a:avLst/>
          </a:prstGeom>
          <a:noFill/>
        </p:spPr>
        <p:txBody>
          <a:bodyPr wrap="square" rtlCol="0">
            <a:spAutoFit/>
          </a:bodyPr>
          <a:lstStyle/>
          <a:p>
            <a:r>
              <a:rPr lang="ru-RU" sz="3200" dirty="0" smtClean="0"/>
              <a:t>Источники:</a:t>
            </a:r>
            <a:endParaRPr lang="ru-RU" sz="3200" dirty="0"/>
          </a:p>
        </p:txBody>
      </p:sp>
      <p:sp>
        <p:nvSpPr>
          <p:cNvPr id="5" name="TextBox 4"/>
          <p:cNvSpPr txBox="1"/>
          <p:nvPr/>
        </p:nvSpPr>
        <p:spPr>
          <a:xfrm>
            <a:off x="1000100" y="2571744"/>
            <a:ext cx="6357982" cy="1569660"/>
          </a:xfrm>
          <a:prstGeom prst="rect">
            <a:avLst/>
          </a:prstGeom>
          <a:noFill/>
        </p:spPr>
        <p:txBody>
          <a:bodyPr wrap="square" rtlCol="0">
            <a:spAutoFit/>
          </a:bodyPr>
          <a:lstStyle/>
          <a:p>
            <a:r>
              <a:rPr lang="en-US" sz="2400" dirty="0" smtClean="0">
                <a:hlinkClick r:id="rId2"/>
              </a:rPr>
              <a:t>https://en.wikipedia.org/wiki/Albert_Einstein</a:t>
            </a:r>
            <a:endParaRPr lang="en-US" sz="2400" dirty="0" smtClean="0"/>
          </a:p>
          <a:p>
            <a:endParaRPr lang="en-US" sz="2400" dirty="0" smtClean="0"/>
          </a:p>
          <a:p>
            <a:r>
              <a:rPr lang="en-US" sz="2400" dirty="0" smtClean="0">
                <a:hlinkClick r:id="rId3"/>
              </a:rPr>
              <a:t>https://tsput.ru/res/fizika/ELECTRO_DREAM/PERSONS/einstein_memory.htm</a:t>
            </a:r>
            <a:endParaRPr lang="ru-RU"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TotalTime>
  <Words>227</Words>
  <Application>Microsoft Office PowerPoint</Application>
  <PresentationFormat>Экран (4:3)</PresentationFormat>
  <Paragraphs>34</Paragraphs>
  <Slides>7</Slides>
  <Notes>1</Notes>
  <HiddenSlides>0</HiddenSlides>
  <MMClips>0</MMClips>
  <ScaleCrop>false</ScaleCrop>
  <HeadingPairs>
    <vt:vector size="4" baseType="variant">
      <vt:variant>
        <vt:lpstr>Тема</vt:lpstr>
      </vt:variant>
      <vt:variant>
        <vt:i4>3</vt:i4>
      </vt:variant>
      <vt:variant>
        <vt:lpstr>Заголовки слайдов</vt:lpstr>
      </vt:variant>
      <vt:variant>
        <vt:i4>7</vt:i4>
      </vt:variant>
    </vt:vector>
  </HeadingPairs>
  <TitlesOfParts>
    <vt:vector size="10" baseType="lpstr">
      <vt:lpstr>Поток</vt:lpstr>
      <vt:lpstr>Апекс</vt:lpstr>
      <vt:lpstr>1_Апекс</vt:lpstr>
      <vt:lpstr>Слайд 1</vt:lpstr>
      <vt:lpstr>Слайд 2</vt:lpstr>
      <vt:lpstr>Слайд 3</vt:lpstr>
      <vt:lpstr>Слайд 4</vt:lpstr>
      <vt:lpstr>Слайд 5</vt:lpstr>
      <vt:lpstr>Слайд 6</vt:lpstr>
      <vt:lpstr>Слайд 7</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6</cp:revision>
  <dcterms:created xsi:type="dcterms:W3CDTF">2020-04-06T08:09:14Z</dcterms:created>
  <dcterms:modified xsi:type="dcterms:W3CDTF">2020-04-06T09:07:03Z</dcterms:modified>
</cp:coreProperties>
</file>