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4" r:id="rId6"/>
    <p:sldId id="265" r:id="rId7"/>
    <p:sldId id="267" r:id="rId8"/>
    <p:sldId id="268" r:id="rId9"/>
    <p:sldId id="269" r:id="rId10"/>
    <p:sldId id="272" r:id="rId11"/>
    <p:sldId id="27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3E160-39AC-4D4E-8CDB-459514361673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7D5C-ECC4-4762-962B-FBBE7E9C04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eryk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drealty.ru/" TargetMode="External"/><Relationship Id="rId5" Type="http://schemas.openxmlformats.org/officeDocument/2006/relationships/hyperlink" Target="http://oko-planet.su/" TargetMode="External"/><Relationship Id="rId4" Type="http://schemas.openxmlformats.org/officeDocument/2006/relationships/hyperlink" Target="http://www.tekhnospas.ru/art/statii/vlijani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ФГБОУ ВО КГЭУ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:”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Иностранный язык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670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по дисциплине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:”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Немецкий язык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Ökologie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4114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 </a:t>
            </a:r>
            <a:r>
              <a:rPr lang="ru-RU" dirty="0" err="1" smtClean="0">
                <a:solidFill>
                  <a:schemeClr val="bg1"/>
                </a:solidFill>
              </a:rPr>
              <a:t>студент:Хасанов</a:t>
            </a:r>
            <a:r>
              <a:rPr lang="ru-RU" dirty="0" smtClean="0">
                <a:solidFill>
                  <a:schemeClr val="bg1"/>
                </a:solidFill>
              </a:rPr>
              <a:t> Р.А.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Гр. ЭЭ-10-19.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Проверила </a:t>
            </a:r>
            <a:r>
              <a:rPr lang="ru-RU" dirty="0" err="1" smtClean="0">
                <a:solidFill>
                  <a:schemeClr val="bg1"/>
                </a:solidFill>
              </a:rPr>
              <a:t>доцент:Максимова</a:t>
            </a:r>
            <a:r>
              <a:rPr lang="ru-RU" dirty="0" smtClean="0">
                <a:solidFill>
                  <a:schemeClr val="bg1"/>
                </a:solidFill>
              </a:rPr>
              <a:t> А.Б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6172200"/>
            <a:ext cx="138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Казань 2020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638800"/>
            <a:ext cx="7467600" cy="990600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de-DE" sz="2500" dirty="0" smtClean="0"/>
              <a:t>Mechanische Entfernung von öl von </a:t>
            </a:r>
            <a:r>
              <a:rPr lang="de-DE" sz="2500" dirty="0" smtClean="0"/>
              <a:t>der</a:t>
            </a:r>
            <a:r>
              <a:rPr lang="ru-RU" sz="2500" dirty="0" smtClean="0"/>
              <a:t>     </a:t>
            </a:r>
            <a:r>
              <a:rPr lang="de-DE" sz="2500" dirty="0" smtClean="0"/>
              <a:t>Wasseroberfläche</a:t>
            </a:r>
            <a:endParaRPr lang="ru-RU" sz="2500" dirty="0"/>
          </a:p>
        </p:txBody>
      </p:sp>
      <p:pic>
        <p:nvPicPr>
          <p:cNvPr id="4" name="Рисунок 3" descr="76150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371477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8656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496"/>
            <a:ext cx="4214810" cy="2813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553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407684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304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6000768"/>
            <a:ext cx="7901014" cy="428628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Ölverbrennung auf der Oberfläche des Golfs von Mexiko</a:t>
            </a:r>
            <a:endParaRPr lang="ru-RU" dirty="0"/>
          </a:p>
        </p:txBody>
      </p:sp>
      <p:pic>
        <p:nvPicPr>
          <p:cNvPr id="5" name="Рисунок 4" descr="bp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21" y="357166"/>
            <a:ext cx="7500958" cy="5000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0421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43312"/>
          </a:xfrm>
          <a:solidFill>
            <a:schemeClr val="bg1">
              <a:alpha val="52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ru-RU" sz="2400" dirty="0" smtClean="0"/>
              <a:t>Предупреждение и ликвидация аварийных разливов нефти и нефте­продуктов. - М.: Ин-октаво, 2005. - 368 с. (</a:t>
            </a:r>
            <a:r>
              <a:rPr lang="ru-RU" sz="2400" b="1" dirty="0" smtClean="0"/>
              <a:t>Воробьев Ю.Л., Акимов В.А., Соколов Ю.И.</a:t>
            </a:r>
            <a:r>
              <a:rPr lang="ru-RU" sz="2400" dirty="0" smtClean="0"/>
              <a:t>)</a:t>
            </a:r>
          </a:p>
          <a:p>
            <a:r>
              <a:rPr lang="en-US" sz="2400" dirty="0">
                <a:hlinkClick r:id="rId2"/>
              </a:rPr>
              <a:t>http://underwater.su/books/item/f00/s00/z0000004/st008.shtml</a:t>
            </a:r>
            <a:endParaRPr lang="ru-RU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http://ru.wikipedia.org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http://sheryk.ru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http://www.tekhnospas.ru/art/statii/vlijanie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http://oko-planet.su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http://bidrealty.ru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143000"/>
          </a:xfrm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600" dirty="0" err="1" smtClean="0"/>
              <a:t>Informationsquelle</a:t>
            </a:r>
            <a:endParaRPr lang="ru-RU" sz="3600" dirty="0"/>
          </a:p>
        </p:txBody>
      </p:sp>
    </p:spTree>
  </p:cSld>
  <p:clrMapOvr>
    <a:masterClrMapping/>
  </p:clrMapOvr>
  <p:transition spd="med" advTm="3026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de-DE" dirty="0" smtClean="0"/>
              <a:t> - die modernen Methoden der Entschärfung von </a:t>
            </a:r>
            <a:r>
              <a:rPr lang="de-DE" dirty="0" err="1" smtClean="0"/>
              <a:t>ölverschmutzungen</a:t>
            </a:r>
            <a:r>
              <a:rPr lang="de-DE" dirty="0" smtClean="0"/>
              <a:t> und Erdölprodukten verstehen-einen Plan der Visualisierung der Folgen des Unfalls des </a:t>
            </a:r>
            <a:r>
              <a:rPr lang="de-DE" dirty="0" err="1" smtClean="0"/>
              <a:t>öltankers</a:t>
            </a:r>
            <a:r>
              <a:rPr lang="de-DE" dirty="0" smtClean="0"/>
              <a:t> und der weisen seiner Beseitigung zu entwickeln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dirty="0" err="1" smtClean="0"/>
              <a:t>Ziele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 advTm="20607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14336" y="1600200"/>
          <a:ext cx="8115328" cy="502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2357454"/>
                <a:gridCol w="2257412"/>
              </a:tblGrid>
              <a:tr h="614354">
                <a:tc>
                  <a:txBody>
                    <a:bodyPr/>
                    <a:lstStyle/>
                    <a:p>
                      <a:pPr marL="353695">
                        <a:spcAft>
                          <a:spcPts val="0"/>
                        </a:spcAft>
                      </a:pPr>
                      <a:endParaRPr lang="ru-RU" sz="1600" spc="-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53695">
                        <a:spcAft>
                          <a:spcPts val="0"/>
                        </a:spcAft>
                      </a:pPr>
                      <a:r>
                        <a:rPr lang="ru-RU" sz="1600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 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загрязнения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890" marR="635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600" spc="-3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890" marR="635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</a:t>
                      </a:r>
                      <a:r>
                        <a:rPr lang="ru-RU" sz="16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количество, </a:t>
                      </a:r>
                      <a:endParaRPr lang="ru-RU" sz="1600" spc="-3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890" marR="635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тонн/год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spc="-3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Доля,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Транспортные перевозки,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обычные перевозки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8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Катастрофы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Вынос реками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Попадание из атмосферы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Природные источники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Промышленные отходы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59796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Городские отходы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87460">
                <a:tc>
                  <a:txBody>
                    <a:bodyPr/>
                    <a:lstStyle/>
                    <a:p>
                      <a:pPr marL="6350" marR="9779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400" spc="-2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marR="9779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Отходы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прибрежных нефтепере­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рабатывающих заводов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Добыча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нефти в открытом море,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130810" marR="78613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 </a:t>
                      </a:r>
                      <a:endParaRPr lang="ru-RU" sz="1400" spc="-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0810" marR="78613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обычные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операции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7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аварии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4362"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400" spc="1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7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6,11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3600" dirty="0" smtClean="0"/>
              <a:t>Quellen der Verschmutzung der Gewässer des Ozeans mit öl und Erdölprodukten</a:t>
            </a:r>
            <a:endParaRPr lang="ru-RU" sz="3600" dirty="0"/>
          </a:p>
        </p:txBody>
      </p:sp>
    </p:spTree>
  </p:cSld>
  <p:clrMapOvr>
    <a:masterClrMapping/>
  </p:clrMapOvr>
  <p:transition spd="med" advTm="25085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857365"/>
            <a:ext cx="4474270" cy="2723763"/>
          </a:xfrm>
          <a:solidFill>
            <a:schemeClr val="bg1">
              <a:lumMod val="95000"/>
              <a:alpha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de-DE" dirty="0" smtClean="0"/>
              <a:t>Jedes Jahr fallen 6 bis 15 Millionen Tonnen Erdöl und Erdölprodukte in den Ozean. Die Ursachen der Meeresverschmutzung sind </a:t>
            </a:r>
            <a:r>
              <a:rPr lang="de-DE" dirty="0" err="1" smtClean="0"/>
              <a:t>tankerunfälle</a:t>
            </a:r>
            <a:r>
              <a:rPr lang="de-DE" dirty="0" smtClean="0"/>
              <a:t>, Offshore-</a:t>
            </a:r>
            <a:r>
              <a:rPr lang="de-DE" dirty="0" err="1" smtClean="0"/>
              <a:t>ölförderung</a:t>
            </a:r>
            <a:r>
              <a:rPr lang="de-DE" dirty="0" smtClean="0"/>
              <a:t>, Schifffahrt und Maritime Aktivitäten. Jährlich fallen bei konventionellem Seetransport, Unfällen und illegalen Abflüssen rund 600.000 Tonnen öl in die Ozeane.</a:t>
            </a:r>
            <a:endParaRPr lang="ru-RU" sz="4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err="1" smtClean="0"/>
              <a:t>Ölverschmutzungen</a:t>
            </a:r>
            <a:r>
              <a:rPr lang="en-US" dirty="0" smtClean="0"/>
              <a:t> 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Seeweg</a:t>
            </a:r>
            <a:endParaRPr lang="ru-RU" dirty="0"/>
          </a:p>
        </p:txBody>
      </p:sp>
      <p:pic>
        <p:nvPicPr>
          <p:cNvPr id="5" name="Рисунок 4" descr="1343153649_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357694"/>
            <a:ext cx="2214578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oil_tan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3429024" cy="2451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Tank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429132"/>
            <a:ext cx="3705186" cy="215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2511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4572008"/>
            <a:ext cx="4286280" cy="185738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3600" dirty="0" smtClean="0"/>
              <a:t>Ursachen des Unfalls von Schiffen, die öl transportieren</a:t>
            </a:r>
            <a:endParaRPr lang="ru-RU" sz="36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14810" y="1785926"/>
            <a:ext cx="4471990" cy="2614617"/>
          </a:xfrm>
          <a:solidFill>
            <a:schemeClr val="bg1">
              <a:lumMod val="95000"/>
              <a:alpha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de-DE" dirty="0" smtClean="0"/>
              <a:t>Die Wahrscheinlichkeit und das Volumen von </a:t>
            </a:r>
            <a:r>
              <a:rPr lang="de-DE" dirty="0" err="1" smtClean="0"/>
              <a:t>ölverschmutzungen</a:t>
            </a:r>
            <a:r>
              <a:rPr lang="de-DE" dirty="0" smtClean="0"/>
              <a:t> hängen von einer Reihe von Faktoren ab, von denen die wichtigsten sind: die Intensität der Schifffahrt, die Konstruktion des Tankers und die Bedingungen der Navigation. Laut IMO-Studien sind die Hauptursachen für </a:t>
            </a:r>
            <a:r>
              <a:rPr lang="de-DE" dirty="0" err="1" smtClean="0"/>
              <a:t>schiffsunfälle</a:t>
            </a:r>
            <a:r>
              <a:rPr lang="de-DE" dirty="0" smtClean="0"/>
              <a:t> (84-88% der </a:t>
            </a:r>
            <a:r>
              <a:rPr lang="de-DE" dirty="0" err="1" smtClean="0"/>
              <a:t>tankerunfälle</a:t>
            </a:r>
            <a:r>
              <a:rPr lang="de-DE" dirty="0" smtClean="0"/>
              <a:t>) und damit für </a:t>
            </a:r>
            <a:r>
              <a:rPr lang="de-DE" dirty="0" err="1" smtClean="0"/>
              <a:t>ölverschmutzungen</a:t>
            </a:r>
            <a:r>
              <a:rPr lang="de-DE" dirty="0" smtClean="0"/>
              <a:t> der menschliche Faktor und die </a:t>
            </a:r>
            <a:r>
              <a:rPr lang="de-DE" dirty="0" err="1" smtClean="0"/>
              <a:t>navigationsbedingungen</a:t>
            </a:r>
            <a:r>
              <a:rPr lang="de-DE" dirty="0" smtClean="0"/>
              <a:t>.</a:t>
            </a:r>
            <a:endParaRPr lang="ru-RU" dirty="0" smtClean="0"/>
          </a:p>
        </p:txBody>
      </p:sp>
      <p:pic>
        <p:nvPicPr>
          <p:cNvPr id="6" name="Рисунок 5" descr="b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2906098" cy="2324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errame_petrol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572008"/>
            <a:ext cx="2869307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age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572000"/>
            <a:ext cx="4340495" cy="1878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20405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1200" y="2286000"/>
            <a:ext cx="2986074" cy="1498177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1600" dirty="0" smtClean="0"/>
              <a:t>Nach 10 Minuten, nachdem sich 1 Tonne öl im Wasser befand, bildet sich ein </a:t>
            </a:r>
            <a:r>
              <a:rPr lang="de-DE" sz="1600" dirty="0" err="1" smtClean="0"/>
              <a:t>ölfleck</a:t>
            </a:r>
            <a:r>
              <a:rPr lang="de-DE" sz="1600" dirty="0" smtClean="0"/>
              <a:t>, dessen Dicke 10 mm beträgt.</a:t>
            </a:r>
            <a:endParaRPr lang="ru-RU" sz="16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410944" cy="562074"/>
          </a:xfrm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600" dirty="0" err="1" smtClean="0"/>
              <a:t>Folgen</a:t>
            </a:r>
            <a:r>
              <a:rPr lang="en-US" sz="3600" dirty="0" smtClean="0"/>
              <a:t> des </a:t>
            </a:r>
            <a:r>
              <a:rPr lang="en-US" sz="3600" dirty="0" err="1" smtClean="0"/>
              <a:t>Unfalls</a:t>
            </a:r>
            <a:r>
              <a:rPr lang="en-US" sz="3600" dirty="0" smtClean="0"/>
              <a:t>: </a:t>
            </a:r>
            <a:r>
              <a:rPr lang="en-US" sz="3600" dirty="0" err="1" smtClean="0"/>
              <a:t>Wasser</a:t>
            </a:r>
            <a:endParaRPr lang="ru-RU" sz="3600" dirty="0"/>
          </a:p>
        </p:txBody>
      </p:sp>
      <p:pic>
        <p:nvPicPr>
          <p:cNvPr id="5" name="Рисунок 4" descr="image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2809640" cy="3245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r542820_3163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521685"/>
            <a:ext cx="4476013" cy="2214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92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9618" y="1124745"/>
            <a:ext cx="169840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149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900634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de-DE" sz="2000" dirty="0" smtClean="0"/>
              <a:t>Die International Petroleum </a:t>
            </a:r>
            <a:r>
              <a:rPr lang="de-DE" sz="2000" dirty="0" err="1" smtClean="0"/>
              <a:t>Industry</a:t>
            </a:r>
            <a:r>
              <a:rPr lang="de-DE" sz="2000" dirty="0" smtClean="0"/>
              <a:t> Environmental </a:t>
            </a:r>
            <a:r>
              <a:rPr lang="de-DE" sz="2000" dirty="0" err="1" smtClean="0"/>
              <a:t>Conservation</a:t>
            </a:r>
            <a:r>
              <a:rPr lang="de-DE" sz="2000" dirty="0" smtClean="0"/>
              <a:t> </a:t>
            </a:r>
            <a:r>
              <a:rPr lang="de-DE" sz="2000" dirty="0" err="1" smtClean="0"/>
              <a:t>Association</a:t>
            </a:r>
            <a:r>
              <a:rPr lang="de-DE" sz="2000" dirty="0" smtClean="0"/>
              <a:t> weist darauf hin, dass die giftigen Bestandteile des </a:t>
            </a:r>
            <a:r>
              <a:rPr lang="de-DE" sz="2000" dirty="0" err="1" smtClean="0"/>
              <a:t>öls</a:t>
            </a:r>
            <a:r>
              <a:rPr lang="de-DE" sz="2000" dirty="0" smtClean="0"/>
              <a:t> in der Regel nicht in der Lage sind, ernsthafte Auswirkungen auf die Flora und Fauna zu haben. Tatsache ist, dass Sie sich schnell in Wasser auflösen und Ihre Konzentration gering ist.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just"/>
            <a:r>
              <a:rPr lang="de-DE" sz="2000" dirty="0" smtClean="0"/>
              <a:t>Mittel-und langfristig sind die Auswirkungen von </a:t>
            </a:r>
            <a:r>
              <a:rPr lang="de-DE" sz="2000" dirty="0" err="1" smtClean="0"/>
              <a:t>ölverschmutzungen</a:t>
            </a:r>
            <a:r>
              <a:rPr lang="de-DE" sz="2000" dirty="0" smtClean="0"/>
              <a:t> extrem negativ. Das verschütten trifft am schwersten auf Organismen, die in der Küstenzone Leben, besonders die am Boden oder an der Oberfläche Leben.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3600" dirty="0" smtClean="0"/>
              <a:t>Folgen des Unfalls: lebende Organismen</a:t>
            </a:r>
            <a:endParaRPr lang="ru-RU" sz="3600" dirty="0"/>
          </a:p>
        </p:txBody>
      </p:sp>
      <p:pic>
        <p:nvPicPr>
          <p:cNvPr id="5" name="Рисунок 4" descr="oi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43570" y="3000372"/>
            <a:ext cx="2933700" cy="1952546"/>
          </a:xfrm>
          <a:prstGeom prst="rect">
            <a:avLst/>
          </a:prstGeom>
        </p:spPr>
      </p:pic>
    </p:spTree>
  </p:cSld>
  <p:clrMapOvr>
    <a:masterClrMapping/>
  </p:clrMapOvr>
  <p:transition spd="med" advTm="24507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929198"/>
            <a:ext cx="8358246" cy="1571636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de-DE" dirty="0" smtClean="0"/>
              <a:t>Wasservögel und Meeressäuger, deren </a:t>
            </a:r>
            <a:r>
              <a:rPr lang="de-DE" dirty="0" err="1" smtClean="0"/>
              <a:t>gefieder</a:t>
            </a:r>
            <a:r>
              <a:rPr lang="de-DE" dirty="0" smtClean="0"/>
              <a:t> / Fell mit </a:t>
            </a:r>
            <a:r>
              <a:rPr lang="de-DE" dirty="0" err="1" smtClean="0"/>
              <a:t>ölfilm</a:t>
            </a:r>
            <a:r>
              <a:rPr lang="de-DE" dirty="0" smtClean="0"/>
              <a:t> bedeckt sind, sind viel schwieriger, Wärme und Auftrieb zu erhalten, Sie haben Probleme mit der Suche nach Nahrung, etc. überlebende Meeresorganismen sind häufiger krank, vermehren sich schlechter, etc.</a:t>
            </a:r>
            <a:endParaRPr lang="ru-RU" dirty="0"/>
          </a:p>
        </p:txBody>
      </p:sp>
      <p:pic>
        <p:nvPicPr>
          <p:cNvPr id="5" name="Рисунок 4" descr="2037098785_0d5c45bea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714676" cy="203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40386d7a76ca0eda42e784f30d3cc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28"/>
            <a:ext cx="3055448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elaketin-ilk-kurbanlari-meksika-horizon-petrol-platformu-1176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786058"/>
            <a:ext cx="2714644" cy="1890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lideshow-oil-animal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714620"/>
            <a:ext cx="2678925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ingvi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428736"/>
            <a:ext cx="3706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6255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500702"/>
            <a:ext cx="7186634" cy="828667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de-DE" dirty="0" smtClean="0"/>
              <a:t>Es dauert zwei Personen, 45 Minuten Zeit und 1,1 tausend Liter sauberes Wasser, um einen mit </a:t>
            </a:r>
            <a:r>
              <a:rPr lang="de-DE" dirty="0" err="1" smtClean="0"/>
              <a:t>ölfolie</a:t>
            </a:r>
            <a:r>
              <a:rPr lang="de-DE" dirty="0" smtClean="0"/>
              <a:t> bedeckten Vogel zu waschen.</a:t>
            </a:r>
            <a:endParaRPr lang="ru-RU" dirty="0"/>
          </a:p>
        </p:txBody>
      </p:sp>
      <p:pic>
        <p:nvPicPr>
          <p:cNvPr id="4" name="Рисунок 3" descr="0_664eb_b6a3e24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426451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274113634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143116"/>
            <a:ext cx="3342757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234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357562"/>
            <a:ext cx="2826728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4321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787</TotalTime>
  <Words>488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ФГБОУ ВО КГЭУ кафедра:”Иностранный язык”. </vt:lpstr>
      <vt:lpstr>Ziele  </vt:lpstr>
      <vt:lpstr>Quellen der Verschmutzung der Gewässer des Ozeans mit öl und Erdölprodukten</vt:lpstr>
      <vt:lpstr>Ölverschmutzungen auf dem Seeweg</vt:lpstr>
      <vt:lpstr>Ursachen des Unfalls von Schiffen, die öl transportieren</vt:lpstr>
      <vt:lpstr>Folgen des Unfalls: Wasser</vt:lpstr>
      <vt:lpstr>Folgen des Unfalls: lebende Organismen</vt:lpstr>
      <vt:lpstr>Слайд 8</vt:lpstr>
      <vt:lpstr>Слайд 9</vt:lpstr>
      <vt:lpstr>Слайд 10</vt:lpstr>
      <vt:lpstr>Слайд 11</vt:lpstr>
      <vt:lpstr>Informationsquelle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Zver</cp:lastModifiedBy>
  <cp:revision>73</cp:revision>
  <dcterms:created xsi:type="dcterms:W3CDTF">2013-01-17T00:23:46Z</dcterms:created>
  <dcterms:modified xsi:type="dcterms:W3CDTF">2020-05-15T08:48:11Z</dcterms:modified>
</cp:coreProperties>
</file>