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808" r:id="rId1"/>
  </p:sldMasterIdLst>
  <p:notesMasterIdLst>
    <p:notesMasterId r:id="rId10"/>
  </p:notesMasterIdLst>
  <p:sldIdLst>
    <p:sldId id="256" r:id="rId2"/>
    <p:sldId id="257" r:id="rId3"/>
    <p:sldId id="438" r:id="rId4"/>
    <p:sldId id="439" r:id="rId5"/>
    <p:sldId id="440" r:id="rId6"/>
    <p:sldId id="429" r:id="rId7"/>
    <p:sldId id="261" r:id="rId8"/>
    <p:sldId id="437" r:id="rId9"/>
  </p:sldIdLst>
  <p:sldSz cx="9144000" cy="6858000" type="screen4x3"/>
  <p:notesSz cx="6858000" cy="96377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 Windows" initials="UW" lastIdx="2" clrIdx="0">
    <p:extLst>
      <p:ext uri="{19B8F6BF-5375-455C-9EA6-DF929625EA0E}">
        <p15:presenceInfo xmlns:p15="http://schemas.microsoft.com/office/powerpoint/2012/main" userId="User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066FF"/>
    <a:srgbClr val="30FC52"/>
    <a:srgbClr val="FF3300"/>
    <a:srgbClr val="FFFF00"/>
    <a:srgbClr val="F9F9A5"/>
    <a:srgbClr val="3399FF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4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87;&#1072;&#1087;&#1072;&#1043;&#1059;&#1057;&#1068;\Desktop\3%20&#1089;&#1077;&#1084;&#1077;&#1089;&#1090;&#1088;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Лист2!$A$6:$A$26</c:f>
              <c:numCache>
                <c:formatCode>General</c:formatCode>
                <c:ptCount val="21"/>
                <c:pt idx="0">
                  <c:v>5.24</c:v>
                </c:pt>
                <c:pt idx="1">
                  <c:v>5.74</c:v>
                </c:pt>
                <c:pt idx="2">
                  <c:v>6.24</c:v>
                </c:pt>
                <c:pt idx="3">
                  <c:v>6.74</c:v>
                </c:pt>
                <c:pt idx="4">
                  <c:v>7.24</c:v>
                </c:pt>
                <c:pt idx="5">
                  <c:v>7.74</c:v>
                </c:pt>
                <c:pt idx="6">
                  <c:v>8.24</c:v>
                </c:pt>
                <c:pt idx="7">
                  <c:v>8.74</c:v>
                </c:pt>
                <c:pt idx="8">
                  <c:v>9.24</c:v>
                </c:pt>
                <c:pt idx="9">
                  <c:v>9.74</c:v>
                </c:pt>
                <c:pt idx="10">
                  <c:v>10.24</c:v>
                </c:pt>
                <c:pt idx="11">
                  <c:v>10.74</c:v>
                </c:pt>
                <c:pt idx="12">
                  <c:v>11.24</c:v>
                </c:pt>
                <c:pt idx="13">
                  <c:v>11.74</c:v>
                </c:pt>
                <c:pt idx="14">
                  <c:v>12.24</c:v>
                </c:pt>
                <c:pt idx="15">
                  <c:v>12.74</c:v>
                </c:pt>
                <c:pt idx="16">
                  <c:v>13.24</c:v>
                </c:pt>
                <c:pt idx="17">
                  <c:v>13.74</c:v>
                </c:pt>
                <c:pt idx="18">
                  <c:v>14.24</c:v>
                </c:pt>
                <c:pt idx="19">
                  <c:v>14.74</c:v>
                </c:pt>
                <c:pt idx="20">
                  <c:v>15.24</c:v>
                </c:pt>
              </c:numCache>
            </c:numRef>
          </c:xVal>
          <c:yVal>
            <c:numRef>
              <c:f>Лист2!$B$6:$B$26</c:f>
              <c:numCache>
                <c:formatCode>General</c:formatCode>
                <c:ptCount val="21"/>
                <c:pt idx="0">
                  <c:v>1.843</c:v>
                </c:pt>
                <c:pt idx="1">
                  <c:v>2.7210000000000001</c:v>
                </c:pt>
                <c:pt idx="2">
                  <c:v>3.645</c:v>
                </c:pt>
                <c:pt idx="3">
                  <c:v>4.5380000000000003</c:v>
                </c:pt>
                <c:pt idx="4">
                  <c:v>5.3449999999999998</c:v>
                </c:pt>
                <c:pt idx="5">
                  <c:v>6.0279999999999996</c:v>
                </c:pt>
                <c:pt idx="6">
                  <c:v>6.5709999999999997</c:v>
                </c:pt>
                <c:pt idx="7">
                  <c:v>6.9720000000000004</c:v>
                </c:pt>
                <c:pt idx="8">
                  <c:v>7.24</c:v>
                </c:pt>
                <c:pt idx="9">
                  <c:v>7.3890000000000002</c:v>
                </c:pt>
                <c:pt idx="10">
                  <c:v>7.4340000000000002</c:v>
                </c:pt>
                <c:pt idx="11">
                  <c:v>7.3940000000000001</c:v>
                </c:pt>
                <c:pt idx="12">
                  <c:v>7.2850000000000001</c:v>
                </c:pt>
                <c:pt idx="13">
                  <c:v>7.1219999999999999</c:v>
                </c:pt>
                <c:pt idx="14">
                  <c:v>6.9180000000000001</c:v>
                </c:pt>
                <c:pt idx="15">
                  <c:v>6.6840000000000002</c:v>
                </c:pt>
                <c:pt idx="16">
                  <c:v>6.431</c:v>
                </c:pt>
                <c:pt idx="17">
                  <c:v>6.1639999999999997</c:v>
                </c:pt>
                <c:pt idx="18">
                  <c:v>5.891</c:v>
                </c:pt>
                <c:pt idx="19">
                  <c:v>5.6180000000000003</c:v>
                </c:pt>
                <c:pt idx="20">
                  <c:v>5.3440000000000003</c:v>
                </c:pt>
              </c:numCache>
            </c:numRef>
          </c:yVal>
          <c:smooth val="1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191536016"/>
        <c:axId val="1191527856"/>
      </c:scatterChart>
      <c:valAx>
        <c:axId val="1191536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1527856"/>
        <c:crosses val="autoZero"/>
        <c:crossBetween val="midCat"/>
      </c:valAx>
      <c:valAx>
        <c:axId val="119152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1536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9175" y="722313"/>
            <a:ext cx="4819650" cy="3614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78350"/>
            <a:ext cx="5486400" cy="433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3525"/>
            <a:ext cx="2971800" cy="48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53525"/>
            <a:ext cx="2971800" cy="48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20D6D26-AF4A-4739-860A-A4F6F62381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5173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83852C-9048-4058-93EA-8A67C60B308A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Круто!</a:t>
            </a:r>
          </a:p>
        </p:txBody>
      </p:sp>
    </p:spTree>
    <p:extLst>
      <p:ext uri="{BB962C8B-B14F-4D97-AF65-F5344CB8AC3E}">
        <p14:creationId xmlns:p14="http://schemas.microsoft.com/office/powerpoint/2010/main" val="271016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7DDDCD5-4688-4FFA-AE26-8287C3B628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575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59EF-4F7F-4614-AB71-6FE2A1E7409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72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B0B59EF-4F7F-4614-AB71-6FE2A1E7409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95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B0B59EF-4F7F-4614-AB71-6FE2A1E7409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1333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B0B59EF-4F7F-4614-AB71-6FE2A1E7409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495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59EF-4F7F-4614-AB71-6FE2A1E7409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742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59EF-4F7F-4614-AB71-6FE2A1E7409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6076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2491-9037-48AE-95D1-B4AD7D18D3E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3577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3055BD-9922-4E7A-BFE5-CFFAD65744E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261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972C-B67A-47D8-8D23-E1366C85188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702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E7A3E3A9-8EFC-41E1-9E51-B410120096F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518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2553-2B4C-42C4-9405-0F2DDA5A10A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106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4509-B4F2-441E-A51F-542BE82760E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1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0D14-04E7-4BCA-8984-845D931538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628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B6CA-A449-47F1-A0B5-EA16B4291E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139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28F9-A994-44F3-970C-39C7E5F8818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17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48B3-81A1-4706-907B-8B35E42AC57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471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B59EF-4F7F-4614-AB71-6FE2A1E7409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88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810" r:id="rId2"/>
    <p:sldLayoutId id="2147484811" r:id="rId3"/>
    <p:sldLayoutId id="2147484812" r:id="rId4"/>
    <p:sldLayoutId id="2147484813" r:id="rId5"/>
    <p:sldLayoutId id="2147484814" r:id="rId6"/>
    <p:sldLayoutId id="2147484815" r:id="rId7"/>
    <p:sldLayoutId id="2147484816" r:id="rId8"/>
    <p:sldLayoutId id="2147484817" r:id="rId9"/>
    <p:sldLayoutId id="2147484818" r:id="rId10"/>
    <p:sldLayoutId id="2147484819" r:id="rId11"/>
    <p:sldLayoutId id="2147484820" r:id="rId12"/>
    <p:sldLayoutId id="2147484821" r:id="rId13"/>
    <p:sldLayoutId id="2147484822" r:id="rId14"/>
    <p:sldLayoutId id="2147484823" r:id="rId15"/>
    <p:sldLayoutId id="2147484824" r:id="rId16"/>
    <p:sldLayoutId id="21474848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403648" y="397567"/>
            <a:ext cx="7072362" cy="379012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государственный энергетический университет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«Электрические станции им. В.К. Шибанова»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Курсовой проект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«Тепловизионное диагностирование электрооборудования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Маслонаполненные вводы  110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выше»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334" y="4545496"/>
            <a:ext cx="8103074" cy="2160105"/>
          </a:xfrm>
        </p:spPr>
        <p:txBody>
          <a:bodyPr>
            <a:noAutofit/>
          </a:bodyPr>
          <a:lstStyle/>
          <a:p>
            <a:pPr algn="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магистр гр.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ЗЭм-1-20 Воробьёв Н.А.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доцент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к. тех. н.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Д.К.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Зарипов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4" y="397567"/>
            <a:ext cx="618909" cy="87119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624233"/>
            <a:ext cx="6377940" cy="129302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Тепловизионный</a:t>
            </a:r>
            <a:r>
              <a:rPr lang="ru-RU" b="1" dirty="0" smtClean="0"/>
              <a:t> контроль оборудования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26360" y="1916832"/>
            <a:ext cx="4417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420888"/>
            <a:ext cx="60121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Тепловизионное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 обследование электрооборудования – один из важнейших элементов профилактических работ, который поможет гарантировать безотказную работу вашего объекта.</a:t>
            </a:r>
          </a:p>
          <a:p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Бесперебойная работа оборудования – это залог успеха любого промышленного предприятия.</a:t>
            </a:r>
          </a:p>
          <a:p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Выход из строя одного элемента в технологической цепочке может привести к остановке всего процесса.</a:t>
            </a:r>
          </a:p>
          <a:p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Тепловизионное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 обследование электрооборудования позволит выявить неисправность на начальном этапе.</a:t>
            </a:r>
          </a:p>
          <a:p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На основании полученной информации, неисправную технику можно поставить на плановый ремонт.</a:t>
            </a:r>
          </a:p>
          <a:p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Расходы на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  <a:r>
              <a:rPr lang="ru-RU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обследованиетепловизором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 незначительны, по сравнению с убытками от простоя и аварийного ремонта.</a:t>
            </a:r>
            <a:endParaRPr lang="ru-RU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028" name="Picture 4" descr="https://prochiller.ru/wp-content/uploads/2020/11/teplovizionnaya-k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44" y="2420888"/>
            <a:ext cx="307834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ТЕпловизоР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2055097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Тепловизор</a:t>
            </a:r>
            <a:r>
              <a:rPr lang="ru-RU" sz="2000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устройство </a:t>
            </a:r>
            <a:r>
              <a:rPr lang="ru-RU" sz="20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наблюдения за </a:t>
            </a:r>
            <a:r>
              <a:rPr lang="ru-RU" sz="2000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распределением температуры исследуемой </a:t>
            </a:r>
            <a:r>
              <a:rPr lang="ru-RU" sz="20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поверхности. Распределение температуры отображается на дисплее как цветная картинка, где разным температурам соответствуют разные </a:t>
            </a:r>
            <a:r>
              <a:rPr lang="ru-RU" sz="2000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цвета. </a:t>
            </a:r>
            <a:r>
              <a:rPr lang="ru-RU" sz="20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тепловых изображений называется </a:t>
            </a:r>
            <a:r>
              <a:rPr lang="ru-RU" sz="2000" b="1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термографией</a:t>
            </a:r>
            <a:r>
              <a:rPr lang="ru-RU" sz="2000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ages.ru.prom.st/675600712_w500_h500_teplovizor-rgk-tl-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1" y="1844824"/>
            <a:ext cx="3830297" cy="38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78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373"/>
            <a:ext cx="7506032" cy="1293028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Тепловизионный</a:t>
            </a:r>
            <a:r>
              <a:rPr lang="ru-RU" sz="3200" b="1" dirty="0" smtClean="0"/>
              <a:t> контроль Маслонаполненных вводов 110 </a:t>
            </a:r>
            <a:r>
              <a:rPr lang="ru-RU" sz="3200" b="1" dirty="0" err="1" smtClean="0"/>
              <a:t>кв</a:t>
            </a:r>
            <a:r>
              <a:rPr lang="ru-RU" sz="3200" b="1" dirty="0" smtClean="0"/>
              <a:t> и выше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2086555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Характерной особенностью конструктивного исполнения ввода ВН является размещение его на силовом трансформаторе или МВ и отсутствие возможности наблюдения за нижней частью ввода, составляющей примерно 20-50% его высоты в зависимости от номинального напряжения последнего. Последнее во многом осложняет возможность получения достаточной информации о состоянии изоляции ввода при проведении его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тепловизионного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контроля. Это связано с тем, что при ухудшении состояния внутренней изоляции ввода за счет ее увлажнения или разложения масла тяжелые фракции (влага, шлам и т.п.) скапливаются прежде всего в нижней части ввода.</a:t>
            </a:r>
            <a:endParaRPr lang="ru-RU" dirty="0"/>
          </a:p>
        </p:txBody>
      </p:sp>
      <p:pic>
        <p:nvPicPr>
          <p:cNvPr id="3074" name="Picture 2" descr="https://rossetimr.ru/upload/medialibrary/61f/Termogra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9" y="1628477"/>
            <a:ext cx="4261915" cy="326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egaom.ucoz.ru/_ph/6/4357407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7" y="5021498"/>
            <a:ext cx="4259221" cy="173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9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77215"/>
            <a:ext cx="9036496" cy="345638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При </a:t>
            </a:r>
            <a:r>
              <a:rPr lang="ru-RU" b="1" dirty="0"/>
              <a:t>проведении ИК-диагностики можно выявлять следующие виды неисправностей во вводах</a:t>
            </a:r>
          </a:p>
          <a:p>
            <a:pPr marL="0" indent="0">
              <a:buNone/>
            </a:pPr>
            <a:r>
              <a:rPr lang="ru-RU" b="1" dirty="0" smtClean="0"/>
              <a:t>A</a:t>
            </a:r>
            <a:r>
              <a:rPr lang="ru-RU" b="1" dirty="0"/>
              <a:t>. Нагревы в местах подсоединений внешних проводников к зажимам вводов.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Б. Образование короткозамкнутых контуров в расширителях герметичных вводов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B. </a:t>
            </a:r>
            <a:r>
              <a:rPr lang="ru-RU" b="1" dirty="0" smtClean="0"/>
              <a:t>Нагревы </a:t>
            </a:r>
            <a:r>
              <a:rPr lang="ru-RU" b="1" dirty="0"/>
              <a:t>внутренних контактных соединений вводов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Г. Понижение уровня масла во вводах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Д. Увлажнение верхней части остова ввода.</a:t>
            </a:r>
          </a:p>
        </p:txBody>
      </p:sp>
      <p:pic>
        <p:nvPicPr>
          <p:cNvPr id="4098" name="Picture 2" descr="https://teplovizo.ru/photos/1/teplovizionnyy-kontrol-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6854"/>
            <a:ext cx="432048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1150938"/>
          </a:xfrm>
        </p:spPr>
        <p:txBody>
          <a:bodyPr>
            <a:normAutofit fontScale="90000"/>
          </a:bodyPr>
          <a:lstStyle/>
          <a:p>
            <a:pPr lvl="0" eaLnBrk="1" hangingPunct="1"/>
            <a:r>
              <a:rPr lang="ru-RU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Расчет спектральной плотности излучения энергии нагретого тела при температуре 50 °С.</a:t>
            </a:r>
            <a:br>
              <a:rPr lang="ru-RU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ru-RU" altLang="ru-RU" sz="20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01528"/>
              </p:ext>
            </p:extLst>
          </p:nvPr>
        </p:nvGraphicFramePr>
        <p:xfrm>
          <a:off x="3027393" y="4365104"/>
          <a:ext cx="5934075" cy="2222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8695">
                  <a:extLst>
                    <a:ext uri="{9D8B030D-6E8A-4147-A177-3AD203B41FA5}">
                      <a16:colId xmlns:a16="http://schemas.microsoft.com/office/drawing/2014/main" xmlns="" val="797441087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xmlns="" val="1410628066"/>
                    </a:ext>
                  </a:extLst>
                </a:gridCol>
                <a:gridCol w="988695">
                  <a:extLst>
                    <a:ext uri="{9D8B030D-6E8A-4147-A177-3AD203B41FA5}">
                      <a16:colId xmlns:a16="http://schemas.microsoft.com/office/drawing/2014/main" xmlns="" val="3373048486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xmlns="" val="2731071123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xmlns="" val="613264840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xmlns="" val="13897797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ru-RU" sz="1200" dirty="0">
                          <a:effectLst/>
                        </a:rPr>
                        <a:t>, мкм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L, Вт/(м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·ср·мкм)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ru-RU" sz="1200">
                          <a:effectLst/>
                        </a:rPr>
                        <a:t>, мкм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L, </a:t>
                      </a:r>
                      <a:r>
                        <a:rPr lang="en-US" sz="1200" dirty="0" err="1">
                          <a:effectLst/>
                        </a:rPr>
                        <a:t>Вт</a:t>
                      </a:r>
                      <a:r>
                        <a:rPr lang="en-US" sz="1200" dirty="0">
                          <a:effectLst/>
                        </a:rPr>
                        <a:t>/(м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·ср·мкм)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ru-RU" sz="1200">
                          <a:effectLst/>
                        </a:rPr>
                        <a:t>, мкм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L, Вт/(м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·ср·мкм)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14407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3,97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1,619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13,204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13,152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238497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4,47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3,138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7,97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13,899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12,605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541985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5,032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8,47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14,282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456871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7,071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8,97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14,399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11,419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992940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9,034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9,47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14,299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10,812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708865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10,761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14,032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13,47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10,212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410846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12,162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13,637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13,97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9,626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605154720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520" y="2060848"/>
            <a:ext cx="263185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того, чтобы рассчитать  спектральную плотность излучения энергии нагретого тела необходим знать несколько величин, а именно: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абсолютная температура, К. Для этого берём температуру, которая дана в исходных данных (в нашем случае это 50 °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переводим её в градусы по Кельвину по следующей формуле:  К = С + 273, следовательно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alt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altLang="ru-RU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алее по формуле Вина находим длину волны максимального излучения(</a:t>
            </a:r>
            <a:r>
              <a:rPr kumimoji="0" lang="ru-RU" altLang="ru-RU" sz="1400" b="0" i="0" u="none" strike="noStrike" cap="none" normalizeH="0" baseline="0" dirty="0" smtClean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altLang="ru-RU" sz="1400" b="0" i="0" u="none" strike="noStrike" cap="none" normalizeH="0" baseline="-30000" dirty="0" smtClean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kumimoji="0" lang="ru-RU" altLang="ru-RU" sz="1400" b="0" i="0" u="none" strike="noStrike" cap="none" normalizeH="0" baseline="0" dirty="0" smtClean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):</a:t>
            </a:r>
            <a:endParaRPr kumimoji="0" lang="ru-RU" altLang="ru-RU" sz="600" b="0" i="0" u="none" strike="noStrike" cap="none" normalizeH="0" baseline="0" dirty="0" smtClean="0" bmk="_Hlk57280016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altLang="ru-RU" sz="1400" b="0" i="0" u="none" strike="noStrike" cap="none" normalizeH="0" baseline="-30000" dirty="0" smtClean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=2898/Т, мкм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</a:t>
            </a:r>
            <a:r>
              <a:rPr kumimoji="0" lang="en-US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2898/283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ru-RU" alt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10,24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мкм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722366"/>
            <a:ext cx="1743075" cy="49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2132856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Затем, по формуле Планка, производим расчёт спектральной плотности излучения энергии нагретого тела: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где: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– длина волны, мкм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температура тела, К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первая постоянная Планка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вторая постоянная Планка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406821"/>
              </p:ext>
            </p:extLst>
          </p:nvPr>
        </p:nvGraphicFramePr>
        <p:xfrm>
          <a:off x="3027392" y="4982388"/>
          <a:ext cx="5934075" cy="1605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4075"/>
                <a:gridCol w="1109345"/>
                <a:gridCol w="875665"/>
                <a:gridCol w="1109345"/>
                <a:gridCol w="876300"/>
                <a:gridCol w="110934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1,843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6,972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6,918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2,721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6,684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3,645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7,389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13,24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6,431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4,538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7,434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6,164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5,345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7,394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14,24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5,891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6,028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7,285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5,618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6,571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7,122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5,344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936625"/>
          </a:xfrm>
        </p:spPr>
        <p:txBody>
          <a:bodyPr rtlCol="0">
            <a:normAutofit fontScale="9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89100"/>
                </a:solidFill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89100"/>
                </a:solidFill>
                <a:cs typeface="Times New Roman" pitchFamily="18" charset="0"/>
              </a:rPr>
            </a:br>
            <a:r>
              <a:rPr lang="ru-RU" sz="4000" dirty="0" smtClean="0">
                <a:solidFill>
                  <a:srgbClr val="089100"/>
                </a:solidFill>
                <a:cs typeface="Times New Roman" pitchFamily="18" charset="0"/>
              </a:rPr>
              <a:t>График</a:t>
            </a:r>
            <a:endParaRPr lang="ru-RU" sz="3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39" name="Rectangle 34"/>
          <p:cNvSpPr>
            <a:spLocks noChangeArrowheads="1"/>
          </p:cNvSpPr>
          <p:nvPr/>
        </p:nvSpPr>
        <p:spPr bwMode="auto">
          <a:xfrm>
            <a:off x="4140200" y="1585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340" name="Rectangle 35"/>
          <p:cNvSpPr>
            <a:spLocks noChangeArrowheads="1"/>
          </p:cNvSpPr>
          <p:nvPr/>
        </p:nvSpPr>
        <p:spPr bwMode="auto">
          <a:xfrm>
            <a:off x="4140200" y="1585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92992701"/>
              </p:ext>
            </p:extLst>
          </p:nvPr>
        </p:nvGraphicFramePr>
        <p:xfrm>
          <a:off x="457200" y="1592058"/>
          <a:ext cx="8136904" cy="482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213285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внимание!</a:t>
            </a:r>
            <a:endParaRPr lang="ru-RU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2400</TotalTime>
  <Words>554</Words>
  <Application>Microsoft Office PowerPoint</Application>
  <PresentationFormat>Экран (4:3)</PresentationFormat>
  <Paragraphs>132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 Math</vt:lpstr>
      <vt:lpstr>Century Gothic</vt:lpstr>
      <vt:lpstr>Symbol</vt:lpstr>
      <vt:lpstr>Times New Roman</vt:lpstr>
      <vt:lpstr>Trebuchet MS</vt:lpstr>
      <vt:lpstr>След самолета</vt:lpstr>
      <vt:lpstr>Министерство науки и высшего образования Российской Федерации Федеральное государственное бюджетное образовательное учреждение высшего образования  Казанский государственный энергетический университет   Кафедра «Электрические станции им. В.К. Шибанова»  Курсовой проект «Тепловизионное диагностирование электрооборудования. Маслонаполненные вводы  110 кВ и выше»  </vt:lpstr>
      <vt:lpstr>Тепловизионный контроль оборудования</vt:lpstr>
      <vt:lpstr>ТЕпловизоР</vt:lpstr>
      <vt:lpstr>Тепловизионный контроль Маслонаполненных вводов 110 кв и выше</vt:lpstr>
      <vt:lpstr>Презентация PowerPoint</vt:lpstr>
      <vt:lpstr>Расчет спектральной плотности излучения энергии нагретого тела при температуре 50 °С. </vt:lpstr>
      <vt:lpstr> График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СВАРКА МЕТАЛЛОВ</dc:title>
  <dc:creator>user</dc:creator>
  <cp:lastModifiedBy>Пользователь Windows</cp:lastModifiedBy>
  <cp:revision>260</cp:revision>
  <dcterms:created xsi:type="dcterms:W3CDTF">2006-09-19T11:24:50Z</dcterms:created>
  <dcterms:modified xsi:type="dcterms:W3CDTF">2021-12-21T16:33:38Z</dcterms:modified>
</cp:coreProperties>
</file>