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869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C89F6648-DC24-470C-A3D7-A2F4C5619C4A}" type="datetimeFigureOut">
              <a:rPr lang="ru-RU" smtClean="0"/>
              <a:t>17.11.2013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C1316D40-4B47-4F7A-8286-DB1658C7E62D}" type="slidenum">
              <a:rPr lang="ru-RU" smtClean="0"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F6648-DC24-470C-A3D7-A2F4C5619C4A}" type="datetimeFigureOut">
              <a:rPr lang="ru-RU" smtClean="0"/>
              <a:t>17.11.2013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16D40-4B47-4F7A-8286-DB1658C7E62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F6648-DC24-470C-A3D7-A2F4C5619C4A}" type="datetimeFigureOut">
              <a:rPr lang="ru-RU" smtClean="0"/>
              <a:t>17.11.2013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16D40-4B47-4F7A-8286-DB1658C7E62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F6648-DC24-470C-A3D7-A2F4C5619C4A}" type="datetimeFigureOut">
              <a:rPr lang="ru-RU" smtClean="0"/>
              <a:t>17.11.2013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16D40-4B47-4F7A-8286-DB1658C7E62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F6648-DC24-470C-A3D7-A2F4C5619C4A}" type="datetimeFigureOut">
              <a:rPr lang="ru-RU" smtClean="0"/>
              <a:t>17.11.2013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16D40-4B47-4F7A-8286-DB1658C7E62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F6648-DC24-470C-A3D7-A2F4C5619C4A}" type="datetimeFigureOut">
              <a:rPr lang="ru-RU" smtClean="0"/>
              <a:t>17.11.2013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16D40-4B47-4F7A-8286-DB1658C7E62D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F6648-DC24-470C-A3D7-A2F4C5619C4A}" type="datetimeFigureOut">
              <a:rPr lang="ru-RU" smtClean="0"/>
              <a:t>17.11.2013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16D40-4B47-4F7A-8286-DB1658C7E62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F6648-DC24-470C-A3D7-A2F4C5619C4A}" type="datetimeFigureOut">
              <a:rPr lang="ru-RU" smtClean="0"/>
              <a:t>17.11.2013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16D40-4B47-4F7A-8286-DB1658C7E62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F6648-DC24-470C-A3D7-A2F4C5619C4A}" type="datetimeFigureOut">
              <a:rPr lang="ru-RU" smtClean="0"/>
              <a:t>17.11.2013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16D40-4B47-4F7A-8286-DB1658C7E62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F6648-DC24-470C-A3D7-A2F4C5619C4A}" type="datetimeFigureOut">
              <a:rPr lang="ru-RU" smtClean="0"/>
              <a:t>17.11.2013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16D40-4B47-4F7A-8286-DB1658C7E62D}" type="slidenum">
              <a:rPr lang="ru-RU" smtClean="0"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F6648-DC24-470C-A3D7-A2F4C5619C4A}" type="datetimeFigureOut">
              <a:rPr lang="ru-RU" smtClean="0"/>
              <a:t>17.11.2013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16D40-4B47-4F7A-8286-DB1658C7E62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C89F6648-DC24-470C-A3D7-A2F4C5619C4A}" type="datetimeFigureOut">
              <a:rPr lang="ru-RU" smtClean="0"/>
              <a:t>17.11.2013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C1316D40-4B47-4F7A-8286-DB1658C7E62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Лекция №9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824938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Основное уравнение молекулярно-кинетической теории идеальных газов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492" y="2323652"/>
            <a:ext cx="6777317" cy="2473500"/>
          </a:xfrm>
        </p:spPr>
        <p:txBody>
          <a:bodyPr>
            <a:normAutofit/>
          </a:bodyPr>
          <a:lstStyle/>
          <a:p>
            <a:r>
              <a:rPr lang="ru-RU" dirty="0" smtClean="0"/>
              <a:t>Основное уравнение МКТ связывает макроскопические параметры (</a:t>
            </a:r>
            <a:r>
              <a:rPr lang="ru-RU" b="1" dirty="0"/>
              <a:t>давление, объём, температура</a:t>
            </a:r>
            <a:r>
              <a:rPr lang="ru-RU" dirty="0"/>
              <a:t>) термодинамической системы с микроскопическими (</a:t>
            </a:r>
            <a:r>
              <a:rPr lang="ru-RU" b="1" dirty="0"/>
              <a:t>масса молекул, средняя скорость их движения</a:t>
            </a:r>
            <a:r>
              <a:rPr lang="ru-RU" dirty="0" smtClean="0"/>
              <a:t>).</a:t>
            </a:r>
            <a:endParaRPr lang="en-US" dirty="0" smtClean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579722" y="1988840"/>
                <a:ext cx="7704856" cy="45166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ts val="2300"/>
                  </a:lnSpc>
                </a:pPr>
                <a:r>
                  <a:rPr lang="ru-RU" sz="1600" dirty="0" smtClean="0"/>
                  <a:t>Пусть имеется </a:t>
                </a:r>
                <a:r>
                  <a:rPr lang="en-US" sz="1600" dirty="0"/>
                  <a:t>N</a:t>
                </a:r>
                <a:r>
                  <a:rPr lang="ru-RU" sz="1600" dirty="0"/>
                  <a:t> </a:t>
                </a:r>
                <a:r>
                  <a:rPr lang="ru-RU" sz="1600" dirty="0"/>
                  <a:t>частиц </a:t>
                </a:r>
                <a:r>
                  <a:rPr lang="ru-RU" sz="1600" dirty="0"/>
                  <a:t>массой</a:t>
                </a:r>
                <a:r>
                  <a:rPr lang="en-US" sz="16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ru-RU" sz="1600" dirty="0"/>
                  <a:t> </a:t>
                </a:r>
                <a:r>
                  <a:rPr lang="ru-RU" sz="1600" dirty="0"/>
                  <a:t>в некотором кубическом сосуде.</a:t>
                </a:r>
              </a:p>
              <a:p>
                <a:pPr>
                  <a:lnSpc>
                    <a:spcPts val="2300"/>
                  </a:lnSpc>
                </a:pPr>
                <a:r>
                  <a:rPr lang="ru-RU" sz="1600" dirty="0"/>
                  <a:t>Так как молекулы движутся хаотически, то события, состоящие в движении в одном из шести направлений </a:t>
                </a:r>
                <a:r>
                  <a:rPr lang="ru-RU" sz="1600" dirty="0"/>
                  <a:t>пространства,</a:t>
                </a:r>
                <a:r>
                  <a:rPr lang="en-US" sz="1600" dirty="0"/>
                  <a:t> </a:t>
                </a:r>
                <a:r>
                  <a:rPr lang="ru-RU" sz="1600" dirty="0"/>
                  <a:t>совпадающих </a:t>
                </a:r>
                <a:r>
                  <a:rPr lang="ru-RU" sz="1600" dirty="0"/>
                  <a:t>с осями декартовой системы координат, </a:t>
                </a:r>
                <a:r>
                  <a:rPr lang="ru-RU" sz="1600" dirty="0" err="1"/>
                  <a:t>равновероятностны</a:t>
                </a:r>
                <a:r>
                  <a:rPr lang="ru-RU" sz="1600" dirty="0"/>
                  <a:t>.</a:t>
                </a:r>
              </a:p>
              <a:p>
                <a:pPr>
                  <a:lnSpc>
                    <a:spcPts val="2300"/>
                  </a:lnSpc>
                </a:pPr>
                <a:r>
                  <a:rPr lang="ru-RU" sz="1600" dirty="0"/>
                  <a:t>Поэтому, в каждом из этих направлении движется </a:t>
                </a:r>
                <a:r>
                  <a:rPr lang="en-US" sz="1600" dirty="0"/>
                  <a:t>N/6</a:t>
                </a:r>
                <a:r>
                  <a:rPr lang="ru-RU" sz="1600" dirty="0"/>
                  <a:t> </a:t>
                </a:r>
                <a:r>
                  <a:rPr lang="ru-RU" sz="1600" dirty="0"/>
                  <a:t>частиц.</a:t>
                </a:r>
              </a:p>
              <a:p>
                <a:pPr>
                  <a:lnSpc>
                    <a:spcPts val="2300"/>
                  </a:lnSpc>
                </a:pPr>
                <a:r>
                  <a:rPr lang="ru-RU" sz="1600" dirty="0"/>
                  <a:t>Пусть </a:t>
                </a:r>
                <a:r>
                  <a:rPr lang="ru-RU" sz="1600" dirty="0"/>
                  <a:t>все частицы обладают одинаковой скоростью </a:t>
                </a:r>
                <a:r>
                  <a:rPr lang="en-US" sz="1600" i="1" dirty="0">
                    <a:latin typeface="Adobe Caslon Pro Bold" panose="0205070206050A020403" pitchFamily="18" charset="0"/>
                  </a:rPr>
                  <a:t>v</a:t>
                </a:r>
                <a:r>
                  <a:rPr lang="ru-RU" sz="1600" dirty="0"/>
                  <a:t>.</a:t>
                </a:r>
                <a:endParaRPr lang="ru-RU" sz="1600" dirty="0"/>
              </a:p>
              <a:p>
                <a:pPr>
                  <a:lnSpc>
                    <a:spcPts val="2300"/>
                  </a:lnSpc>
                </a:pPr>
                <a:r>
                  <a:rPr lang="ru-RU" sz="1600" dirty="0"/>
                  <a:t>Каждая из частиц, сталкивающихся со стенкой, передаёт ей импульс </a:t>
                </a:r>
                <a:r>
                  <a:rPr lang="en-US" sz="1600" dirty="0" err="1">
                    <a:latin typeface="Symbol" panose="05050102010706020507" pitchFamily="18" charset="2"/>
                  </a:rPr>
                  <a:t>D</a:t>
                </a:r>
                <a:r>
                  <a:rPr lang="en-US" sz="1600" dirty="0" err="1"/>
                  <a:t>p</a:t>
                </a:r>
                <a:r>
                  <a:rPr lang="ru-RU" sz="1600" dirty="0"/>
                  <a:t> </a:t>
                </a:r>
                <a:r>
                  <a:rPr lang="ru-RU" sz="1600" dirty="0"/>
                  <a:t>= </a:t>
                </a:r>
                <a:r>
                  <a:rPr lang="ru-RU" sz="1600" dirty="0"/>
                  <a:t>2</a:t>
                </a:r>
                <a:r>
                  <a:rPr lang="en-US" sz="16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1600" i="1" dirty="0">
                    <a:latin typeface="Adobe Caslon Pro Bold" panose="0205070206050A020403" pitchFamily="18" charset="0"/>
                  </a:rPr>
                  <a:t> </a:t>
                </a:r>
                <a:r>
                  <a:rPr lang="en-US" sz="1600" i="1" dirty="0">
                    <a:latin typeface="Adobe Caslon Pro Bold" panose="0205070206050A020403" pitchFamily="18" charset="0"/>
                  </a:rPr>
                  <a:t>v</a:t>
                </a:r>
              </a:p>
              <a:p>
                <a:pPr>
                  <a:lnSpc>
                    <a:spcPts val="2300"/>
                  </a:lnSpc>
                </a:pPr>
                <a:r>
                  <a:rPr lang="ru-RU" sz="1600" dirty="0"/>
                  <a:t>Если </a:t>
                </a:r>
                <a:r>
                  <a:rPr lang="ru-RU" sz="1600" dirty="0"/>
                  <a:t>площадь стенки </a:t>
                </a:r>
                <a:r>
                  <a:rPr lang="en-US" sz="1600" dirty="0"/>
                  <a:t>S</a:t>
                </a:r>
                <a:r>
                  <a:rPr lang="ru-RU" sz="1600" dirty="0"/>
                  <a:t> </a:t>
                </a:r>
                <a:r>
                  <a:rPr lang="ru-RU" sz="1600" dirty="0"/>
                  <a:t>концентрация - </a:t>
                </a:r>
                <a:r>
                  <a:rPr lang="en-US" sz="1600" dirty="0"/>
                  <a:t>n</a:t>
                </a:r>
                <a:r>
                  <a:rPr lang="ru-RU" sz="1600" dirty="0"/>
                  <a:t> </a:t>
                </a:r>
                <a:r>
                  <a:rPr lang="ru-RU" sz="1600" dirty="0"/>
                  <a:t>то количество частиц, сталкивающихся со стенкой за время </a:t>
                </a:r>
                <a:r>
                  <a:rPr lang="en-US" sz="1600" dirty="0" err="1">
                    <a:latin typeface="Symbol" panose="05050102010706020507" pitchFamily="18" charset="2"/>
                  </a:rPr>
                  <a:t>D</a:t>
                </a:r>
                <a:r>
                  <a:rPr lang="en-US" sz="1600" dirty="0" err="1">
                    <a:latin typeface="Adobe Caslon Pro Bold" panose="0205070206050A020403" pitchFamily="18" charset="0"/>
                  </a:rPr>
                  <a:t>t</a:t>
                </a:r>
                <a:r>
                  <a:rPr lang="en-US" sz="1600" dirty="0"/>
                  <a:t> </a:t>
                </a:r>
                <a:r>
                  <a:rPr lang="ru-RU" sz="1600" dirty="0"/>
                  <a:t>равно</a:t>
                </a:r>
                <a:endParaRPr lang="ru-RU" sz="1600" dirty="0"/>
              </a:p>
              <a:p>
                <a:pPr>
                  <a:lnSpc>
                    <a:spcPts val="2300"/>
                  </a:lnSpc>
                </a:pPr>
                <a:r>
                  <a:rPr lang="ru-RU" sz="1600" dirty="0"/>
                  <a:t>N = </a:t>
                </a:r>
                <a:r>
                  <a:rPr lang="ru-RU" sz="1600" dirty="0" err="1"/>
                  <a:t>nS</a:t>
                </a:r>
                <a:r>
                  <a:rPr lang="en-US" sz="1600" dirty="0" err="1">
                    <a:latin typeface="Symbol" panose="05050102010706020507" pitchFamily="18" charset="2"/>
                  </a:rPr>
                  <a:t>D</a:t>
                </a:r>
                <a:r>
                  <a:rPr lang="en-US" sz="1600" dirty="0" err="1">
                    <a:latin typeface="Adobe Caslon Pro Bold" panose="0205070206050A020403" pitchFamily="18" charset="0"/>
                  </a:rPr>
                  <a:t>t</a:t>
                </a:r>
                <a:r>
                  <a:rPr lang="en-US" sz="1600" dirty="0">
                    <a:latin typeface="Adobe Caslon Pro Bold" panose="0205070206050A020403" pitchFamily="18" charset="0"/>
                  </a:rPr>
                  <a:t> </a:t>
                </a:r>
                <a:r>
                  <a:rPr lang="en-US" sz="1600" i="1" dirty="0">
                    <a:latin typeface="Adobe Caslon Pro Bold" panose="0205070206050A020403" pitchFamily="18" charset="0"/>
                  </a:rPr>
                  <a:t>v</a:t>
                </a:r>
                <a:r>
                  <a:rPr lang="en-US" sz="1600" i="1" dirty="0"/>
                  <a:t>/6</a:t>
                </a:r>
                <a:endParaRPr lang="ru-RU" sz="1600" dirty="0"/>
              </a:p>
              <a:p>
                <a:pPr>
                  <a:lnSpc>
                    <a:spcPts val="2300"/>
                  </a:lnSpc>
                </a:pPr>
                <a:r>
                  <a:rPr lang="ru-RU" sz="1600" dirty="0"/>
                  <a:t>Так </a:t>
                </a:r>
                <a:r>
                  <a:rPr lang="ru-RU" sz="1600" dirty="0"/>
                  <a:t>как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𝐹</m:t>
                        </m:r>
                      </m:num>
                      <m:den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𝑆</m:t>
                        </m:r>
                      </m:den>
                    </m:f>
                  </m:oMath>
                </a14:m>
                <a:r>
                  <a:rPr lang="en-US" sz="1600" dirty="0"/>
                  <a:t>, </a:t>
                </a:r>
                <a:r>
                  <a:rPr lang="ru-RU" sz="1600" dirty="0"/>
                  <a:t>а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𝑝</m:t>
                        </m:r>
                      </m:num>
                      <m:den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den>
                    </m:f>
                    <m:r>
                      <a:rPr lang="en-US" sz="1600" i="1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ru-RU" sz="1600" dirty="0"/>
                  <a:t> - суммарная сила взаимодействия частиц со стенкой, то подставив соответствующие </a:t>
                </a:r>
                <a:r>
                  <a:rPr lang="ru-RU" sz="1600" dirty="0"/>
                  <a:t>значения</a:t>
                </a:r>
                <a:r>
                  <a:rPr lang="en-US" sz="1600" dirty="0"/>
                  <a:t> </a:t>
                </a:r>
                <a:r>
                  <a:rPr lang="ru-RU" sz="1600" dirty="0" smtClean="0"/>
                  <a:t>получим</a:t>
                </a:r>
              </a:p>
              <a:p>
                <a:pPr>
                  <a:lnSpc>
                    <a:spcPts val="2300"/>
                  </a:lnSpc>
                </a:pPr>
                <a:endParaRPr lang="ru-RU" sz="1600" dirty="0"/>
              </a:p>
              <a:p>
                <a:pPr>
                  <a:lnSpc>
                    <a:spcPts val="23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sSub>
                        <m:sSub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1600" i="1">
                          <a:latin typeface="Cambria Math" panose="02040503050406030204" pitchFamily="18" charset="0"/>
                        </a:rPr>
                        <m:t>𝑛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ru-RU" sz="1600" i="1">
                          <a:latin typeface="Cambria Math" panose="02040503050406030204" pitchFamily="18" charset="0"/>
                        </a:rPr>
                        <m:t>так как </m:t>
                      </m:r>
                      <m:acc>
                        <m:accPr>
                          <m:chr m:val="⃗"/>
                          <m:ctrlPr>
                            <a:rPr lang="ru-RU" sz="16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ru-RU" sz="1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</m:e>
                      </m:acc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600" i="1">
                          <a:latin typeface="Cambria Math" panose="02040503050406030204" pitchFamily="18" charset="0"/>
                        </a:rPr>
                        <m:t>𝑚</m:t>
                      </m:r>
                      <m:acc>
                        <m:accPr>
                          <m:chr m:val="⃗"/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acc>
                      <m:r>
                        <a:rPr lang="en-US" sz="1600" i="1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ru-RU" sz="1600" b="0" i="1" smtClean="0">
                          <a:latin typeface="Cambria Math" panose="02040503050406030204" pitchFamily="18" charset="0"/>
                        </a:rPr>
                        <m:t>то 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1600" i="1">
                          <a:latin typeface="Cambria Math" panose="02040503050406030204" pitchFamily="18" charset="0"/>
                        </a:rPr>
                        <m:t>𝑛</m:t>
                      </m:r>
                      <m:sSub>
                        <m:sSub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ru-RU" sz="1600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722" y="1988840"/>
                <a:ext cx="7704856" cy="4516621"/>
              </a:xfrm>
              <a:prstGeom prst="rect">
                <a:avLst/>
              </a:prstGeom>
              <a:blipFill rotWithShape="0">
                <a:blip r:embed="rId2"/>
                <a:stretch>
                  <a:fillRect l="-396" r="-237" b="-40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44174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 Лекции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Релятивистский закон сложения скоростей. </a:t>
            </a:r>
            <a:endParaRPr lang="ru-RU" dirty="0" smtClean="0"/>
          </a:p>
          <a:p>
            <a:r>
              <a:rPr lang="ru-RU" dirty="0" smtClean="0"/>
              <a:t>Интервал </a:t>
            </a:r>
            <a:r>
              <a:rPr lang="ru-RU" dirty="0"/>
              <a:t>между событиями.</a:t>
            </a:r>
          </a:p>
          <a:p>
            <a:r>
              <a:rPr lang="ru-RU" dirty="0"/>
              <a:t>Релятивистское выражение для импульса. </a:t>
            </a:r>
            <a:endParaRPr lang="ru-RU" dirty="0" smtClean="0"/>
          </a:p>
          <a:p>
            <a:r>
              <a:rPr lang="ru-RU" dirty="0" smtClean="0"/>
              <a:t>Основной </a:t>
            </a:r>
            <a:r>
              <a:rPr lang="ru-RU" dirty="0"/>
              <a:t>закон </a:t>
            </a:r>
            <a:r>
              <a:rPr lang="ru-RU" dirty="0" smtClean="0"/>
              <a:t>релятивистской динамики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smtClean="0"/>
              <a:t>Закон </a:t>
            </a:r>
            <a:r>
              <a:rPr lang="ru-RU" dirty="0"/>
              <a:t>взаимосвязи массы и энергии</a:t>
            </a:r>
            <a:r>
              <a:rPr lang="ru-RU" dirty="0" smtClean="0"/>
              <a:t>.</a:t>
            </a:r>
            <a:endParaRPr lang="en-US" dirty="0" smtClean="0"/>
          </a:p>
          <a:p>
            <a:r>
              <a:rPr lang="ru-RU" dirty="0" smtClean="0"/>
              <a:t>Основы молекулярной</a:t>
            </a:r>
            <a:r>
              <a:rPr lang="en-US" dirty="0" smtClean="0"/>
              <a:t> </a:t>
            </a:r>
            <a:r>
              <a:rPr lang="ru-RU" dirty="0" smtClean="0"/>
              <a:t>физики</a:t>
            </a:r>
            <a:r>
              <a:rPr lang="ru-RU" dirty="0"/>
              <a:t>. Статистический и термодинамический методы исследования.</a:t>
            </a:r>
          </a:p>
          <a:p>
            <a:r>
              <a:rPr lang="ru-RU" dirty="0"/>
              <a:t>Параметры состояния вещества. Уравнение состояния идеального газа.</a:t>
            </a:r>
          </a:p>
          <a:p>
            <a:r>
              <a:rPr lang="ru-RU" dirty="0"/>
              <a:t>Основное уравнение молекулярно-кинетической теории идеальных газов.</a:t>
            </a:r>
          </a:p>
        </p:txBody>
      </p:sp>
    </p:spTree>
    <p:extLst>
      <p:ext uri="{BB962C8B-B14F-4D97-AF65-F5344CB8AC3E}">
        <p14:creationId xmlns:p14="http://schemas.microsoft.com/office/powerpoint/2010/main" val="55480641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Релятивистский закон сложения скоростей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1043493" y="2323652"/>
                <a:ext cx="2376380" cy="3508977"/>
              </a:xfrm>
            </p:spPr>
            <p:txBody>
              <a:bodyPr>
                <a:normAutofit fontScale="92500"/>
              </a:bodyPr>
              <a:lstStyle/>
              <a:p>
                <a14:m>
                  <m:oMath xmlns:m="http://schemas.openxmlformats.org/officeDocument/2006/math">
                    <m:r>
                      <a:rPr lang="ru-RU" i="1" smtClean="0">
                        <a:latin typeface="Cambria Math"/>
                        <a:ea typeface="Cambria Math"/>
                      </a:rPr>
                      <m:t>∆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∆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′</m:t>
                            </m:r>
                          </m:sup>
                        </m:s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+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𝑣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∆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𝑡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′</m:t>
                            </m:r>
                          </m:sup>
                        </m:sSup>
                      </m:num>
                      <m:den>
                        <m:rad>
                          <m:radPr>
                            <m:degHide m:val="on"/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1</m:t>
                            </m:r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  <a:ea typeface="Cambria Math"/>
                                      </a:rPr>
                                      <m:t>𝑣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/>
                                        <a:ea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</m:num>
                              <m:den>
                                <m:sSup>
                                  <m:sSup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  <a:ea typeface="Cambria Math"/>
                                      </a:rPr>
                                      <m:t>𝑐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/>
                                        <a:ea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</m:den>
                            </m:f>
                          </m:e>
                        </m:rad>
                      </m:den>
                    </m:f>
                  </m:oMath>
                </a14:m>
                <a:endParaRPr lang="en-US" dirty="0" smtClean="0"/>
              </a:p>
              <a:p>
                <a14:m>
                  <m:oMath xmlns:m="http://schemas.openxmlformats.org/officeDocument/2006/math">
                    <m:r>
                      <a:rPr lang="ru-RU" i="1" smtClean="0">
                        <a:latin typeface="Cambria Math"/>
                        <a:ea typeface="Cambria Math"/>
                      </a:rPr>
                      <m:t>∆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𝑡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∆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𝑡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′</m:t>
                            </m:r>
                          </m:sup>
                        </m:s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+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𝑣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𝑐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∆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′</m:t>
                            </m:r>
                          </m:sup>
                        </m:sSup>
                      </m:num>
                      <m:den>
                        <m:rad>
                          <m:radPr>
                            <m:degHide m:val="on"/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1</m:t>
                            </m:r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  <a:ea typeface="Cambria Math"/>
                                      </a:rPr>
                                      <m:t>𝑣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/>
                                        <a:ea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</m:num>
                              <m:den>
                                <m:sSup>
                                  <m:sSup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  <a:ea typeface="Cambria Math"/>
                                      </a:rPr>
                                      <m:t>𝑐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/>
                                        <a:ea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</m:den>
                            </m:f>
                          </m:e>
                        </m:rad>
                      </m:den>
                    </m:f>
                  </m:oMath>
                </a14:m>
                <a:endParaRPr lang="en-US" b="0" dirty="0" smtClean="0">
                  <a:ea typeface="Cambria Math"/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i="1" smtClean="0">
                            <a:latin typeface="Cambria Math"/>
                            <a:ea typeface="Cambria Math"/>
                          </a:rPr>
                          <m:t>∆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𝑥</m:t>
                        </m:r>
                      </m:num>
                      <m:den>
                        <m:r>
                          <a:rPr lang="ru-RU" i="1" smtClean="0">
                            <a:latin typeface="Cambria Math"/>
                            <a:ea typeface="Cambria Math"/>
                          </a:rPr>
                          <m:t>∆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𝑡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∆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′</m:t>
                            </m:r>
                          </m:sup>
                        </m:s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+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𝑣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∆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𝑡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′</m:t>
                            </m:r>
                          </m:sup>
                        </m:sSup>
                      </m:num>
                      <m:den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∆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𝑡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′</m:t>
                            </m:r>
                          </m:sup>
                        </m:s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+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𝑣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𝑐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∆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′</m:t>
                            </m:r>
                          </m:sup>
                        </m:sSup>
                      </m:den>
                    </m:f>
                  </m:oMath>
                </a14:m>
                <a:endParaRPr lang="en-US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𝑣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latin typeface="Cambria Math"/>
                          </a:rPr>
                          <m:t>+</m:t>
                        </m:r>
                        <m:r>
                          <a:rPr lang="en-US" b="0" i="1" smtClean="0">
                            <a:latin typeface="Cambria Math"/>
                          </a:rPr>
                          <m:t>𝑣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  <m:r>
                          <a:rPr lang="en-US" b="0" i="1" smtClean="0">
                            <a:latin typeface="Cambria Math"/>
                          </a:rPr>
                          <m:t>+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/>
                              </a:rPr>
                              <m:t>𝑣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𝑐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</m:den>
                    </m:f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43493" y="2323652"/>
                <a:ext cx="2376380" cy="3508977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2348880"/>
            <a:ext cx="3852292" cy="2621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57385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Интервал между событиями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2348880"/>
                <a:ext cx="8460432" cy="3508977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𝑧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𝑧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endParaRPr lang="ru-RU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2348880"/>
                <a:ext cx="8460432" cy="3508977"/>
              </a:xfr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99488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Релятивистское выражение для импульса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𝑚</m:t>
                    </m:r>
                    <m:acc>
                      <m:accPr>
                        <m:chr m:val="⃗"/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𝑚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acc>
                          <m:accPr>
                            <m:chr m:val="⃗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</m:acc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</m:oMath>
                </a14:m>
                <a:endParaRPr lang="en-US" dirty="0" smtClean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𝜏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𝑑𝑡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1−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𝛽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endParaRPr lang="en-US" dirty="0" smtClean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𝑑𝑡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𝜏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1−</m:t>
                            </m:r>
                            <m:sSup>
                              <m:s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𝛽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</m:den>
                    </m:f>
                  </m:oMath>
                </a14:m>
                <a:endParaRPr lang="en-US" dirty="0" smtClean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𝑚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>
                          <m:fPr>
                            <m:type m:val="lin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𝑑𝑥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𝑑𝑡</m:t>
                            </m:r>
                          </m:den>
                        </m:f>
                      </m:num>
                      <m:den>
                        <m:rad>
                          <m:radPr>
                            <m:degHide m:val="on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1−</m:t>
                            </m:r>
                            <m:sSup>
                              <m:s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𝛽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; </m:t>
                    </m:r>
                    <m:acc>
                      <m:accPr>
                        <m:chr m:val="⃗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  <m:acc>
                          <m:accPr>
                            <m:chr m:val="⃗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</m:acc>
                      </m:num>
                      <m:den>
                        <m:rad>
                          <m:radPr>
                            <m:degHide m:val="on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1−</m:t>
                            </m:r>
                            <m:sSup>
                              <m:s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𝛽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</m:den>
                    </m:f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28733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dir="u"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Основной закон релятивистской динамики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1035043" y="2323652"/>
                <a:ext cx="6777317" cy="3508977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num>
                      <m:den>
                        <m:rad>
                          <m:radPr>
                            <m:degHide m:val="on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1−</m:t>
                            </m:r>
                            <m:f>
                              <m:fPr>
                                <m:type m:val="lin"/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num>
                              <m:den>
                                <m:sSup>
                                  <m:sSup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𝑐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den>
                            </m:f>
                          </m:e>
                        </m:rad>
                      </m:den>
                    </m:f>
                  </m:oMath>
                </a14:m>
                <a:endParaRPr lang="en-US" dirty="0" smtClean="0"/>
              </a:p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acc>
                          <m:accPr>
                            <m:chr m:val="⃗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</m:acc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  <m:acc>
                          <m:accPr>
                            <m:chr m:val="⃗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</m:acc>
                      </m:e>
                    </m:d>
                  </m:oMath>
                </a14:m>
                <a:endParaRPr lang="en-US" dirty="0" smtClean="0"/>
              </a:p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1−</m:t>
                                </m:r>
                                <m:f>
                                  <m:fPr>
                                    <m:type m:val="lin"/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p>
                                      <m:sSupPr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𝑣</m:t>
                                        </m:r>
                                      </m:e>
                                      <m:sup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𝑐</m:t>
                                        </m:r>
                                      </m:e>
                                      <m:sup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den>
                                </m:f>
                              </m:e>
                            </m:rad>
                          </m:den>
                        </m:f>
                        <m:acc>
                          <m:accPr>
                            <m:chr m:val="⃗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</m:acc>
                      </m:e>
                    </m:d>
                  </m:oMath>
                </a14:m>
                <a:endParaRPr lang="en-US" dirty="0" smtClean="0"/>
              </a:p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acc>
                          <m:accPr>
                            <m:chr m:val="⃗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</m:acc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35043" y="2323652"/>
                <a:ext cx="6777317" cy="3508977"/>
              </a:xfr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6194614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Закон взаимосвязи массы и энергии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10000"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/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1−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𝛽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endParaRPr lang="en-US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sSup>
                      <m:sSup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type m:val="lin"/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ad>
                                  <m:radPr>
                                    <m:degHide m:val="on"/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1−</m:t>
                                    </m:r>
                                    <m:sSup>
                                      <m:sSupPr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𝛽</m:t>
                                        </m:r>
                                      </m:e>
                                      <m:sup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e>
                                </m:rad>
                              </m:den>
                            </m:f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</m:oMath>
                </a14:m>
                <a:endParaRPr lang="en-US" dirty="0" smtClean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Sup>
                          <m:sSub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p>
                        </m:sSup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1−</m:t>
                        </m:r>
                        <m:f>
                          <m:fPr>
                            <m:type m:val="lin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sSup>
                              <m:s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Sup>
                          <m:sSub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1−</m:t>
                        </m:r>
                        <m:f>
                          <m:fPr>
                            <m:type m:val="lin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sSup>
                              <m:s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b="0" dirty="0" smtClean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bSup>
                          <m:sSub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7688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Статистический и термодинамический методы исследования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Молекулярная физика </a:t>
            </a:r>
            <a:r>
              <a:rPr lang="ru-RU" dirty="0"/>
              <a:t>— раздел физики, изучающий строение и свойства вещества исходя из молекулярно-кинетических представлений, основывающихся на том, что все тела состоят из молекул, находящихся в непрерывном хаотическом движении.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27584" y="1988840"/>
            <a:ext cx="793515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Процессы, изучаемые молекулярной физикой, являются результатом совокупного действия огромного числа молекул. Законы поведения огромного числа молекул, являясь статистическими закономерностями, изучаются с помощью </a:t>
            </a:r>
            <a:r>
              <a:rPr lang="ru-RU" sz="2400" u="sng" dirty="0">
                <a:solidFill>
                  <a:srgbClr val="FF0000"/>
                </a:solidFill>
              </a:rPr>
              <a:t>статистического метода</a:t>
            </a:r>
            <a:r>
              <a:rPr lang="ru-RU" sz="2400" dirty="0"/>
              <a:t>. Этот метод основан на том, что свойства макроскопической системы в конеч­ном счете определяются свойствами частиц системы, особенностями их движения и усредненными значениями динамических характеристик этих частиц (скорости, энер­гии и т. д.).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83527" y="2554646"/>
            <a:ext cx="842326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Термодинамика</a:t>
            </a:r>
            <a:r>
              <a:rPr lang="ru-RU" sz="2400" dirty="0"/>
              <a:t> — раздел физики, изучающий общие свойства макроскопических систем, находящихся в состоянии термодинамического равновесия, и процессы перехо­да между этими состояниями. Термодинамика не рассматривает микропроцессы, кото­рые лежат в основе этих превращений. Этим </a:t>
            </a:r>
            <a:r>
              <a:rPr lang="ru-RU" sz="2400" b="1" dirty="0"/>
              <a:t>термодинамический метод </a:t>
            </a:r>
            <a:r>
              <a:rPr lang="ru-RU" sz="2400" dirty="0"/>
              <a:t>отличается от </a:t>
            </a:r>
            <a:r>
              <a:rPr lang="ru-RU" sz="2400" b="1" dirty="0"/>
              <a:t>статистического</a:t>
            </a:r>
            <a:r>
              <a:rPr lang="ru-RU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716795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1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3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4" grpId="0"/>
      <p:bldP spid="4" grpId="1"/>
      <p:bldP spid="5" grpId="0"/>
      <p:bldP spid="5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Параметры состояния вещества. Уравнение состояния идеального газа</a:t>
            </a:r>
            <a:r>
              <a:rPr lang="ru-RU" dirty="0" smtClean="0"/>
              <a:t>.</a:t>
            </a:r>
            <a:endParaRPr lang="ru-R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ru-RU" dirty="0" smtClean="0"/>
                  <a:t>Давление </a:t>
                </a:r>
                <a:r>
                  <a:rPr lang="ru-RU" dirty="0"/>
                  <a:t>(p) — физическая величина, численно равная силе F, действующей на единицу площади поверхности S перпендикулярно этой поверхности</a:t>
                </a:r>
                <a:r>
                  <a:rPr lang="ru-RU" dirty="0" smtClean="0"/>
                  <a:t>.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den>
                    </m:f>
                  </m:oMath>
                </a14:m>
                <a:endParaRPr lang="en-US" dirty="0" smtClean="0"/>
              </a:p>
              <a:p>
                <a:r>
                  <a:rPr lang="ru-RU" dirty="0" smtClean="0"/>
                  <a:t>Молярный </a:t>
                </a:r>
                <a:r>
                  <a:rPr lang="ru-RU" dirty="0"/>
                  <a:t>объём — объём одного моль вещества, величина, получающаяся от деления молярной массы на плотность. Характеризует плотность упаковки молекул.</a:t>
                </a:r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t="-2257" b="-17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0112" y="3717032"/>
            <a:ext cx="2975248" cy="268816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67544" y="2060848"/>
            <a:ext cx="838842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Температура </a:t>
            </a:r>
            <a:r>
              <a:rPr lang="ru-RU" sz="2400" dirty="0"/>
              <a:t>(от лат. </a:t>
            </a:r>
            <a:r>
              <a:rPr lang="ru-RU" sz="2400" dirty="0" err="1"/>
              <a:t>temperatura</a:t>
            </a:r>
            <a:r>
              <a:rPr lang="ru-RU" sz="2400" dirty="0"/>
              <a:t> — надлежащее смешение, нормальное состояние) — скалярная физическая величина, характеризующая состояние термодинамического равновесия макроскопической системы. Температура всех частей системы, находящейся в равновесии, одинакова. Если система не находится в равновесии, то между её частями, имеющими различную температуру, происходит теплопередача (переход энергии от более нагретых частей системы к менее нагретым), приводящая к выравниванию температур в системе.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1392984" y="2709608"/>
                <a:ext cx="6078331" cy="201484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𝑝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𝑅𝑇</m:t>
                      </m:r>
                    </m:oMath>
                  </m:oMathPara>
                </a14:m>
                <a:endParaRPr lang="en-US" sz="2400" b="0" dirty="0" smtClean="0"/>
              </a:p>
              <a:p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US" sz="2400" dirty="0" smtClean="0"/>
                  <a:t> - </a:t>
                </a:r>
                <a:r>
                  <a:rPr lang="ru-RU" sz="2400" dirty="0"/>
                  <a:t>универсальная газовая </a:t>
                </a:r>
                <a:r>
                  <a:rPr lang="ru-RU" sz="2400" dirty="0" smtClean="0"/>
                  <a:t>постоянная</a:t>
                </a:r>
                <a:endParaRPr lang="en-US" sz="2400" dirty="0" smtClean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</m:den>
                      </m:f>
                    </m:oMath>
                  </m:oMathPara>
                </a14:m>
                <a:endParaRPr lang="en-US" sz="2400" dirty="0" smtClean="0"/>
              </a:p>
              <a:p>
                <a:pPr algn="ctr"/>
                <a:r>
                  <a:rPr lang="en-US" sz="2400" dirty="0" smtClean="0"/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𝑝𝑉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𝑚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𝑀</m:t>
                        </m:r>
                      </m:den>
                    </m:f>
                    <m:r>
                      <a:rPr lang="en-US" sz="2400" i="1">
                        <a:latin typeface="Cambria Math" panose="02040503050406030204" pitchFamily="18" charset="0"/>
                      </a:rPr>
                      <m:t>𝑅𝑇</m:t>
                    </m:r>
                  </m:oMath>
                </a14:m>
                <a:endParaRPr lang="ru-RU" sz="2400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2984" y="2709608"/>
                <a:ext cx="6078331" cy="2014847"/>
              </a:xfrm>
              <a:prstGeom prst="rect">
                <a:avLst/>
              </a:prstGeom>
              <a:blipFill rotWithShape="0">
                <a:blip r:embed="rId4"/>
                <a:stretch>
                  <a:fillRect l="-301" r="-50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5573124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3" grpId="1" uiExpand="1" build="p"/>
      <p:bldP spid="6" grpId="0"/>
      <p:bldP spid="6" grpId="1"/>
      <p:bldP spid="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211</TotalTime>
  <Words>383</Words>
  <Application>Microsoft Office PowerPoint</Application>
  <PresentationFormat>Экран (4:3)</PresentationFormat>
  <Paragraphs>58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Adobe Caslon Pro Bold</vt:lpstr>
      <vt:lpstr>Cambria Math</vt:lpstr>
      <vt:lpstr>Century Gothic</vt:lpstr>
      <vt:lpstr>Symbol</vt:lpstr>
      <vt:lpstr>Wingdings 2</vt:lpstr>
      <vt:lpstr>Остин</vt:lpstr>
      <vt:lpstr>Лекция №9</vt:lpstr>
      <vt:lpstr>План Лекции</vt:lpstr>
      <vt:lpstr>Релятивистский закон сложения скоростей</vt:lpstr>
      <vt:lpstr>Интервал между событиями</vt:lpstr>
      <vt:lpstr>Релятивистское выражение для импульса</vt:lpstr>
      <vt:lpstr>Основной закон релятивистской динамики</vt:lpstr>
      <vt:lpstr>Закон взаимосвязи массы и энергии</vt:lpstr>
      <vt:lpstr>Статистический и термодинамический методы исследования</vt:lpstr>
      <vt:lpstr>Параметры состояния вещества. Уравнение состояния идеального газа.</vt:lpstr>
      <vt:lpstr>Основное уравнение молекулярно-кинетической теории идеальных газов.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№9</dc:title>
  <dc:creator>Илья</dc:creator>
  <cp:lastModifiedBy>Илья Севастьянов</cp:lastModifiedBy>
  <cp:revision>19</cp:revision>
  <dcterms:created xsi:type="dcterms:W3CDTF">2011-10-17T15:24:17Z</dcterms:created>
  <dcterms:modified xsi:type="dcterms:W3CDTF">2013-11-17T15:05:07Z</dcterms:modified>
</cp:coreProperties>
</file>