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2" r:id="rId2"/>
    <p:sldId id="256" r:id="rId3"/>
    <p:sldId id="264" r:id="rId4"/>
    <p:sldId id="257" r:id="rId5"/>
    <p:sldId id="258" r:id="rId6"/>
    <p:sldId id="259" r:id="rId7"/>
    <p:sldId id="260" r:id="rId8"/>
    <p:sldId id="263" r:id="rId9"/>
    <p:sldId id="265"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autoAdjust="0"/>
    <p:restoredTop sz="94660"/>
  </p:normalViewPr>
  <p:slideViewPr>
    <p:cSldViewPr>
      <p:cViewPr>
        <p:scale>
          <a:sx n="94" d="100"/>
          <a:sy n="94" d="100"/>
        </p:scale>
        <p:origin x="-1542"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7A48E583-4278-4485-99E4-D6B934B1C92B}" type="datetimeFigureOut">
              <a:rPr lang="ru-RU"/>
              <a:pPr>
                <a:defRPr/>
              </a:pPr>
              <a:t>11.04.2020</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B08B4166-9F69-4E86-A692-600822E8BCD0}" type="slidenum">
              <a:rPr lang="ru-RU"/>
              <a:pPr>
                <a:defRPr/>
              </a:pPr>
              <a:t>‹#›</a:t>
            </a:fld>
            <a:endParaRPr lang="ru-RU"/>
          </a:p>
        </p:txBody>
      </p:sp>
    </p:spTree>
    <p:extLst>
      <p:ext uri="{BB962C8B-B14F-4D97-AF65-F5344CB8AC3E}">
        <p14:creationId xmlns:p14="http://schemas.microsoft.com/office/powerpoint/2010/main" val="189926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452643B9-3D03-4FB1-A5FF-41F23F30DE1F}" type="datetimeFigureOut">
              <a:rPr lang="ru-RU"/>
              <a:pPr>
                <a:defRPr/>
              </a:pPr>
              <a:t>11.04.2020</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FFBFBE57-1677-4EC7-B4E6-4A352C3BD611}" type="slidenum">
              <a:rPr lang="ru-RU"/>
              <a:pPr>
                <a:defRPr/>
              </a:pPr>
              <a:t>‹#›</a:t>
            </a:fld>
            <a:endParaRPr lang="ru-RU"/>
          </a:p>
        </p:txBody>
      </p:sp>
    </p:spTree>
    <p:extLst>
      <p:ext uri="{BB962C8B-B14F-4D97-AF65-F5344CB8AC3E}">
        <p14:creationId xmlns:p14="http://schemas.microsoft.com/office/powerpoint/2010/main" val="82938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0F93B77-DE2F-40EA-857E-040AA8D20DDE}" type="datetimeFigureOut">
              <a:rPr lang="ru-RU"/>
              <a:pPr>
                <a:defRPr/>
              </a:pPr>
              <a:t>11.04.2020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53D335-6371-420A-91C6-F41FC5DEE529}" type="slidenum">
              <a:rPr lang="ru-RU"/>
              <a:pPr>
                <a:defRPr/>
              </a:pPr>
              <a:t>‹#›</a:t>
            </a:fld>
            <a:endParaRPr lang="ru-RU"/>
          </a:p>
        </p:txBody>
      </p:sp>
    </p:spTree>
    <p:extLst>
      <p:ext uri="{BB962C8B-B14F-4D97-AF65-F5344CB8AC3E}">
        <p14:creationId xmlns:p14="http://schemas.microsoft.com/office/powerpoint/2010/main" val="9117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E6A68AE3-2329-4723-9E3C-C1E1210DF0CC}" type="datetimeFigureOut">
              <a:rPr lang="ru-RU"/>
              <a:pPr>
                <a:defRPr/>
              </a:pPr>
              <a:t>11.04.2020</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CBD83E73-7A70-4850-9F22-4A86ADC5F064}" type="slidenum">
              <a:rPr lang="ru-RU"/>
              <a:pPr>
                <a:defRPr/>
              </a:pPr>
              <a:t>‹#›</a:t>
            </a:fld>
            <a:endParaRPr lang="ru-RU"/>
          </a:p>
        </p:txBody>
      </p:sp>
    </p:spTree>
    <p:extLst>
      <p:ext uri="{BB962C8B-B14F-4D97-AF65-F5344CB8AC3E}">
        <p14:creationId xmlns:p14="http://schemas.microsoft.com/office/powerpoint/2010/main" val="6497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5050D946-511F-4514-9AEC-ADBC95DAD7D6}" type="datetimeFigureOut">
              <a:rPr lang="ru-RU"/>
              <a:pPr>
                <a:defRPr/>
              </a:pPr>
              <a:t>11.04.2020</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a:lvl1pPr>
          </a:lstStyle>
          <a:p>
            <a:pPr>
              <a:defRPr/>
            </a:pPr>
            <a:fld id="{B2DD2F03-25BF-4C58-9288-4FE20F52AEC1}" type="slidenum">
              <a:rPr lang="ru-RU"/>
              <a:pPr>
                <a:defRPr/>
              </a:pPr>
              <a:t>‹#›</a:t>
            </a:fld>
            <a:endParaRPr lang="ru-RU"/>
          </a:p>
        </p:txBody>
      </p:sp>
    </p:spTree>
    <p:extLst>
      <p:ext uri="{BB962C8B-B14F-4D97-AF65-F5344CB8AC3E}">
        <p14:creationId xmlns:p14="http://schemas.microsoft.com/office/powerpoint/2010/main" val="17216585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2268F9BD-4C86-4800-BF76-BFAFC3731FF6}" type="datetimeFigureOut">
              <a:rPr lang="ru-RU"/>
              <a:pPr>
                <a:defRPr/>
              </a:pPr>
              <a:t>11.04.2020</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F27DB259-A5B8-4879-AA83-DBB57D8EC387}" type="slidenum">
              <a:rPr lang="ru-RU"/>
              <a:pPr>
                <a:defRPr/>
              </a:pPr>
              <a:t>‹#›</a:t>
            </a:fld>
            <a:endParaRPr lang="ru-RU"/>
          </a:p>
        </p:txBody>
      </p:sp>
    </p:spTree>
    <p:extLst>
      <p:ext uri="{BB962C8B-B14F-4D97-AF65-F5344CB8AC3E}">
        <p14:creationId xmlns:p14="http://schemas.microsoft.com/office/powerpoint/2010/main" val="232351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7FF69FF7-AF33-48E1-B732-7A3D9C98E640}" type="datetimeFigureOut">
              <a:rPr lang="ru-RU"/>
              <a:pPr>
                <a:defRPr/>
              </a:pPr>
              <a:t>11.04.2020</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BC7930E9-8348-462C-B74B-60895B1B7040}" type="slidenum">
              <a:rPr lang="ru-RU"/>
              <a:pPr>
                <a:defRPr/>
              </a:pPr>
              <a:t>‹#›</a:t>
            </a:fld>
            <a:endParaRPr lang="ru-RU"/>
          </a:p>
        </p:txBody>
      </p:sp>
    </p:spTree>
    <p:extLst>
      <p:ext uri="{BB962C8B-B14F-4D97-AF65-F5344CB8AC3E}">
        <p14:creationId xmlns:p14="http://schemas.microsoft.com/office/powerpoint/2010/main" val="246111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998ED271-8237-413C-A50C-1249BF526784}" type="datetimeFigureOut">
              <a:rPr lang="ru-RU"/>
              <a:pPr>
                <a:defRPr/>
              </a:pPr>
              <a:t>11.04.2020</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C64AA43-55E1-4EEA-8DD0-1C44FF6B77B5}" type="slidenum">
              <a:rPr lang="ru-RU"/>
              <a:pPr>
                <a:defRPr/>
              </a:pPr>
              <a:t>‹#›</a:t>
            </a:fld>
            <a:endParaRPr lang="ru-RU"/>
          </a:p>
        </p:txBody>
      </p:sp>
    </p:spTree>
    <p:extLst>
      <p:ext uri="{BB962C8B-B14F-4D97-AF65-F5344CB8AC3E}">
        <p14:creationId xmlns:p14="http://schemas.microsoft.com/office/powerpoint/2010/main" val="21218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5469F849-4DB7-43EA-A6D1-0F4F39A2A4E8}" type="datetimeFigureOut">
              <a:rPr lang="ru-RU"/>
              <a:pPr>
                <a:defRPr/>
              </a:pPr>
              <a:t>11.04.2020</a:t>
            </a:fld>
            <a:endParaRPr lang="ru-RU"/>
          </a:p>
        </p:txBody>
      </p:sp>
      <p:sp>
        <p:nvSpPr>
          <p:cNvPr id="3" name="Нижний колонтитул 23"/>
          <p:cNvSpPr>
            <a:spLocks noGrp="1"/>
          </p:cNvSpPr>
          <p:nvPr>
            <p:ph type="ftr" sz="quarter" idx="11"/>
          </p:nvPr>
        </p:nvSpPr>
        <p:spPr/>
        <p:txBody>
          <a:bodyPr/>
          <a:lstStyle>
            <a:lvl1pPr>
              <a:defRPr/>
            </a:lvl1pPr>
          </a:lstStyle>
          <a:p>
            <a:pPr>
              <a:defRPr/>
            </a:pPr>
            <a:endParaRPr lang="ru-RU"/>
          </a:p>
        </p:txBody>
      </p:sp>
      <p:sp>
        <p:nvSpPr>
          <p:cNvPr id="4" name="Номер слайда 6"/>
          <p:cNvSpPr>
            <a:spLocks noGrp="1"/>
          </p:cNvSpPr>
          <p:nvPr>
            <p:ph type="sldNum" sz="quarter" idx="12"/>
          </p:nvPr>
        </p:nvSpPr>
        <p:spPr/>
        <p:txBody>
          <a:bodyPr/>
          <a:lstStyle>
            <a:lvl1pPr>
              <a:defRPr/>
            </a:lvl1pPr>
          </a:lstStyle>
          <a:p>
            <a:pPr>
              <a:defRPr/>
            </a:pPr>
            <a:fld id="{24955568-C95A-4A7F-B084-EB37ABD9F21A}" type="slidenum">
              <a:rPr lang="ru-RU"/>
              <a:pPr>
                <a:defRPr/>
              </a:pPr>
              <a:t>‹#›</a:t>
            </a:fld>
            <a:endParaRPr lang="ru-RU"/>
          </a:p>
        </p:txBody>
      </p:sp>
    </p:spTree>
    <p:extLst>
      <p:ext uri="{BB962C8B-B14F-4D97-AF65-F5344CB8AC3E}">
        <p14:creationId xmlns:p14="http://schemas.microsoft.com/office/powerpoint/2010/main" val="140558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970F4030-98B0-4A04-825B-1E660B81D83D}" type="datetimeFigureOut">
              <a:rPr lang="ru-RU"/>
              <a:pPr>
                <a:defRPr/>
              </a:pPr>
              <a:t>11.04.2020</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a:lvl1pPr>
          </a:lstStyle>
          <a:p>
            <a:pPr>
              <a:defRPr/>
            </a:pPr>
            <a:fld id="{C7A05272-478B-4084-81A8-F5B894185526}" type="slidenum">
              <a:rPr lang="ru-RU"/>
              <a:pPr>
                <a:defRPr/>
              </a:pPr>
              <a:t>‹#›</a:t>
            </a:fld>
            <a:endParaRPr lang="ru-RU"/>
          </a:p>
        </p:txBody>
      </p:sp>
    </p:spTree>
    <p:extLst>
      <p:ext uri="{BB962C8B-B14F-4D97-AF65-F5344CB8AC3E}">
        <p14:creationId xmlns:p14="http://schemas.microsoft.com/office/powerpoint/2010/main" val="406023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CB59B3D3-E480-4ED0-BAEE-475355337F42}" type="datetimeFigureOut">
              <a:rPr lang="ru-RU"/>
              <a:pPr>
                <a:defRPr/>
              </a:pPr>
              <a:t>11.04.2020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30"/>
          <p:cNvSpPr>
            <a:spLocks noGrp="1"/>
          </p:cNvSpPr>
          <p:nvPr>
            <p:ph type="sldNum" sz="quarter" idx="12"/>
          </p:nvPr>
        </p:nvSpPr>
        <p:spPr/>
        <p:txBody>
          <a:bodyPr/>
          <a:lstStyle>
            <a:lvl1pPr>
              <a:defRPr/>
            </a:lvl1pPr>
          </a:lstStyle>
          <a:p>
            <a:pPr>
              <a:defRPr/>
            </a:pPr>
            <a:fld id="{4793EA08-57DC-40C8-9279-097375FFCE31}" type="slidenum">
              <a:rPr lang="ru-RU"/>
              <a:pPr>
                <a:defRPr/>
              </a:pPr>
              <a:t>‹#›</a:t>
            </a:fld>
            <a:endParaRPr lang="ru-RU"/>
          </a:p>
        </p:txBody>
      </p:sp>
    </p:spTree>
    <p:extLst>
      <p:ext uri="{BB962C8B-B14F-4D97-AF65-F5344CB8AC3E}">
        <p14:creationId xmlns:p14="http://schemas.microsoft.com/office/powerpoint/2010/main" val="234355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Текст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0DD719C7-A0FA-4020-90C5-388D1A94DE6B}" type="datetimeFigureOut">
              <a:rPr lang="ru-RU"/>
              <a:pPr>
                <a:defRPr/>
              </a:pPr>
              <a:t>11.04.2020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C266F02B-999D-421C-A3B2-E6EB27677206}"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35" r:id="rId4"/>
    <p:sldLayoutId id="2147483741" r:id="rId5"/>
    <p:sldLayoutId id="2147483736" r:id="rId6"/>
    <p:sldLayoutId id="2147483742" r:id="rId7"/>
    <p:sldLayoutId id="2147483743" r:id="rId8"/>
    <p:sldLayoutId id="2147483744" r:id="rId9"/>
    <p:sldLayoutId id="2147483737" r:id="rId10"/>
    <p:sldLayoutId id="2147483745"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132856"/>
            <a:ext cx="3888432" cy="1222375"/>
          </a:xfrm>
        </p:spPr>
        <p:txBody>
          <a:bodyPr/>
          <a:lstStyle/>
          <a:p>
            <a:pPr algn="ctr" eaLnBrk="1" hangingPunct="1">
              <a:defRPr/>
            </a:pPr>
            <a:r>
              <a:rPr lang="en-US" i="1" dirty="0" smtClean="0"/>
              <a:t>Isaac Newton</a:t>
            </a:r>
            <a:endParaRPr lang="ru-RU" i="1" dirty="0"/>
          </a:p>
        </p:txBody>
      </p:sp>
      <p:sp>
        <p:nvSpPr>
          <p:cNvPr id="3" name="Подзаголовок 2"/>
          <p:cNvSpPr>
            <a:spLocks noGrp="1"/>
          </p:cNvSpPr>
          <p:nvPr>
            <p:ph type="subTitle" idx="1"/>
          </p:nvPr>
        </p:nvSpPr>
        <p:spPr>
          <a:xfrm>
            <a:off x="4779963" y="5229225"/>
            <a:ext cx="4281487" cy="1439863"/>
          </a:xfrm>
        </p:spPr>
        <p:txBody>
          <a:bodyPr/>
          <a:lstStyle/>
          <a:p>
            <a:pPr eaLnBrk="1" hangingPunct="1">
              <a:defRPr/>
            </a:pPr>
            <a:r>
              <a:rPr lang="ru-RU" sz="2000" dirty="0" smtClean="0"/>
              <a:t>Выполнила: </a:t>
            </a:r>
            <a:r>
              <a:rPr lang="ru-RU" sz="2000" dirty="0" err="1" smtClean="0"/>
              <a:t>Алимгулова</a:t>
            </a:r>
            <a:r>
              <a:rPr lang="ru-RU" sz="2000" dirty="0" smtClean="0"/>
              <a:t> Диана</a:t>
            </a:r>
            <a:br>
              <a:rPr lang="ru-RU" sz="2000" dirty="0" smtClean="0"/>
            </a:br>
            <a:r>
              <a:rPr lang="ru-RU" sz="2000" dirty="0" smtClean="0"/>
              <a:t>Учащаяся ЭЭ-14-19</a:t>
            </a:r>
            <a:br>
              <a:rPr lang="ru-RU" sz="2000" dirty="0" smtClean="0"/>
            </a:br>
            <a:r>
              <a:rPr lang="ru-RU" sz="2000" dirty="0" smtClean="0"/>
              <a:t>Проверила: Максимова А.Б.</a:t>
            </a:r>
            <a:endParaRPr lang="ru-RU" sz="2000" dirty="0"/>
          </a:p>
        </p:txBody>
      </p:sp>
      <p:sp>
        <p:nvSpPr>
          <p:cNvPr id="10244" name="TextBox 3"/>
          <p:cNvSpPr txBox="1">
            <a:spLocks noChangeArrowheads="1"/>
          </p:cNvSpPr>
          <p:nvPr/>
        </p:nvSpPr>
        <p:spPr bwMode="auto">
          <a:xfrm>
            <a:off x="468313" y="549275"/>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altLang="ru-RU" sz="1200" b="1">
                <a:solidFill>
                  <a:srgbClr val="000000"/>
                </a:solidFill>
                <a:ea typeface="Times New Roman" pitchFamily="18" charset="0"/>
                <a:cs typeface="Arial" charset="0"/>
              </a:rPr>
              <a:t> </a:t>
            </a:r>
            <a:r>
              <a:rPr lang="ru-RU" altLang="ru-RU" sz="1200" b="1">
                <a:solidFill>
                  <a:srgbClr val="000000"/>
                </a:solidFill>
                <a:latin typeface="Calibri" pitchFamily="34" charset="0"/>
                <a:ea typeface="Times New Roman" pitchFamily="18" charset="0"/>
                <a:cs typeface="Arial" charset="0"/>
              </a:rPr>
              <a:t>КГЭУ </a:t>
            </a:r>
            <a:r>
              <a:rPr lang="ru-RU" altLang="ru-RU" sz="1200">
                <a:solidFill>
                  <a:srgbClr val="000000"/>
                </a:solidFill>
                <a:latin typeface="Calibri" pitchFamily="34" charset="0"/>
                <a:ea typeface="Times New Roman" pitchFamily="18" charset="0"/>
                <a:cs typeface="Arial" charset="0"/>
              </a:rPr>
              <a:t>МИНИСТЕРСТВО ОБРАЗОВАНИЯ И НАУКИ РОССИЙСКОЙ ФЕДЕРАЦИИ</a:t>
            </a:r>
            <a:endParaRPr lang="ru-RU" altLang="ru-RU" sz="1200">
              <a:ea typeface="Times New Roman" pitchFamily="18" charset="0"/>
              <a:cs typeface="Arial" charset="0"/>
            </a:endParaRPr>
          </a:p>
          <a:p>
            <a:pPr algn="ctr"/>
            <a:r>
              <a:rPr lang="ru-RU" altLang="ru-RU" sz="1200" b="1">
                <a:solidFill>
                  <a:srgbClr val="000000"/>
                </a:solidFill>
                <a:latin typeface="Calibri" pitchFamily="34" charset="0"/>
                <a:ea typeface="Times New Roman" pitchFamily="18" charset="0"/>
                <a:cs typeface="Arial" charset="0"/>
              </a:rPr>
              <a:t>Федеральное государственное бюджетное образовательное учреждение высшего профессионального образования</a:t>
            </a:r>
            <a:endParaRPr lang="ru-RU" altLang="ru-RU" sz="1200">
              <a:ea typeface="Times New Roman" pitchFamily="18" charset="0"/>
              <a:cs typeface="Arial" charset="0"/>
            </a:endParaRPr>
          </a:p>
          <a:p>
            <a:pPr algn="ctr"/>
            <a:r>
              <a:rPr lang="ru-RU" altLang="ru-RU" sz="1200">
                <a:solidFill>
                  <a:srgbClr val="000000"/>
                </a:solidFill>
                <a:latin typeface="Calibri" pitchFamily="34" charset="0"/>
                <a:ea typeface="Times New Roman" pitchFamily="18" charset="0"/>
                <a:cs typeface="Arial" charset="0"/>
              </a:rPr>
              <a:t>«КАЗАНСКИЙ ГОСУДАРСТВЕННЫЙ ЭНЕРГЕТИЧЕСКИЙ УНИВЕРСИТЕТ»</a:t>
            </a:r>
            <a:endParaRPr lang="ru-RU" altLang="ru-RU" sz="1200">
              <a:ea typeface="Times New Roman" pitchFamily="18" charset="0"/>
              <a:cs typeface="Arial" charset="0"/>
            </a:endParaRPr>
          </a:p>
          <a:p>
            <a:pPr algn="ctr"/>
            <a:r>
              <a:rPr lang="ru-RU" altLang="ru-RU" sz="1200">
                <a:solidFill>
                  <a:srgbClr val="000000"/>
                </a:solidFill>
                <a:latin typeface="Calibri" pitchFamily="34" charset="0"/>
                <a:ea typeface="Times New Roman" pitchFamily="18" charset="0"/>
                <a:cs typeface="Arial" charset="0"/>
              </a:rPr>
              <a:t>(ФГБОУ ВПО «КГЭУ»)</a:t>
            </a:r>
            <a:endParaRPr lang="ru-RU" altLang="ru-RU" sz="1200">
              <a:ea typeface="Times New Roman" pitchFamily="18" charset="0"/>
              <a:cs typeface="Arial" charset="0"/>
            </a:endParaRPr>
          </a:p>
        </p:txBody>
      </p:sp>
      <p:pic>
        <p:nvPicPr>
          <p:cNvPr id="10245" name="Picture 2" descr="C:\Users\-\Desktop\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84313"/>
            <a:ext cx="340360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4282" y="1556792"/>
            <a:ext cx="3286148" cy="4015348"/>
          </a:xfrm>
        </p:spPr>
        <p:style>
          <a:lnRef idx="1">
            <a:schemeClr val="accent1"/>
          </a:lnRef>
          <a:fillRef idx="3">
            <a:schemeClr val="accent1"/>
          </a:fillRef>
          <a:effectRef idx="2">
            <a:schemeClr val="accent1"/>
          </a:effectRef>
          <a:fontRef idx="minor">
            <a:schemeClr val="lt1"/>
          </a:fontRef>
        </p:style>
        <p:txBody>
          <a:bodyPr>
            <a:normAutofit/>
          </a:bodyPr>
          <a:lstStyle/>
          <a:p>
            <a:pPr eaLnBrk="1" fontAlgn="auto" hangingPunct="1">
              <a:spcAft>
                <a:spcPts val="0"/>
              </a:spcAft>
              <a:defRPr/>
            </a:pPr>
            <a:r>
              <a:rPr lang="de-DE" dirty="0"/>
              <a:t>Isaac Newton (1642 - 1727) - ein großer Wissenschaftler, der einen großen Beitrag zur Entwicklung von Physik, Mathematik und Astrologie geleistet hat. Geboren in der Stadt </a:t>
            </a:r>
            <a:r>
              <a:rPr lang="de-DE" dirty="0" err="1"/>
              <a:t>Woolsthorpe</a:t>
            </a:r>
            <a:r>
              <a:rPr lang="de-DE" dirty="0"/>
              <a:t> England.</a:t>
            </a:r>
            <a:endParaRPr lang="ru-RU" dirty="0"/>
          </a:p>
        </p:txBody>
      </p:sp>
      <p:pic>
        <p:nvPicPr>
          <p:cNvPr id="1026" name="Picture 2"/>
          <p:cNvPicPr>
            <a:picLocks noChangeAspect="1" noChangeArrowheads="1"/>
          </p:cNvPicPr>
          <p:nvPr/>
        </p:nvPicPr>
        <p:blipFill>
          <a:blip r:embed="rId2"/>
          <a:srcRect/>
          <a:stretch>
            <a:fillRect/>
          </a:stretch>
        </p:blipFill>
        <p:spPr bwMode="auto">
          <a:xfrm>
            <a:off x="3714744" y="1071546"/>
            <a:ext cx="5038725"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86800" cy="838200"/>
          </a:xfrm>
        </p:spPr>
        <p:txBody>
          <a:bodyPr>
            <a:normAutofit fontScale="90000"/>
          </a:bodyPr>
          <a:lstStyle/>
          <a:p>
            <a:pPr algn="ctr" eaLnBrk="1" fontAlgn="t" hangingPunct="1">
              <a:defRPr/>
            </a:pPr>
            <a:r>
              <a:rPr lang="en-US" dirty="0">
                <a:effectLst/>
              </a:rPr>
              <a:t/>
            </a:r>
            <a:br>
              <a:rPr lang="en-US" dirty="0">
                <a:effectLst/>
              </a:rPr>
            </a:br>
            <a:r>
              <a:rPr lang="en-US" b="1" i="1" dirty="0" err="1">
                <a:effectLst/>
              </a:rPr>
              <a:t>Kindheit</a:t>
            </a:r>
            <a:r>
              <a:rPr lang="en-US" dirty="0">
                <a:effectLst/>
              </a:rPr>
              <a:t/>
            </a:r>
            <a:br>
              <a:rPr lang="en-US" dirty="0">
                <a:effectLst/>
              </a:rPr>
            </a:br>
            <a:endParaRPr lang="ru-RU" dirty="0"/>
          </a:p>
        </p:txBody>
      </p:sp>
      <p:sp>
        <p:nvSpPr>
          <p:cNvPr id="12291" name="Объект 2"/>
          <p:cNvSpPr>
            <a:spLocks noGrp="1"/>
          </p:cNvSpPr>
          <p:nvPr>
            <p:ph idx="1"/>
          </p:nvPr>
        </p:nvSpPr>
        <p:spPr/>
        <p:txBody>
          <a:bodyPr/>
          <a:lstStyle/>
          <a:p>
            <a:pPr eaLnBrk="1" hangingPunct="1"/>
            <a:r>
              <a:rPr lang="de-DE" altLang="ru-RU" sz="2800" smtClean="0"/>
              <a:t>Als er drei Jahre alt war, gingen sein Stiefvater und seine Mutter und der Junge blieb bei seiner Großmutter. Sie lebten in einem kleinen Landhaus. Er absolvierte eine ländliche Schule und konnte damit zufrieden sein. Glücklicherweise schickten ihn seine Verwandten in die Royal School in Grantham, einer kleinen Stadt zehn Kilometer von seinem Heimatdorf entfernt.</a:t>
            </a:r>
            <a:endParaRPr lang="ru-RU" altLang="ru-RU"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323850" y="333375"/>
            <a:ext cx="8777288" cy="1989138"/>
          </a:xfrm>
        </p:spPr>
        <p:txBody>
          <a:bodyPr/>
          <a:lstStyle/>
          <a:p>
            <a:pPr eaLnBrk="1" hangingPunct="1"/>
            <a:r>
              <a:rPr lang="de-DE" altLang="ru-RU" sz="2400" smtClean="0"/>
              <a:t>Nach der Schule trat Newton in das Holy Trinity College der Universität Cambridge ein. Unter dem Einfluss von Physikern machte Newton als Student mehrere Entdeckungen, hauptsächlich mathematische</a:t>
            </a:r>
            <a:r>
              <a:rPr lang="de-DE" altLang="ru-RU" smtClean="0"/>
              <a:t>.</a:t>
            </a:r>
            <a:endParaRPr lang="ru-RU" altLang="ru-RU" smtClean="0"/>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420938"/>
            <a:ext cx="57150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4356100" y="1370013"/>
            <a:ext cx="4562475" cy="4006850"/>
          </a:xfrm>
        </p:spPr>
        <p:txBody>
          <a:bodyPr/>
          <a:lstStyle/>
          <a:p>
            <a:pPr eaLnBrk="1" hangingPunct="1"/>
            <a:r>
              <a:rPr lang="de-DE" altLang="ru-RU" sz="2400" smtClean="0"/>
              <a:t>In der Zeit von 1664 bis 1666 leitete er die Newton-Binomialformel, die Newton-Leibniz-Formel, das Gesetz der universellen Gravitation ab. 1668 erhielt Isaac Newton einen Master-Abschluss, 1669 einen Professor für mathematische Wissenschaften.</a:t>
            </a:r>
            <a:endParaRPr lang="ru-RU" altLang="ru-RU" sz="2400" smtClean="0"/>
          </a:p>
        </p:txBody>
      </p:sp>
      <p:pic>
        <p:nvPicPr>
          <p:cNvPr id="3074" name="Picture 2"/>
          <p:cNvPicPr>
            <a:picLocks noChangeAspect="1" noChangeArrowheads="1"/>
          </p:cNvPicPr>
          <p:nvPr/>
        </p:nvPicPr>
        <p:blipFill>
          <a:blip r:embed="rId2"/>
          <a:srcRect/>
          <a:stretch>
            <a:fillRect/>
          </a:stretch>
        </p:blipFill>
        <p:spPr bwMode="auto">
          <a:xfrm>
            <a:off x="357158" y="928670"/>
            <a:ext cx="3810000" cy="4448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286250" y="1554163"/>
            <a:ext cx="4705350" cy="4525962"/>
          </a:xfrm>
        </p:spPr>
        <p:txBody>
          <a:bodyPr/>
          <a:lstStyle/>
          <a:p>
            <a:pPr eaLnBrk="1" hangingPunct="1"/>
            <a:r>
              <a:rPr lang="de-DE" altLang="ru-RU" sz="2500" smtClean="0"/>
              <a:t>Dank des Newton-Teleskops (Reflektor) wurden bedeutende Entdeckungen in der Astronomie gemacht. Der Wissenschaftler war Mitglied des königlichen Hofes (seit 1703 - Präsident), der Superintendent der Münze.</a:t>
            </a:r>
            <a:endParaRPr lang="ru-RU" altLang="ru-RU" sz="2500" smtClean="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85875"/>
            <a:ext cx="36671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4859338" y="1557338"/>
            <a:ext cx="4143375" cy="2859087"/>
          </a:xfrm>
        </p:spPr>
        <p:txBody>
          <a:bodyPr/>
          <a:lstStyle/>
          <a:p>
            <a:pPr eaLnBrk="1" hangingPunct="1"/>
            <a:r>
              <a:rPr lang="de-DE" altLang="ru-RU" sz="2100" smtClean="0"/>
              <a:t>Newtons Gesetze sind die Grundlagen der klassischen Mechanik. </a:t>
            </a:r>
            <a:endParaRPr lang="ru-RU" altLang="ru-RU" sz="2100" smtClean="0"/>
          </a:p>
          <a:p>
            <a:pPr eaLnBrk="1" hangingPunct="1"/>
            <a:r>
              <a:rPr lang="de-DE" altLang="ru-RU" sz="2100" smtClean="0"/>
              <a:t>Die Liebe zu Newtons Mathematik verursachte die meisten seiner Entdeckungen in der Wissenschaft.</a:t>
            </a:r>
            <a:endParaRPr lang="ru-RU" altLang="ru-RU" sz="2100" smtClean="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857250"/>
            <a:ext cx="365918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17411" name="Объект 2"/>
          <p:cNvSpPr>
            <a:spLocks noGrp="1"/>
          </p:cNvSpPr>
          <p:nvPr>
            <p:ph idx="1"/>
          </p:nvPr>
        </p:nvSpPr>
        <p:spPr/>
        <p:txBody>
          <a:bodyPr/>
          <a:lstStyle/>
          <a:p>
            <a:pPr eaLnBrk="1" hangingPunct="1"/>
            <a:r>
              <a:rPr lang="de-DE" altLang="ru-RU" smtClean="0"/>
              <a:t>Newton starb in der Nacht vom 20. auf den 21. März 1727. Er wurde mit großer Ehre in Westminster Abbey, dem englischen Nationalpantheon, beigesetzt.</a:t>
            </a:r>
            <a:endParaRPr lang="ru-RU" altLang="ru-RU"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endParaRPr lang="ru-RU"/>
          </a:p>
        </p:txBody>
      </p:sp>
      <p:sp>
        <p:nvSpPr>
          <p:cNvPr id="3" name="Объект 2"/>
          <p:cNvSpPr>
            <a:spLocks noGrp="1"/>
          </p:cNvSpPr>
          <p:nvPr>
            <p:ph idx="1"/>
          </p:nvPr>
        </p:nvSpPr>
        <p:spPr>
          <a:xfrm>
            <a:off x="179388" y="2997200"/>
            <a:ext cx="8686800" cy="1011238"/>
          </a:xfrm>
        </p:spPr>
        <p:txBody>
          <a:bodyPr/>
          <a:lstStyle/>
          <a:p>
            <a:pPr marL="0" indent="0" algn="ctr" eaLnBrk="1" hangingPunct="1">
              <a:buFont typeface="Wingdings 2" pitchFamily="18" charset="2"/>
              <a:buNone/>
              <a:defRPr/>
            </a:pPr>
            <a:r>
              <a:rPr lang="de-DE" b="1" i="1" dirty="0" smtClean="0">
                <a:effectLst>
                  <a:outerShdw blurRad="38100" dist="38100" dir="2700000" algn="tl">
                    <a:srgbClr val="000000">
                      <a:alpha val="43137"/>
                    </a:srgbClr>
                  </a:outerShdw>
                </a:effectLst>
              </a:rPr>
              <a:t>Vielen </a:t>
            </a:r>
            <a:r>
              <a:rPr lang="de-DE" b="1" i="1" dirty="0">
                <a:effectLst>
                  <a:outerShdw blurRad="38100" dist="38100" dir="2700000" algn="tl">
                    <a:srgbClr val="000000">
                      <a:alpha val="43137"/>
                    </a:srgbClr>
                  </a:outerShdw>
                </a:effectLst>
              </a:rPr>
              <a:t>Dank für Ihre Aufmerksamkeit!</a:t>
            </a:r>
          </a:p>
          <a:p>
            <a:pPr eaLnBrk="1" hangingPunct="1">
              <a:defRPr/>
            </a:pP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57</TotalTime>
  <Words>260</Words>
  <Application>Microsoft Office PowerPoint</Application>
  <PresentationFormat>Экран (4:3)</PresentationFormat>
  <Paragraphs>16</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Franklin Gothic Medium</vt:lpstr>
      <vt:lpstr>Franklin Gothic Book</vt:lpstr>
      <vt:lpstr>Wingdings 2</vt:lpstr>
      <vt:lpstr>Calibri</vt:lpstr>
      <vt:lpstr>Times New Roman</vt:lpstr>
      <vt:lpstr>Трек</vt:lpstr>
      <vt:lpstr>Isaac Newton</vt:lpstr>
      <vt:lpstr>Презентация PowerPoint</vt:lpstr>
      <vt:lpstr> Kindheit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cp:lastModifiedBy>
  <cp:revision>5</cp:revision>
  <dcterms:created xsi:type="dcterms:W3CDTF">2012-01-24T12:34:01Z</dcterms:created>
  <dcterms:modified xsi:type="dcterms:W3CDTF">2020-04-11T18:00:40Z</dcterms:modified>
</cp:coreProperties>
</file>