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82DDD-5FCF-4DDF-AE97-2928863D54F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8B493-D406-4EE0-804E-EFBB03DBB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17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8B493-D406-4EE0-804E-EFBB03DBB38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876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8B493-D406-4EE0-804E-EFBB03DBB38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9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91EEE6-001D-4073-9DF4-8BC7EA421C7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DB1130-D518-4A53-9131-A50854D9E2FC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94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8CADAE">
                    <a:shade val="75000"/>
                  </a:srgbClr>
                </a:solidFill>
              </a:rPr>
              <a:t>Для любознательных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03920" cy="4572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1200" baseline="-25000" dirty="0" smtClean="0"/>
              <a:t>Натяжение </a:t>
            </a:r>
            <a:r>
              <a:rPr lang="ru-RU" sz="11200" baseline="-25000" dirty="0"/>
              <a:t>нити.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1200" baseline="-25000" dirty="0"/>
              <a:t>Если к одному концу гибкой нерастяжимой нити, </a:t>
            </a:r>
            <a:r>
              <a:rPr lang="ru-RU" sz="11200" baseline="-25000" dirty="0" smtClean="0"/>
              <a:t>неподвижно </a:t>
            </a:r>
            <a:r>
              <a:rPr lang="ru-RU" sz="11200" baseline="-25000" dirty="0"/>
              <a:t>закрепленной другим своим концом, приложить силу </a:t>
            </a:r>
            <a:r>
              <a:rPr lang="en-US" sz="11200" baseline="-25000" dirty="0"/>
              <a:t>F, </a:t>
            </a:r>
            <a:r>
              <a:rPr lang="ru-RU" sz="11200" baseline="-25000" dirty="0" smtClean="0"/>
              <a:t>то натяжение </a:t>
            </a:r>
            <a:r>
              <a:rPr lang="ru-RU" sz="11200" baseline="-25000" dirty="0"/>
              <a:t>в каждой точке нити станет равным </a:t>
            </a:r>
            <a:r>
              <a:rPr lang="en-US" sz="11200" baseline="-25000" dirty="0"/>
              <a:t>F. </a:t>
            </a:r>
            <a:r>
              <a:rPr lang="ru-RU" sz="11200" baseline="-25000" dirty="0"/>
              <a:t>Но нить </a:t>
            </a:r>
            <a:r>
              <a:rPr lang="ru-RU" sz="11200" baseline="-25000" dirty="0" smtClean="0"/>
              <a:t>состоит </a:t>
            </a:r>
            <a:r>
              <a:rPr lang="ru-RU" sz="11200" baseline="-25000" dirty="0"/>
              <a:t>и</a:t>
            </a:r>
            <a:r>
              <a:rPr lang="ru-RU" sz="11200" baseline="-25000" dirty="0" smtClean="0"/>
              <a:t>з </a:t>
            </a:r>
            <a:r>
              <a:rPr lang="ru-RU" sz="11200" baseline="-25000" dirty="0"/>
              <a:t>бесконечного множества точек. Следовательно, сила, </a:t>
            </a:r>
            <a:r>
              <a:rPr lang="ru-RU" sz="11200" baseline="-25000" dirty="0" smtClean="0"/>
              <a:t>приложенная </a:t>
            </a:r>
            <a:r>
              <a:rPr lang="ru-RU" sz="11200" baseline="-25000" dirty="0"/>
              <a:t>ко всей нити, равна бесконечно большой </a:t>
            </a:r>
            <a:r>
              <a:rPr lang="ru-RU" sz="11200" baseline="-25000" dirty="0" smtClean="0"/>
              <a:t>величине.</a:t>
            </a:r>
            <a:r>
              <a:rPr lang="en-US" sz="11200" dirty="0" smtClean="0"/>
              <a:t> </a:t>
            </a:r>
            <a:r>
              <a:rPr lang="ru-RU" sz="11200" baseline="-25000" dirty="0" smtClean="0"/>
              <a:t>Но </a:t>
            </a:r>
            <a:r>
              <a:rPr lang="ru-RU" sz="11200" baseline="-25000" dirty="0"/>
              <a:t>этого быть не может! В чем ошибка рассуждений?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1200" baseline="-25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1200" baseline="-25000" dirty="0" smtClean="0"/>
              <a:t>Разрыв </a:t>
            </a:r>
            <a:r>
              <a:rPr lang="ru-RU" sz="11200" baseline="-25000" dirty="0"/>
              <a:t>нити.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1200" baseline="-25000" dirty="0"/>
              <a:t>Разрыв нити происходит в той ее точке, где </a:t>
            </a:r>
            <a:r>
              <a:rPr lang="ru-RU" sz="11200" baseline="-25000" dirty="0" smtClean="0"/>
              <a:t>сопротивление</a:t>
            </a:r>
            <a:r>
              <a:rPr lang="en-US" sz="11200" dirty="0" smtClean="0"/>
              <a:t> </a:t>
            </a:r>
            <a:r>
              <a:rPr lang="ru-RU" sz="11200" baseline="-25000" dirty="0" smtClean="0"/>
              <a:t>разрыву </a:t>
            </a:r>
            <a:r>
              <a:rPr lang="ru-RU" sz="11200" baseline="-25000" dirty="0"/>
              <a:t>минимально. Следовательно, однородная нить не </a:t>
            </a:r>
            <a:r>
              <a:rPr lang="ru-RU" sz="11200" baseline="-25000" dirty="0" smtClean="0"/>
              <a:t>может</a:t>
            </a:r>
            <a:r>
              <a:rPr lang="en-US" sz="11200" dirty="0" smtClean="0"/>
              <a:t> </a:t>
            </a:r>
            <a:r>
              <a:rPr lang="ru-RU" sz="11200" baseline="-25000" dirty="0" smtClean="0"/>
              <a:t>быть </a:t>
            </a:r>
            <a:r>
              <a:rPr lang="ru-RU" sz="11200" baseline="-25000" dirty="0"/>
              <a:t>разорвана никаким грузом, так как в ней не </a:t>
            </a:r>
            <a:r>
              <a:rPr lang="ru-RU" sz="11200" baseline="-25000" dirty="0" smtClean="0"/>
              <a:t>существует</a:t>
            </a:r>
            <a:r>
              <a:rPr lang="en-US" sz="11200" dirty="0" smtClean="0"/>
              <a:t> </a:t>
            </a:r>
            <a:r>
              <a:rPr lang="ru-RU" sz="11200" baseline="-25000" dirty="0" smtClean="0"/>
              <a:t>минимума </a:t>
            </a:r>
            <a:r>
              <a:rPr lang="ru-RU" sz="11200" baseline="-25000" dirty="0"/>
              <a:t>сопротивления разрыву. Но ведь опыт </a:t>
            </a:r>
            <a:r>
              <a:rPr lang="ru-RU" sz="11200" baseline="-25000" dirty="0" smtClean="0"/>
              <a:t>показывает,</a:t>
            </a:r>
            <a:r>
              <a:rPr lang="en-US" sz="11200" dirty="0" smtClean="0"/>
              <a:t> </a:t>
            </a:r>
            <a:r>
              <a:rPr lang="ru-RU" sz="11200" baseline="-25000" dirty="0" smtClean="0"/>
              <a:t>что </a:t>
            </a:r>
            <a:r>
              <a:rPr lang="ru-RU" sz="11200" baseline="-25000" dirty="0"/>
              <a:t>любую нить можно разорвать. Как разрешить это </a:t>
            </a:r>
            <a:r>
              <a:rPr lang="ru-RU" sz="11200" baseline="-25000" dirty="0" smtClean="0"/>
              <a:t>противоречие</a:t>
            </a:r>
            <a:r>
              <a:rPr lang="ru-RU" sz="11200" baseline="-25000" dirty="0"/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46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8CADAE">
                    <a:shade val="75000"/>
                  </a:srgbClr>
                </a:solidFill>
              </a:rPr>
              <a:t>Для любознательных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aseline="-25000" dirty="0" smtClean="0"/>
              <a:t>Какая </a:t>
            </a:r>
            <a:r>
              <a:rPr lang="ru-RU" baseline="-25000" dirty="0"/>
              <a:t>машина крепче?</a:t>
            </a:r>
          </a:p>
          <a:p>
            <a:r>
              <a:rPr lang="ru-RU" baseline="-25000" dirty="0"/>
              <a:t>При столкновении грузовика с легковой машиной </a:t>
            </a:r>
            <a:r>
              <a:rPr lang="ru-RU" baseline="-25000" dirty="0" smtClean="0"/>
              <a:t>повреждение </a:t>
            </a:r>
            <a:r>
              <a:rPr lang="ru-RU" baseline="-25000" dirty="0"/>
              <a:t>получает главным образом </a:t>
            </a:r>
            <a:r>
              <a:rPr lang="ru-RU" baseline="-25000" dirty="0" smtClean="0"/>
              <a:t>легковая. Но </a:t>
            </a:r>
            <a:r>
              <a:rPr lang="ru-RU" baseline="-25000" dirty="0"/>
              <a:t>ведь согласно III закону Ньютона на обе машины </a:t>
            </a:r>
            <a:r>
              <a:rPr lang="ru-RU" baseline="-25000" dirty="0" smtClean="0"/>
              <a:t>должны действовать </a:t>
            </a:r>
            <a:r>
              <a:rPr lang="ru-RU" baseline="-25000" dirty="0"/>
              <a:t>одинаковые силы, которые должны произвести </a:t>
            </a:r>
            <a:r>
              <a:rPr lang="ru-RU" baseline="-25000" dirty="0" smtClean="0"/>
              <a:t>одинаковые </a:t>
            </a:r>
            <a:r>
              <a:rPr lang="ru-RU" baseline="-25000" dirty="0"/>
              <a:t>повреждения. Как объяснить это противоречие «</a:t>
            </a:r>
            <a:r>
              <a:rPr lang="ru-RU" baseline="-25000" dirty="0" smtClean="0"/>
              <a:t>теории» и </a:t>
            </a:r>
            <a:r>
              <a:rPr lang="ru-RU" baseline="-25000" dirty="0"/>
              <a:t>опыта?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150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Импульс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II </a:t>
                </a:r>
                <a:r>
                  <a:rPr lang="ru-RU" dirty="0" smtClean="0"/>
                  <a:t>закон Ньютона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𝑚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𝑑</m:t>
                        </m:r>
                        <m:r>
                          <a:rPr lang="en-US" b="1" i="1" dirty="0" smtClean="0">
                            <a:latin typeface="Cambria Math"/>
                          </a:rPr>
                          <m:t>𝒗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r>
                      <a:rPr lang="en-US" b="1" i="1" dirty="0" smtClean="0">
                        <a:latin typeface="Cambria Math"/>
                      </a:rPr>
                      <m:t>𝑭</m:t>
                    </m:r>
                  </m:oMath>
                </a14:m>
                <a:endParaRPr lang="en-US" b="1" dirty="0" smtClean="0"/>
              </a:p>
              <a:p>
                <a:r>
                  <a:rPr lang="en-US" dirty="0" smtClean="0"/>
                  <a:t>m=</a:t>
                </a:r>
                <a:r>
                  <a:rPr lang="en-US" dirty="0" err="1" smtClean="0"/>
                  <a:t>const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𝒗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𝑭</m:t>
                    </m:r>
                  </m:oMath>
                </a14:m>
                <a:endParaRPr lang="en-US" b="1" dirty="0" smtClean="0"/>
              </a:p>
              <a:p>
                <a:r>
                  <a:rPr lang="en-US" b="1" dirty="0" smtClean="0"/>
                  <a:t>p=</a:t>
                </a:r>
                <a:r>
                  <a:rPr lang="en-US" dirty="0" smtClean="0"/>
                  <a:t>m</a:t>
                </a:r>
                <a:r>
                  <a:rPr lang="en-US" b="1" i="1" dirty="0" smtClean="0"/>
                  <a:t>v</a:t>
                </a:r>
                <a:r>
                  <a:rPr lang="en-US" dirty="0" smtClean="0"/>
                  <a:t> – </a:t>
                </a:r>
                <a:r>
                  <a:rPr lang="ru-RU" dirty="0" smtClean="0"/>
                  <a:t>импульс материальной точки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1" i="1" smtClean="0">
                            <a:latin typeface="Cambria Math"/>
                          </a:rPr>
                          <m:t>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b="1" i="1" dirty="0" smtClean="0"/>
                  <a:t>=F</a:t>
                </a:r>
                <a:endParaRPr lang="ru-RU" b="1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835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Закон движения центра инерции системы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Центр инерции – точка, положение которой в пространстве задается радиусом-вектором </a:t>
                </a:r>
                <a:r>
                  <a:rPr lang="en-US" b="1" dirty="0" err="1" smtClean="0"/>
                  <a:t>r</a:t>
                </a:r>
                <a:r>
                  <a:rPr lang="en-US" baseline="-25000" dirty="0" err="1" smtClean="0"/>
                  <a:t>c</a:t>
                </a:r>
                <a:r>
                  <a:rPr lang="en-US" dirty="0" smtClean="0"/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𝒓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𝒄</m:t>
                        </m:r>
                      </m:sub>
                    </m:sSub>
                    <m:r>
                      <a:rPr lang="en-US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latin typeface="Cambria Math"/>
                          </a:rPr>
                          <m:t>+…+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𝑵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latin typeface="Cambria Math"/>
                          </a:rPr>
                          <m:t>+…+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𝑵</m:t>
                            </m:r>
                          </m:sub>
                        </m:sSub>
                      </m:den>
                    </m:f>
                    <m:r>
                      <a:rPr lang="en-US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b="1" i="1" smtClean="0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 smtClean="0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b="1" i="1" smtClean="0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US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b="1" i="1" smtClean="0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 smtClean="0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𝒎</m:t>
                        </m:r>
                      </m:den>
                    </m:f>
                  </m:oMath>
                </a14:m>
                <a:endParaRPr lang="en-US" b="1" dirty="0" smtClean="0"/>
              </a:p>
              <a:p>
                <a:r>
                  <a:rPr lang="en-US" b="1" dirty="0" smtClean="0"/>
                  <a:t>p=</a:t>
                </a:r>
                <a:r>
                  <a:rPr lang="en-US" dirty="0" err="1" smtClean="0"/>
                  <a:t>m</a:t>
                </a:r>
                <a:r>
                  <a:rPr lang="en-US" b="1" i="1" dirty="0" err="1" smtClean="0"/>
                  <a:t>v</a:t>
                </a:r>
                <a:r>
                  <a:rPr lang="en-US" b="1" baseline="-25000" dirty="0" err="1" smtClean="0"/>
                  <a:t>c</a:t>
                </a:r>
                <a:endParaRPr lang="en-US" b="1" baseline="-250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𝒅𝒕</m:t>
                        </m:r>
                      </m:den>
                    </m:f>
                    <m:sSub>
                      <m:sSub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1" i="1" smtClean="0">
                            <a:latin typeface="Cambria Math"/>
                          </a:rPr>
                          <m:t>𝒌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≠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𝒊𝒌</m:t>
                            </m:r>
                          </m:sub>
                        </m:sSub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endParaRPr lang="en-US" b="1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US" b="1" i="1" smtClean="0">
                        <a:latin typeface="Cambria Math"/>
                      </a:rPr>
                      <m:t>𝒑</m:t>
                    </m:r>
                    <m:r>
                      <a:rPr lang="en-US" b="1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latin typeface="Cambria Math"/>
                          </a:rPr>
                          <m:t>𝒊</m:t>
                        </m:r>
                        <m:r>
                          <a:rPr lang="en-US" b="1" i="1" smtClean="0"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b="1" i="1" smtClean="0">
                            <a:latin typeface="Cambria Math"/>
                          </a:rPr>
                          <m:t>𝑵</m:t>
                        </m:r>
                      </m:sup>
                      <m:e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1907704" y="3933056"/>
            <a:ext cx="936104" cy="432048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83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</a:rPr>
              <a:t>Связь </a:t>
            </a:r>
            <a:r>
              <a:rPr lang="en-US" sz="4800" b="1" i="1" dirty="0" smtClean="0">
                <a:solidFill>
                  <a:schemeClr val="bg2">
                    <a:lumMod val="10000"/>
                  </a:schemeClr>
                </a:solidFill>
              </a:rPr>
              <a:t>v</a:t>
            </a:r>
            <a:r>
              <a:rPr lang="en-US" sz="4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</a:rPr>
              <a:t>и </a:t>
            </a:r>
            <a:r>
              <a:rPr lang="en-US" sz="4800" b="1" dirty="0" smtClean="0">
                <a:solidFill>
                  <a:schemeClr val="bg2">
                    <a:lumMod val="10000"/>
                  </a:schemeClr>
                </a:solidFill>
                <a:latin typeface="Symbol" pitchFamily="18" charset="2"/>
              </a:rPr>
              <a:t>w</a:t>
            </a:r>
            <a:endParaRPr lang="ru-RU" sz="4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139952" y="1484784"/>
            <a:ext cx="4665719" cy="4614264"/>
          </a:xfrm>
        </p:spPr>
        <p:txBody>
          <a:bodyPr/>
          <a:lstStyle/>
          <a:p>
            <a:r>
              <a:rPr lang="en-US" dirty="0" err="1" smtClean="0">
                <a:latin typeface="Symbol" pitchFamily="18" charset="2"/>
              </a:rPr>
              <a:t>w</a:t>
            </a:r>
            <a:r>
              <a:rPr lang="en-US" baseline="30000" dirty="0" err="1" smtClean="0"/>
              <a:t>.</a:t>
            </a:r>
            <a:r>
              <a:rPr lang="en-US" dirty="0" err="1" smtClean="0"/>
              <a:t>r</a:t>
            </a:r>
            <a:r>
              <a:rPr lang="en-US" baseline="30000" dirty="0" err="1" smtClean="0"/>
              <a:t>.</a:t>
            </a:r>
            <a:r>
              <a:rPr lang="en-US" dirty="0" err="1" smtClean="0"/>
              <a:t>sin</a:t>
            </a: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dirty="0" smtClean="0"/>
              <a:t>=</a:t>
            </a:r>
            <a:r>
              <a:rPr lang="en-US" dirty="0" err="1" smtClean="0">
                <a:latin typeface="Symbol" pitchFamily="18" charset="2"/>
              </a:rPr>
              <a:t>w</a:t>
            </a:r>
            <a:r>
              <a:rPr lang="en-US" dirty="0" err="1" smtClean="0"/>
              <a:t>R</a:t>
            </a:r>
            <a:r>
              <a:rPr lang="en-US" dirty="0" smtClean="0"/>
              <a:t>=</a:t>
            </a:r>
            <a:r>
              <a:rPr lang="en-US" i="1" dirty="0"/>
              <a:t>v</a:t>
            </a:r>
            <a:endParaRPr lang="en-US" i="1" dirty="0" smtClean="0"/>
          </a:p>
          <a:p>
            <a:r>
              <a:rPr lang="en-US" b="1" i="1" dirty="0"/>
              <a:t>v</a:t>
            </a:r>
            <a:r>
              <a:rPr lang="en-US" i="1" dirty="0" smtClean="0"/>
              <a:t>=</a:t>
            </a:r>
            <a:r>
              <a:rPr lang="en-US" dirty="0" smtClean="0"/>
              <a:t>[</a:t>
            </a:r>
            <a:r>
              <a:rPr lang="en-US" b="1" dirty="0" err="1" smtClean="0">
                <a:latin typeface="Symbol" pitchFamily="18" charset="2"/>
              </a:rPr>
              <a:t>w</a:t>
            </a:r>
            <a:r>
              <a:rPr lang="en-US" b="1" baseline="14000" dirty="0" err="1" smtClean="0"/>
              <a:t>x</a:t>
            </a:r>
            <a:r>
              <a:rPr lang="en-US" b="1" dirty="0" err="1" smtClean="0"/>
              <a:t>r</a:t>
            </a:r>
            <a:r>
              <a:rPr lang="en-US" dirty="0" smtClean="0"/>
              <a:t>]</a:t>
            </a:r>
          </a:p>
          <a:p>
            <a:r>
              <a:rPr lang="en-US" dirty="0" smtClean="0"/>
              <a:t>[</a:t>
            </a:r>
            <a:r>
              <a:rPr lang="en-US" b="1" dirty="0" err="1">
                <a:latin typeface="Symbol" pitchFamily="18" charset="2"/>
              </a:rPr>
              <a:t>w</a:t>
            </a:r>
            <a:r>
              <a:rPr lang="en-US" b="1" baseline="14000" dirty="0" err="1"/>
              <a:t>x</a:t>
            </a:r>
            <a:r>
              <a:rPr lang="en-US" b="1" dirty="0" err="1"/>
              <a:t>r</a:t>
            </a:r>
            <a:r>
              <a:rPr lang="en-US" dirty="0" smtClean="0"/>
              <a:t>]=[</a:t>
            </a:r>
            <a:r>
              <a:rPr lang="en-US" b="1" dirty="0" err="1" smtClean="0">
                <a:latin typeface="Symbol" pitchFamily="18" charset="2"/>
              </a:rPr>
              <a:t>w</a:t>
            </a:r>
            <a:r>
              <a:rPr lang="en-US" b="1" baseline="14000" dirty="0" err="1" smtClean="0"/>
              <a:t>x</a:t>
            </a:r>
            <a:r>
              <a:rPr lang="en-US" b="1" dirty="0" smtClean="0"/>
              <a:t>(</a:t>
            </a:r>
            <a:r>
              <a:rPr lang="en-US" b="1" dirty="0" err="1" smtClean="0"/>
              <a:t>r</a:t>
            </a:r>
            <a:r>
              <a:rPr lang="en-US" b="1" baseline="-25000" dirty="0" err="1" smtClean="0"/>
              <a:t>z</a:t>
            </a:r>
            <a:r>
              <a:rPr lang="en-US" b="1" dirty="0" err="1" smtClean="0"/>
              <a:t>+R</a:t>
            </a:r>
            <a:r>
              <a:rPr lang="en-US" b="1" dirty="0" smtClean="0"/>
              <a:t>)</a:t>
            </a:r>
            <a:r>
              <a:rPr lang="en-US" dirty="0" smtClean="0"/>
              <a:t>]=[</a:t>
            </a:r>
            <a:r>
              <a:rPr lang="en-US" b="1" dirty="0" err="1" smtClean="0">
                <a:latin typeface="Symbol" pitchFamily="18" charset="2"/>
              </a:rPr>
              <a:t>w</a:t>
            </a:r>
            <a:r>
              <a:rPr lang="en-US" b="1" baseline="14000" dirty="0" err="1" smtClean="0"/>
              <a:t>x</a:t>
            </a:r>
            <a:r>
              <a:rPr lang="en-US" b="1" dirty="0" err="1"/>
              <a:t>r</a:t>
            </a:r>
            <a:r>
              <a:rPr lang="en-US" b="1" baseline="-25000" dirty="0" err="1"/>
              <a:t>z</a:t>
            </a:r>
            <a:r>
              <a:rPr lang="en-US" dirty="0" smtClean="0"/>
              <a:t>]+[</a:t>
            </a:r>
            <a:r>
              <a:rPr lang="en-US" b="1" dirty="0" err="1" smtClean="0">
                <a:latin typeface="Symbol" pitchFamily="18" charset="2"/>
              </a:rPr>
              <a:t>w</a:t>
            </a:r>
            <a:r>
              <a:rPr lang="en-US" b="1" baseline="14000" dirty="0" err="1" smtClean="0"/>
              <a:t>x</a:t>
            </a:r>
            <a:r>
              <a:rPr lang="en-US" b="1" dirty="0" err="1"/>
              <a:t>R</a:t>
            </a:r>
            <a:r>
              <a:rPr lang="en-US" dirty="0" smtClean="0"/>
              <a:t>]=[</a:t>
            </a:r>
            <a:r>
              <a:rPr lang="en-US" b="1" dirty="0" err="1">
                <a:latin typeface="Symbol" pitchFamily="18" charset="2"/>
              </a:rPr>
              <a:t>w</a:t>
            </a:r>
            <a:r>
              <a:rPr lang="en-US" b="1" baseline="14000" dirty="0" err="1"/>
              <a:t>x</a:t>
            </a:r>
            <a:r>
              <a:rPr lang="en-US" b="1" dirty="0" err="1"/>
              <a:t>R</a:t>
            </a:r>
            <a:r>
              <a:rPr lang="en-US" dirty="0" smtClean="0"/>
              <a:t>]</a:t>
            </a:r>
            <a:endParaRPr lang="en-US" dirty="0"/>
          </a:p>
          <a:p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68" y="1516808"/>
            <a:ext cx="347590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V="1">
            <a:off x="7596336" y="2550381"/>
            <a:ext cx="736591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35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0.0104 L -0.30816 -0.0682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78" y="-39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  <a:t>Динамика материальной точки</a:t>
            </a:r>
            <a:endParaRPr lang="ru-RU" sz="4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Первый закон Ньютона</a:t>
            </a:r>
          </a:p>
          <a:p>
            <a:r>
              <a:rPr lang="ru-RU" dirty="0" smtClean="0"/>
              <a:t>Масса и Сила</a:t>
            </a:r>
          </a:p>
          <a:p>
            <a:r>
              <a:rPr lang="ru-RU" dirty="0" smtClean="0"/>
              <a:t>Второй закон Ньютона</a:t>
            </a:r>
          </a:p>
          <a:p>
            <a:r>
              <a:rPr lang="ru-RU" dirty="0" smtClean="0"/>
              <a:t>Третий закон Ньютона</a:t>
            </a:r>
          </a:p>
          <a:p>
            <a:r>
              <a:rPr lang="ru-RU" dirty="0" smtClean="0"/>
              <a:t>Закон движения центра инерции системы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621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Первый закон Ньютона</a:t>
            </a:r>
            <a:endParaRPr lang="ru-RU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/>
          <a:lstStyle/>
          <a:p>
            <a:r>
              <a:rPr lang="en-US" i="1" dirty="0" smtClean="0"/>
              <a:t>v</a:t>
            </a:r>
            <a:r>
              <a:rPr lang="en-US" dirty="0" smtClean="0"/>
              <a:t>=</a:t>
            </a:r>
            <a:r>
              <a:rPr lang="en-US" dirty="0" err="1" smtClean="0"/>
              <a:t>const</a:t>
            </a:r>
            <a:r>
              <a:rPr lang="en-US" dirty="0" smtClean="0"/>
              <a:t> (</a:t>
            </a:r>
            <a:r>
              <a:rPr lang="ru-RU" dirty="0" smtClean="0"/>
              <a:t>в том числе </a:t>
            </a:r>
            <a:r>
              <a:rPr lang="en-US" i="1" dirty="0" smtClean="0"/>
              <a:t>v</a:t>
            </a:r>
            <a:r>
              <a:rPr lang="en-US" dirty="0" smtClean="0"/>
              <a:t>=0)</a:t>
            </a:r>
            <a:endParaRPr lang="ru-RU" dirty="0" smtClean="0"/>
          </a:p>
          <a:p>
            <a:endParaRPr lang="ru-RU" i="1" dirty="0"/>
          </a:p>
          <a:p>
            <a:endParaRPr lang="ru-RU" i="1" dirty="0" smtClean="0"/>
          </a:p>
          <a:p>
            <a:r>
              <a:rPr lang="en-US" i="1" dirty="0"/>
              <a:t>v</a:t>
            </a:r>
            <a:r>
              <a:rPr lang="en-US" dirty="0"/>
              <a:t>=</a:t>
            </a:r>
            <a:r>
              <a:rPr lang="en-US" dirty="0" err="1"/>
              <a:t>const</a:t>
            </a:r>
            <a:endParaRPr lang="ru-RU" i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555776" y="2132856"/>
            <a:ext cx="0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99792" y="221572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воздействие на тело со стороны других тел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993376" y="3242720"/>
            <a:ext cx="7200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53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>
            <a:noAutofit/>
          </a:bodyPr>
          <a:lstStyle/>
          <a:p>
            <a:r>
              <a:rPr lang="en-US" sz="3900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sz="3900" dirty="0" smtClean="0">
                <a:solidFill>
                  <a:schemeClr val="tx2">
                    <a:lumMod val="75000"/>
                  </a:schemeClr>
                </a:solidFill>
              </a:rPr>
              <a:t> закон Ньютона и системы отсчета</a:t>
            </a:r>
            <a:endParaRPr lang="ru-RU" sz="3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3874815"/>
            <a:ext cx="8503920" cy="222423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Вывод: </a:t>
            </a:r>
            <a:r>
              <a:rPr lang="en-US" dirty="0" smtClean="0"/>
              <a:t>I </a:t>
            </a:r>
            <a:r>
              <a:rPr lang="ru-RU" dirty="0" smtClean="0"/>
              <a:t>закон Ньютона не выполняется одновременно в обеих системах</a:t>
            </a:r>
          </a:p>
          <a:p>
            <a:r>
              <a:rPr lang="ru-RU" dirty="0" smtClean="0"/>
              <a:t>Система отсчета называется </a:t>
            </a:r>
            <a:r>
              <a:rPr lang="ru-RU" b="1" dirty="0" smtClean="0"/>
              <a:t>инерциальной</a:t>
            </a:r>
            <a:r>
              <a:rPr lang="ru-RU" dirty="0" smtClean="0"/>
              <a:t>, если в ней выполняется </a:t>
            </a:r>
            <a:r>
              <a:rPr lang="en-US" dirty="0" smtClean="0"/>
              <a:t>I </a:t>
            </a:r>
            <a:r>
              <a:rPr lang="ru-RU" dirty="0" smtClean="0"/>
              <a:t>закон Ньютона</a:t>
            </a:r>
          </a:p>
          <a:p>
            <a:r>
              <a:rPr lang="en-US" dirty="0"/>
              <a:t>I </a:t>
            </a:r>
            <a:r>
              <a:rPr lang="ru-RU" dirty="0"/>
              <a:t>закон </a:t>
            </a:r>
            <a:r>
              <a:rPr lang="ru-RU" dirty="0" smtClean="0"/>
              <a:t>Ньютона= закон инерции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2371725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87098"/>
            <a:ext cx="236220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24128" y="2440669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</a:t>
            </a:r>
            <a:endParaRPr lang="ru-RU" b="1" i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076056" y="2639393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1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62 -0.00185 L 0.3592 0.0016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82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Для любознательных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sz="3700" baseline="-25000" dirty="0" smtClean="0"/>
              <a:t>Почему </a:t>
            </a:r>
            <a:r>
              <a:rPr lang="ru-RU" sz="3700" baseline="-25000" dirty="0"/>
              <a:t>покоится брусок?</a:t>
            </a:r>
          </a:p>
          <a:p>
            <a:r>
              <a:rPr lang="ru-RU" sz="3700" baseline="-25000" dirty="0"/>
              <a:t>На лежащий на столе брусок поставлена гиря в 1 кг. Брусок</a:t>
            </a:r>
            <a:br>
              <a:rPr lang="ru-RU" sz="3700" baseline="-25000" dirty="0"/>
            </a:br>
            <a:r>
              <a:rPr lang="ru-RU" sz="3700" baseline="-25000" dirty="0"/>
              <a:t>сохраняет свое состояние покоя, хотя на него действует </a:t>
            </a:r>
            <a:r>
              <a:rPr lang="ru-RU" sz="3700" baseline="-25000" dirty="0" smtClean="0"/>
              <a:t>сила тяжести</a:t>
            </a:r>
            <a:r>
              <a:rPr lang="ru-RU" sz="3700" baseline="-25000" dirty="0"/>
              <a:t>. Не противоречит ли это первому закону Ньютона?</a:t>
            </a:r>
          </a:p>
          <a:p>
            <a:endParaRPr lang="ru-RU" sz="3700" baseline="-25000" dirty="0" smtClean="0"/>
          </a:p>
          <a:p>
            <a:r>
              <a:rPr lang="ru-RU" sz="3700" baseline="-25000" dirty="0" smtClean="0"/>
              <a:t>Выполняется </a:t>
            </a:r>
            <a:r>
              <a:rPr lang="ru-RU" sz="3700" baseline="-25000" dirty="0"/>
              <a:t>ли закон инерции?</a:t>
            </a:r>
          </a:p>
          <a:p>
            <a:r>
              <a:rPr lang="ru-RU" sz="3700" baseline="-25000" dirty="0"/>
              <a:t>Висящий на нити в каюте быстроходного судна груз </a:t>
            </a:r>
            <a:r>
              <a:rPr lang="ru-RU" sz="3700" baseline="-25000" dirty="0" smtClean="0"/>
              <a:t>почему-то </a:t>
            </a:r>
            <a:r>
              <a:rPr lang="ru-RU" sz="3700" baseline="-25000" dirty="0"/>
              <a:t>отклонился в сторону, хотя на него ничто не действовало.</a:t>
            </a:r>
            <a:br>
              <a:rPr lang="ru-RU" sz="3700" baseline="-25000" dirty="0"/>
            </a:br>
            <a:r>
              <a:rPr lang="ru-RU" sz="3700" baseline="-25000" dirty="0"/>
              <a:t>Как объяснить этот опыт, находящийся в противоречии с </a:t>
            </a:r>
            <a:r>
              <a:rPr lang="ru-RU" sz="3700" baseline="-25000" dirty="0" smtClean="0"/>
              <a:t>первым </a:t>
            </a:r>
            <a:r>
              <a:rPr lang="ru-RU" sz="3700" baseline="-25000" dirty="0"/>
              <a:t>законом динамики Ньютона?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43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750"/>
                            </p:stCondLst>
                            <p:childTnLst>
                              <p:par>
                                <p:cTn id="1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750"/>
                            </p:stCondLst>
                            <p:childTnLst>
                              <p:par>
                                <p:cTn id="2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Масса и Сила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Сила (</a:t>
                </a:r>
                <a:r>
                  <a:rPr lang="en-US" b="1" dirty="0" smtClean="0"/>
                  <a:t>F</a:t>
                </a:r>
                <a:r>
                  <a:rPr lang="ru-RU" dirty="0" smtClean="0"/>
                  <a:t>)</a:t>
                </a:r>
                <a:r>
                  <a:rPr lang="en-US" dirty="0" smtClean="0"/>
                  <a:t> – </a:t>
                </a:r>
                <a:r>
                  <a:rPr lang="ru-RU" dirty="0" smtClean="0"/>
                  <a:t>количественная характеристика и направление воздействия, оказываемого на данное тело со стороны других тел</a:t>
                </a:r>
              </a:p>
              <a:p>
                <a:r>
                  <a:rPr lang="ru-RU" dirty="0" smtClean="0"/>
                  <a:t>Масса (</a:t>
                </a:r>
                <a:r>
                  <a:rPr lang="en-US" dirty="0" smtClean="0"/>
                  <a:t>m</a:t>
                </a:r>
                <a:r>
                  <a:rPr lang="ru-RU" dirty="0" smtClean="0"/>
                  <a:t>)</a:t>
                </a:r>
                <a:r>
                  <a:rPr lang="en-US" dirty="0" smtClean="0"/>
                  <a:t> – </a:t>
                </a:r>
                <a:r>
                  <a:rPr lang="ru-RU" dirty="0" smtClean="0"/>
                  <a:t>количественная характеристика «отзывчивости» тела на эти воздействия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~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ru-RU" dirty="0" smtClean="0"/>
              </a:p>
              <a:p>
                <a:r>
                  <a:rPr lang="ru-RU" dirty="0" smtClean="0"/>
                  <a:t>Масса – мера инертности тела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955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C5D1D7">
                    <a:lumMod val="50000"/>
                  </a:srgbClr>
                </a:solidFill>
              </a:rPr>
              <a:t>Второй </a:t>
            </a:r>
            <a:r>
              <a:rPr lang="ru-RU" sz="4400" dirty="0">
                <a:solidFill>
                  <a:srgbClr val="C5D1D7">
                    <a:lumMod val="50000"/>
                  </a:srgbClr>
                </a:solidFill>
              </a:rPr>
              <a:t>закон Ньютона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i="1" dirty="0"/>
                  <a:t>a=k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1">
                            <a:latin typeface="Cambria Math"/>
                          </a:rPr>
                          <m:t>f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endParaRPr lang="ru-RU" i="1" dirty="0"/>
              </a:p>
              <a:p>
                <a:endParaRPr lang="en-US" b="1" i="1" dirty="0" smtClean="0"/>
              </a:p>
              <a:p>
                <a:endParaRPr lang="en-US" b="1" i="1" dirty="0"/>
              </a:p>
              <a:p>
                <a:endParaRPr lang="en-US" b="1" i="1" dirty="0" smtClean="0"/>
              </a:p>
              <a:p>
                <a:endParaRPr lang="en-US" b="1" i="1" dirty="0"/>
              </a:p>
              <a:p>
                <a:endParaRPr lang="en-US" b="1" i="1" dirty="0" smtClean="0"/>
              </a:p>
              <a:p>
                <a:endParaRPr lang="en-US" b="1" i="1" dirty="0"/>
              </a:p>
              <a:p>
                <a:endParaRPr lang="en-US" b="1" i="1" dirty="0" smtClean="0"/>
              </a:p>
              <a:p>
                <a:endParaRPr lang="en-US" b="1" i="1" dirty="0"/>
              </a:p>
              <a:p>
                <a:r>
                  <a:rPr lang="en-US" b="1" i="1" dirty="0" smtClean="0"/>
                  <a:t>a</a:t>
                </a:r>
                <a:r>
                  <a:rPr lang="en-US" i="1" dirty="0" smtClean="0"/>
                  <a:t>=k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latin typeface="Cambria Math"/>
                          </a:rPr>
                          <m:t>𝐟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645" b="-1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162925" cy="553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164"/>
            <a:ext cx="5608240" cy="3802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17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/>
              <a:t>Третий закон Ньютона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Действию всегда есть равное и противоположное противодействие, иначе – действия двух тел друг на друга между собой равны и направлены в противоположные стороны (И. Ньютон)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b="1" dirty="0" smtClean="0"/>
              <a:t>f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=-</a:t>
            </a:r>
            <a:r>
              <a:rPr lang="en-US" sz="2800" b="1" dirty="0" smtClean="0"/>
              <a:t>f</a:t>
            </a:r>
            <a:r>
              <a:rPr lang="en-US" sz="2800" baseline="-25000" dirty="0" smtClean="0"/>
              <a:t>21</a:t>
            </a:r>
            <a:endParaRPr lang="ru-RU" b="1" baseline="-250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12976"/>
            <a:ext cx="4962525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71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602</TotalTime>
  <Words>387</Words>
  <Application>Microsoft Office PowerPoint</Application>
  <PresentationFormat>Экран (4:3)</PresentationFormat>
  <Paragraphs>72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Calibri</vt:lpstr>
      <vt:lpstr>Cambria Math</vt:lpstr>
      <vt:lpstr>Georgia</vt:lpstr>
      <vt:lpstr>Symbol</vt:lpstr>
      <vt:lpstr>Wingdings</vt:lpstr>
      <vt:lpstr>Wingdings 2</vt:lpstr>
      <vt:lpstr>Официальная</vt:lpstr>
      <vt:lpstr>Лекция №3</vt:lpstr>
      <vt:lpstr>Связь v и w</vt:lpstr>
      <vt:lpstr>Динамика материальной точки</vt:lpstr>
      <vt:lpstr>Первый закон Ньютона</vt:lpstr>
      <vt:lpstr>I закон Ньютона и системы отсчета</vt:lpstr>
      <vt:lpstr>Для любознательных</vt:lpstr>
      <vt:lpstr>Масса и Сила</vt:lpstr>
      <vt:lpstr>Второй закон Ньютона</vt:lpstr>
      <vt:lpstr>Третий закон Ньютона</vt:lpstr>
      <vt:lpstr>Для любознательных</vt:lpstr>
      <vt:lpstr>Для любознательных</vt:lpstr>
      <vt:lpstr>Импульс</vt:lpstr>
      <vt:lpstr>Закон движения центра инерции системы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Илья</dc:creator>
  <cp:lastModifiedBy>Илья Севастьянов</cp:lastModifiedBy>
  <cp:revision>28</cp:revision>
  <dcterms:created xsi:type="dcterms:W3CDTF">2011-09-06T13:02:45Z</dcterms:created>
  <dcterms:modified xsi:type="dcterms:W3CDTF">2014-02-11T16:04:30Z</dcterms:modified>
</cp:coreProperties>
</file>