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3DDA9-9D83-4F03-B372-D6A354D083F2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B2116-CE13-4F13-88C6-6BA22B08EB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Кальян: за и против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293096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Выполнила: Акопян И.В.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Проверила: Леухина О.В.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4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396536" cy="1340768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solidFill>
                  <a:schemeClr val="bg1"/>
                </a:solidFill>
              </a:rPr>
              <a:t>Кальян  — прибор для </a:t>
            </a:r>
            <a:r>
              <a:rPr lang="ru-RU" sz="3600" dirty="0" smtClean="0">
                <a:solidFill>
                  <a:schemeClr val="bg1"/>
                </a:solidFill>
              </a:rPr>
              <a:t>курения, </a:t>
            </a:r>
            <a:r>
              <a:rPr lang="ru-RU" sz="3600" dirty="0">
                <a:solidFill>
                  <a:schemeClr val="bg1"/>
                </a:solidFill>
              </a:rPr>
              <a:t>позволяющий фильтровать и охлаждать вдыхаемый дым.</a:t>
            </a:r>
          </a:p>
        </p:txBody>
      </p:sp>
      <p:pic>
        <p:nvPicPr>
          <p:cNvPr id="4" name="Содержимое 3" descr="http://neky.ru/uploads/posts/2008-11/1225919220_kalyan-hookah-form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12776"/>
            <a:ext cx="489654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защиту кальяна. Тест на вредность кальяна.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25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060848"/>
            <a:ext cx="5688632" cy="4104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507288" cy="1296144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На фотографии показаны фильтры после курения. Слева после обычного большого кальяна с яблочным табаком и металлическим ситечком под уголь, справа после </a:t>
            </a:r>
            <a:r>
              <a:rPr lang="ru-RU" sz="2400" dirty="0" err="1">
                <a:solidFill>
                  <a:schemeClr val="bg1"/>
                </a:solidFill>
              </a:rPr>
              <a:t>суперлегких</a:t>
            </a:r>
            <a:r>
              <a:rPr lang="ru-RU" sz="2400" dirty="0">
                <a:solidFill>
                  <a:schemeClr val="bg1"/>
                </a:solidFill>
              </a:rPr>
              <a:t> сигарет </a:t>
            </a:r>
            <a:r>
              <a:rPr lang="ru-RU" sz="2400" dirty="0" err="1">
                <a:solidFill>
                  <a:schemeClr val="bg1"/>
                </a:solidFill>
              </a:rPr>
              <a:t>Select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 err="1">
                <a:solidFill>
                  <a:schemeClr val="bg1"/>
                </a:solidFill>
              </a:rPr>
              <a:t>Ultra</a:t>
            </a:r>
            <a:r>
              <a:rPr lang="ru-RU" sz="2400" dirty="0">
                <a:solidFill>
                  <a:schemeClr val="bg1"/>
                </a:solidFill>
              </a:rPr>
              <a:t> (никотин 0.1 мг, смола 1 мг).</a:t>
            </a:r>
          </a:p>
        </p:txBody>
      </p:sp>
      <p:pic>
        <p:nvPicPr>
          <p:cNvPr id="4" name="Содержимое 3" descr="28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2852936"/>
            <a:ext cx="4582368" cy="23370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chemeClr val="bg1"/>
                </a:solidFill>
              </a:rPr>
              <a:t>Табл.1 Относительное количество </a:t>
            </a:r>
            <a:r>
              <a:rPr lang="ru-RU" sz="2400" b="1" dirty="0" smtClean="0">
                <a:solidFill>
                  <a:schemeClr val="bg1"/>
                </a:solidFill>
              </a:rPr>
              <a:t>смолы</a:t>
            </a:r>
            <a:r>
              <a:rPr lang="ru-RU" sz="2400" b="1" dirty="0">
                <a:solidFill>
                  <a:schemeClr val="bg1"/>
                </a:solidFill>
              </a:rPr>
              <a:t>(металлическое ситечко принимается за 100</a:t>
            </a:r>
            <a:r>
              <a:rPr lang="ru-RU" sz="2400" b="1" dirty="0" smtClean="0">
                <a:solidFill>
                  <a:schemeClr val="bg1"/>
                </a:solidFill>
              </a:rPr>
              <a:t>%).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435280" cy="5544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4042792"/>
              </a:tblGrid>
              <a:tr h="75181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Разделитель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Относительное количество смолы,</a:t>
                      </a:r>
                      <a:r>
                        <a:rPr lang="ru-RU" sz="2000" baseline="0" dirty="0" smtClean="0"/>
                        <a:t> %</a:t>
                      </a:r>
                      <a:endParaRPr lang="ru-RU" sz="2000" dirty="0"/>
                    </a:p>
                  </a:txBody>
                  <a:tcPr/>
                </a:tc>
              </a:tr>
              <a:tr h="159760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Металлическое</a:t>
                      </a:r>
                    </a:p>
                    <a:p>
                      <a:r>
                        <a:rPr lang="ru-RU" sz="2000" dirty="0" smtClean="0"/>
                        <a:t> ситечко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100%</a:t>
                      </a:r>
                      <a:endParaRPr lang="ru-RU" sz="2000" dirty="0"/>
                    </a:p>
                  </a:txBody>
                  <a:tcPr/>
                </a:tc>
              </a:tr>
              <a:tr h="159760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Алюминиевая фольга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134%</a:t>
                      </a:r>
                      <a:endParaRPr lang="ru-RU" sz="2000" dirty="0"/>
                    </a:p>
                  </a:txBody>
                  <a:tcPr/>
                </a:tc>
              </a:tr>
              <a:tr h="159760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 непосредственном </a:t>
                      </a:r>
                    </a:p>
                    <a:p>
                      <a:r>
                        <a:rPr lang="ru-RU" sz="2000" dirty="0" smtClean="0"/>
                        <a:t>наложении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142%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http://www.goza.ru/i/sito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88840"/>
            <a:ext cx="151216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goza.ru/i/folg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645024"/>
            <a:ext cx="1525771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goza.ru/i/chashkatabak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5229200"/>
            <a:ext cx="151216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chemeClr val="bg1"/>
                </a:solidFill>
              </a:rPr>
              <a:t>Роль воды и верхушки кальяна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84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161661">
                <a:tc>
                  <a:txBody>
                    <a:bodyPr/>
                    <a:lstStyle/>
                    <a:p>
                      <a:r>
                        <a:rPr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никотина в 1 заправке табака (8 г)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40.0 мг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61661">
                <a:tc>
                  <a:txBody>
                    <a:bodyPr/>
                    <a:lstStyle/>
                    <a:p>
                      <a:r>
                        <a:rPr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никотина на выходе в шланг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2.2 мг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61661">
                <a:tc>
                  <a:txBody>
                    <a:bodyPr/>
                    <a:lstStyle/>
                    <a:p>
                      <a:r>
                        <a:rPr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никотина в воде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3.5 мг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507288" cy="66693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b="1" dirty="0">
                <a:solidFill>
                  <a:schemeClr val="bg1"/>
                </a:solidFill>
              </a:rPr>
              <a:t>Каждый курильщик кальяна должен иметь в виду, что</a:t>
            </a:r>
            <a:r>
              <a:rPr lang="ru-RU" sz="4400" b="1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endParaRPr lang="ru-RU" sz="4400" b="1" dirty="0">
              <a:solidFill>
                <a:schemeClr val="bg1"/>
              </a:solidFill>
            </a:endParaRPr>
          </a:p>
          <a:p>
            <a:pPr lvl="0"/>
            <a:r>
              <a:rPr lang="ru-RU" sz="4000" dirty="0">
                <a:solidFill>
                  <a:schemeClr val="bg1"/>
                </a:solidFill>
              </a:rPr>
              <a:t>кальян не является безопасной альтернативой курению сигарет;</a:t>
            </a:r>
          </a:p>
          <a:p>
            <a:pPr lvl="0"/>
            <a:endParaRPr lang="ru-RU" sz="4000" dirty="0" smtClean="0">
              <a:solidFill>
                <a:schemeClr val="bg1"/>
              </a:solidFill>
            </a:endParaRP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табак </a:t>
            </a:r>
            <a:r>
              <a:rPr lang="ru-RU" sz="4000" dirty="0">
                <a:solidFill>
                  <a:schemeClr val="bg1"/>
                </a:solidFill>
              </a:rPr>
              <a:t>в любом, в любом своем виде, содержит нервный яд – </a:t>
            </a:r>
            <a:r>
              <a:rPr lang="ru-RU" sz="4000" dirty="0" smtClean="0">
                <a:solidFill>
                  <a:schemeClr val="bg1"/>
                </a:solidFill>
              </a:rPr>
              <a:t>никотин, </a:t>
            </a:r>
            <a:r>
              <a:rPr lang="ru-RU" sz="4000" dirty="0">
                <a:solidFill>
                  <a:schemeClr val="bg1"/>
                </a:solidFill>
              </a:rPr>
              <a:t>который является важным регулятором количества употребления табака. Для того чтобы удовлетворить потребность организма в никотине курильщику придется выкуривать кальян в течение 20-80 минут, чтобы удалить никотиновый голод;</a:t>
            </a:r>
          </a:p>
          <a:p>
            <a:pPr lvl="0"/>
            <a:endParaRPr lang="ru-RU" sz="4000" dirty="0" smtClean="0">
              <a:solidFill>
                <a:schemeClr val="bg1"/>
              </a:solidFill>
            </a:endParaRP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>
                <a:solidFill>
                  <a:schemeClr val="bg1"/>
                </a:solidFill>
              </a:rPr>
              <a:t>за обычный одночасовой сеанс курения кальяна человек вдыхает в 100–200 раз большее количество дыма по сравнению с </a:t>
            </a:r>
            <a:r>
              <a:rPr lang="ru-RU" sz="4000">
                <a:solidFill>
                  <a:schemeClr val="bg1"/>
                </a:solidFill>
              </a:rPr>
              <a:t>выкуренной </a:t>
            </a:r>
            <a:r>
              <a:rPr lang="ru-RU" sz="4000" smtClean="0">
                <a:solidFill>
                  <a:schemeClr val="bg1"/>
                </a:solidFill>
              </a:rPr>
              <a:t>сигаретой. </a:t>
            </a:r>
            <a:r>
              <a:rPr lang="ru-RU" sz="4000" dirty="0">
                <a:solidFill>
                  <a:schemeClr val="bg1"/>
                </a:solidFill>
              </a:rPr>
              <a:t>Пример, если при курении сигарет в течение 5-7 минут человек делает около 8-12 затяжек и вдыхает 0,5-0,6 литра дыма, то за сеанс курения кальяна человек делает около 100-200 затяжек и соответственно он вдыхает в себя за сеанс дыма в 14 раз больше. При этом в легкие попадает большое количество угарного газа. Если говорить про конкретные цифры, то исследования показывают, что при сеансе в 45 минут курильщик потребляет больше смолы и угарного газа, чем содержится в пачке сигарет;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435280" cy="6192688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кальянный дым, даже пройдя через водяной фильтр, содержит большое количество частиц токсичных веществ, в т.ч. окиси углерода, солей тяжёлых металлов и химических соединений, вызывающих рак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</a:p>
          <a:p>
            <a:pPr lvl="0"/>
            <a:endParaRPr lang="ru-RU" sz="2800" dirty="0">
              <a:solidFill>
                <a:schemeClr val="bg1"/>
              </a:solidFill>
            </a:endParaRPr>
          </a:p>
          <a:p>
            <a:r>
              <a:rPr lang="ru-RU" sz="2800" dirty="0">
                <a:solidFill>
                  <a:schemeClr val="bg1"/>
                </a:solidFill>
              </a:rPr>
              <a:t> ни водяной фильтр кальяна, ни прочие дополнительные средства защиты не обеспечивают безопасности курения кальяна для здоровья и не исключают возникновения зависимости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</a:p>
          <a:p>
            <a:pPr lvl="0"/>
            <a:endParaRPr lang="ru-RU" sz="2800" dirty="0">
              <a:solidFill>
                <a:schemeClr val="bg1"/>
              </a:solidFill>
            </a:endParaRPr>
          </a:p>
          <a:p>
            <a:pPr lvl="0"/>
            <a:r>
              <a:rPr lang="ru-RU" sz="2800" dirty="0">
                <a:solidFill>
                  <a:schemeClr val="bg1"/>
                </a:solidFill>
              </a:rPr>
              <a:t> общее использование мундштука кальяна несколькими курильщиками содержит риск заражения каким-либо тяжёлым инфекционным заболеванием, в том числе туберкулёзом и воспалением печени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</a:p>
          <a:p>
            <a:pPr lvl="0"/>
            <a:endParaRPr lang="ru-RU" sz="2800" dirty="0">
              <a:solidFill>
                <a:schemeClr val="bg1"/>
              </a:solidFill>
            </a:endParaRPr>
          </a:p>
          <a:p>
            <a:r>
              <a:rPr lang="ru-RU" sz="2800" dirty="0">
                <a:solidFill>
                  <a:schemeClr val="bg1"/>
                </a:solidFill>
              </a:rPr>
              <a:t> нахождение в обществе курителей кальяна такое же пассивное курение, оно угрожает здоровью некурящего, оказывая действие, равносильное пребыванию в помещении, задымлённом сигаретой. При этом добавляются продукты сгорания используемого в качестве горючего вещества для кальяна древесного угля в виде окиси углерода и других химических соединений.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064896" cy="4857403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	</a:t>
            </a:r>
            <a:r>
              <a:rPr lang="ru-RU" sz="4000" b="1" i="1" dirty="0" smtClean="0">
                <a:solidFill>
                  <a:schemeClr val="bg1"/>
                </a:solidFill>
              </a:rPr>
              <a:t>Всемирная организация здравоохранения</a:t>
            </a:r>
            <a:r>
              <a:rPr lang="ru-RU" sz="4000" b="1" i="1" dirty="0">
                <a:solidFill>
                  <a:schemeClr val="bg1"/>
                </a:solidFill>
              </a:rPr>
              <a:t> предупреждает, что кальян не является безвредной альтернативой сигарет. Не забывайте об этом и берегите себя.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275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Кальян: за и против</vt:lpstr>
      <vt:lpstr>Кальян  — прибор для курения, позволяющий фильтровать и охлаждать вдыхаемый дым.</vt:lpstr>
      <vt:lpstr>В защиту кальяна. Тест на вредность кальяна.</vt:lpstr>
      <vt:lpstr>На фотографии показаны фильтры после курения. Слева после обычного большого кальяна с яблочным табаком и металлическим ситечком под уголь, справа после суперлегких сигарет Select Ultra (никотин 0.1 мг, смола 1 мг).</vt:lpstr>
      <vt:lpstr>Табл.1 Относительное количество смолы(металлическое ситечко принимается за 100%). </vt:lpstr>
      <vt:lpstr>Роль воды и верхушки кальяна  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Кальян: за и против</dc:title>
  <dc:creator>User</dc:creator>
  <cp:lastModifiedBy>User</cp:lastModifiedBy>
  <cp:revision>4</cp:revision>
  <dcterms:created xsi:type="dcterms:W3CDTF">2013-03-11T15:33:22Z</dcterms:created>
  <dcterms:modified xsi:type="dcterms:W3CDTF">2013-03-11T16:11:47Z</dcterms:modified>
</cp:coreProperties>
</file>