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notesMasterIdLst>
    <p:notesMasterId r:id="rId96"/>
  </p:notesMasterIdLst>
  <p:sldIdLst>
    <p:sldId id="268" r:id="rId2"/>
    <p:sldId id="269" r:id="rId3"/>
    <p:sldId id="271" r:id="rId4"/>
    <p:sldId id="272" r:id="rId5"/>
    <p:sldId id="336" r:id="rId6"/>
    <p:sldId id="273" r:id="rId7"/>
    <p:sldId id="274" r:id="rId8"/>
    <p:sldId id="279" r:id="rId9"/>
    <p:sldId id="280" r:id="rId10"/>
    <p:sldId id="281" r:id="rId11"/>
    <p:sldId id="282" r:id="rId12"/>
    <p:sldId id="358" r:id="rId13"/>
    <p:sldId id="359" r:id="rId14"/>
    <p:sldId id="283" r:id="rId15"/>
    <p:sldId id="284" r:id="rId16"/>
    <p:sldId id="285" r:id="rId17"/>
    <p:sldId id="444" r:id="rId18"/>
    <p:sldId id="286" r:id="rId19"/>
    <p:sldId id="287" r:id="rId20"/>
    <p:sldId id="288" r:id="rId21"/>
    <p:sldId id="289" r:id="rId22"/>
    <p:sldId id="290" r:id="rId23"/>
    <p:sldId id="291" r:id="rId24"/>
    <p:sldId id="295" r:id="rId25"/>
    <p:sldId id="293" r:id="rId26"/>
    <p:sldId id="294" r:id="rId27"/>
    <p:sldId id="292" r:id="rId28"/>
    <p:sldId id="339" r:id="rId29"/>
    <p:sldId id="296" r:id="rId30"/>
    <p:sldId id="297" r:id="rId31"/>
    <p:sldId id="298" r:id="rId32"/>
    <p:sldId id="337" r:id="rId33"/>
    <p:sldId id="338" r:id="rId34"/>
    <p:sldId id="429" r:id="rId35"/>
    <p:sldId id="430" r:id="rId36"/>
    <p:sldId id="431" r:id="rId37"/>
    <p:sldId id="432" r:id="rId38"/>
    <p:sldId id="433" r:id="rId39"/>
    <p:sldId id="360" r:id="rId40"/>
    <p:sldId id="434" r:id="rId41"/>
    <p:sldId id="445" r:id="rId42"/>
    <p:sldId id="439" r:id="rId43"/>
    <p:sldId id="435" r:id="rId44"/>
    <p:sldId id="436" r:id="rId45"/>
    <p:sldId id="437" r:id="rId46"/>
    <p:sldId id="364" r:id="rId47"/>
    <p:sldId id="365" r:id="rId48"/>
    <p:sldId id="305" r:id="rId49"/>
    <p:sldId id="340" r:id="rId50"/>
    <p:sldId id="346" r:id="rId51"/>
    <p:sldId id="347" r:id="rId52"/>
    <p:sldId id="348" r:id="rId53"/>
    <p:sldId id="306" r:id="rId54"/>
    <p:sldId id="352" r:id="rId55"/>
    <p:sldId id="349" r:id="rId56"/>
    <p:sldId id="350" r:id="rId57"/>
    <p:sldId id="351" r:id="rId58"/>
    <p:sldId id="308" r:id="rId59"/>
    <p:sldId id="309" r:id="rId60"/>
    <p:sldId id="354" r:id="rId61"/>
    <p:sldId id="353" r:id="rId62"/>
    <p:sldId id="311" r:id="rId63"/>
    <p:sldId id="355" r:id="rId64"/>
    <p:sldId id="312" r:id="rId65"/>
    <p:sldId id="313" r:id="rId66"/>
    <p:sldId id="314" r:id="rId67"/>
    <p:sldId id="356" r:id="rId68"/>
    <p:sldId id="315" r:id="rId69"/>
    <p:sldId id="316" r:id="rId70"/>
    <p:sldId id="317" r:id="rId71"/>
    <p:sldId id="318" r:id="rId72"/>
    <p:sldId id="319" r:id="rId73"/>
    <p:sldId id="326" r:id="rId74"/>
    <p:sldId id="327" r:id="rId75"/>
    <p:sldId id="357" r:id="rId76"/>
    <p:sldId id="440" r:id="rId77"/>
    <p:sldId id="441" r:id="rId78"/>
    <p:sldId id="446" r:id="rId79"/>
    <p:sldId id="442" r:id="rId80"/>
    <p:sldId id="443" r:id="rId81"/>
    <p:sldId id="328" r:id="rId82"/>
    <p:sldId id="321" r:id="rId83"/>
    <p:sldId id="322" r:id="rId84"/>
    <p:sldId id="330" r:id="rId85"/>
    <p:sldId id="331" r:id="rId86"/>
    <p:sldId id="332" r:id="rId87"/>
    <p:sldId id="333" r:id="rId88"/>
    <p:sldId id="329" r:id="rId89"/>
    <p:sldId id="334" r:id="rId90"/>
    <p:sldId id="323" r:id="rId91"/>
    <p:sldId id="335" r:id="rId92"/>
    <p:sldId id="324" r:id="rId93"/>
    <p:sldId id="426" r:id="rId94"/>
    <p:sldId id="447" r:id="rId95"/>
  </p:sldIdLst>
  <p:sldSz cx="9144000" cy="6858000" type="screen4x3"/>
  <p:notesSz cx="6756400" cy="98679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00"/>
    <a:srgbClr val="314D38"/>
    <a:srgbClr val="0033CC"/>
    <a:srgbClr val="FF0000"/>
    <a:srgbClr val="D3FDA1"/>
    <a:srgbClr val="66CCFF"/>
    <a:srgbClr val="99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5" autoAdjust="0"/>
    <p:restoredTop sz="94660"/>
  </p:normalViewPr>
  <p:slideViewPr>
    <p:cSldViewPr>
      <p:cViewPr>
        <p:scale>
          <a:sx n="76" d="100"/>
          <a:sy n="76" d="100"/>
        </p:scale>
        <p:origin x="-2322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735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1" tIns="45712" rIns="91421" bIns="4571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7463" y="0"/>
            <a:ext cx="292735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1" tIns="45712" rIns="91421" bIns="4571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83F6FC6-7F65-468A-A425-FA55D6B5376B}" type="datetimeFigureOut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687888"/>
            <a:ext cx="5403850" cy="4440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1" tIns="45712" rIns="91421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2735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1" tIns="45712" rIns="91421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7463" y="9372600"/>
            <a:ext cx="292735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21" tIns="45712" rIns="91421" bIns="4571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CAA221D-281C-465B-8C18-8608828B7A9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594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94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C7900-FD84-40E5-A513-1E13B7815379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EF11B-0A86-4585-B469-78546C132D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2589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88071-3592-4EB6-806F-C2B2AF43917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5900D-25E2-42A6-958E-EE82563FC431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7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88E7A-DF7F-46B1-98E7-3E358B9EDDF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52C67-6596-458D-8EB5-763E2FB50B47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59AB1-F6E0-4698-94D7-69A71E3651C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7EE0C-864F-46B5-B7DF-33F9D3EB8914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609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93F495-2B55-4C44-B959-768BEFB0734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87906-F9DD-4F68-A2BA-440B717C3003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517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E68129-5893-48D5-B231-C4E3CF4C337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5F4C4-064C-49D0-8750-E9BFBE39066C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376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D2177-F3C0-4F54-8FA3-DA635842F94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BF30C-8F16-4C22-835C-AFB93AA1056C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839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14523-BAF9-4447-BA22-7717B571ABD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8B6F2-D5BE-48E0-AE31-C9B6FE4FDE42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296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0B6664-7EB9-42C1-AD5E-9A9F9E94AB0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969D1-73F4-41F5-A4E9-F76D47EA3B53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94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D4C3B0-8670-4027-AD92-04D701CABC9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C6A4A-5ACE-4062-97A3-230CE03559E3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310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D7BB2-4761-4FFD-92F6-ED4C719A27C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E19C7-85AF-4FD4-9B9B-12F8461AAEF5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640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9D640A2F-A306-4EF6-946C-8BA876BE5C30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83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84378-833A-4540-84EC-E518B55C9A98}" type="datetime1">
              <a:rPr lang="ru-RU"/>
              <a:pPr>
                <a:defRPr/>
              </a:pPr>
              <a:t>09.03.2022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images.yandex.ru/yandsearch?text=%D0%BF%D0%BE%D0%BB%D1%8F%D1%80%D0%BD%D0%B0%D1%8F%20%D1%81%D1%82%D0%B0%D0%BD%D1%86%D0%B8%D1%8F%20%22%D0%92%D0%BE%D1%81%D1%82%D0%BE%D0%BA%22&amp;pos=0&amp;uinfo=sw-1263-sh-907-fw-1038-fh-598-pd-1&amp;rpt=simage&amp;img_url=http://gifakt.ru/wp-content/uploads/2012/12/233995_original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images.yandex.ru/yandsearch?p=4&amp;text=%D0%BF%D0%BE%D0%BB%D1%8F%D1%80%D0%BD%D0%B0%D1%8F%20%D1%81%D1%82%D0%B0%D0%BD%D1%86%D0%B8%D1%8F%20%22%D0%92%D0%BE%D1%81%D1%82%D0%BE%D0%BA%22&amp;pos=137&amp;uinfo=sw-1263-sh-907-fw-1038-fh-598-pd-1&amp;rpt=simage&amp;img_url=http://www.aari.nw.ru/news/pics/2012/Vostok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0%D0%B0%D0%B1%D0%BE%D1%82%D0%B0_(%D1%84%D0%B8%D0%B7%D0%B8%D0%BA%D0%B0)" TargetMode="External"/><Relationship Id="rId2" Type="http://schemas.openxmlformats.org/officeDocument/2006/relationships/hyperlink" Target="http://ru.wikipedia.org/wiki/%D0%A1%D0%B5%D0%BA%D1%83%D0%BD%D0%B4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A7%D0%B0%D1%81" TargetMode="External"/><Relationship Id="rId5" Type="http://schemas.openxmlformats.org/officeDocument/2006/relationships/hyperlink" Target="http://ru.wikipedia.org/wiki/%D0%9A%D0%B0%D0%BB%D0%BE%D1%80%D0%B8%D1%8F" TargetMode="External"/><Relationship Id="rId4" Type="http://schemas.openxmlformats.org/officeDocument/2006/relationships/hyperlink" Target="http://ru.wikipedia.org/wiki/%D0%94%D0%B6%D0%BE%D1%83%D0%BB%D1%8C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dunkan-volga.pulscen.ru/goods/4884142-termometry_tekhnicheskiye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ho.com.ua/ru/shop?page=shop.product_details&amp;flypage=wm_flypage.tpl&amp;product_id=514&amp;category_id=38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docs.cntd.ru/document/42036294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35B8E7-8D8C-496C-BE66-A5A7CFC052ED}" type="slidenum">
              <a:rPr lang="ru-RU" altLang="ru-RU">
                <a:latin typeface="Arial Black" panose="020B0A04020102020204" pitchFamily="34" charset="0"/>
              </a:rPr>
              <a:pPr eaLnBrk="1" hangingPunct="1"/>
              <a:t>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435975" cy="4886325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  <a:defRPr/>
            </a:pPr>
            <a:r>
              <a:rPr lang="ru-RU" sz="1800" i="1" dirty="0" smtClean="0">
                <a:solidFill>
                  <a:schemeClr val="bg2"/>
                </a:solidFill>
              </a:rPr>
              <a:t>Тема лекции. </a:t>
            </a:r>
            <a:r>
              <a:rPr lang="ru-RU" sz="2400" b="1" dirty="0" smtClean="0">
                <a:solidFill>
                  <a:schemeClr val="bg2"/>
                </a:solidFill>
              </a:rPr>
              <a:t>Показатели, характеризующие микроклимат. Виды микроклимата. Нормирование параметров микроклимата, понятие оптимальных и допустимых параметров. Расчет </a:t>
            </a:r>
            <a:r>
              <a:rPr lang="ru-RU" sz="2400" b="1" dirty="0" err="1" smtClean="0">
                <a:solidFill>
                  <a:schemeClr val="bg2"/>
                </a:solidFill>
              </a:rPr>
              <a:t>ТНС-индекса</a:t>
            </a:r>
            <a:r>
              <a:rPr lang="ru-RU" sz="2400" b="1" dirty="0" smtClean="0">
                <a:solidFill>
                  <a:schemeClr val="bg2"/>
                </a:solidFill>
              </a:rPr>
              <a:t>.</a:t>
            </a:r>
          </a:p>
          <a:p>
            <a:pPr marL="1885950" indent="-1885950" eaLnBrk="1" hangingPunct="1">
              <a:buFont typeface="Wingdings" panose="05000000000000000000" pitchFamily="2" charset="2"/>
              <a:buNone/>
              <a:defRPr/>
            </a:pPr>
            <a:endParaRPr lang="ru-RU" dirty="0" smtClean="0">
              <a:solidFill>
                <a:schemeClr val="bg2"/>
              </a:solidFill>
            </a:endParaRPr>
          </a:p>
          <a:p>
            <a:pPr marL="1885950" indent="-1885950" eaLnBrk="1" hangingPunct="1">
              <a:buFont typeface="Wingdings" panose="05000000000000000000" pitchFamily="2" charset="2"/>
              <a:buNone/>
              <a:defRPr/>
            </a:pPr>
            <a:endParaRPr lang="ru-RU" b="1" dirty="0" smtClean="0">
              <a:solidFill>
                <a:schemeClr val="bg2"/>
              </a:solidFill>
            </a:endParaRPr>
          </a:p>
        </p:txBody>
      </p:sp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50" b="-392"/>
          <a:stretch>
            <a:fillRect/>
          </a:stretch>
        </p:blipFill>
        <p:spPr bwMode="auto">
          <a:xfrm>
            <a:off x="2170113" y="2000250"/>
            <a:ext cx="6002337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92F641-0EFD-4BC4-8ACC-3D5831FFB33B}" type="slidenum">
              <a:rPr lang="ru-RU" altLang="ru-RU">
                <a:latin typeface="Arial Black" panose="020B0A04020102020204" pitchFamily="34" charset="0"/>
              </a:rPr>
              <a:pPr eaLnBrk="1" hangingPunct="1"/>
              <a:t>10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569325" cy="3886200"/>
          </a:xfrm>
        </p:spPr>
        <p:txBody>
          <a:bodyPr/>
          <a:lstStyle/>
          <a:p>
            <a:pPr marL="0" indent="533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Местное и общее охлаждение организма является причиной многих заболеваний:</a:t>
            </a:r>
            <a:endParaRPr lang="en-US" altLang="ru-RU" sz="2800" smtClean="0">
              <a:solidFill>
                <a:schemeClr val="bg2"/>
              </a:solidFill>
            </a:endParaRPr>
          </a:p>
          <a:p>
            <a:pPr marL="0" indent="533400" algn="just"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chemeClr val="bg2"/>
                </a:solidFill>
              </a:rPr>
              <a:t> сердечно-сосудистой патологии,</a:t>
            </a:r>
            <a:endParaRPr lang="en-US" altLang="ru-RU" sz="2800" smtClean="0">
              <a:solidFill>
                <a:schemeClr val="bg2"/>
              </a:solidFill>
            </a:endParaRPr>
          </a:p>
          <a:p>
            <a:pPr marL="0" indent="533400" algn="just"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chemeClr val="bg2"/>
                </a:solidFill>
              </a:rPr>
              <a:t> обострения язвенной болезни,</a:t>
            </a:r>
            <a:endParaRPr lang="en-US" altLang="ru-RU" sz="2800" smtClean="0">
              <a:solidFill>
                <a:schemeClr val="bg2"/>
              </a:solidFill>
            </a:endParaRPr>
          </a:p>
          <a:p>
            <a:pPr marL="0" indent="533400" algn="just"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chemeClr val="bg2"/>
                </a:solidFill>
              </a:rPr>
              <a:t> радикулитов, невритов,</a:t>
            </a:r>
            <a:endParaRPr lang="en-US" altLang="ru-RU" sz="2800" smtClean="0">
              <a:solidFill>
                <a:schemeClr val="bg2"/>
              </a:solidFill>
            </a:endParaRPr>
          </a:p>
          <a:p>
            <a:pPr marL="0" indent="533400" algn="just"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chemeClr val="bg2"/>
                </a:solidFill>
              </a:rPr>
              <a:t> простудных заболеваний.</a:t>
            </a:r>
            <a:endParaRPr lang="en-US" altLang="ru-RU" sz="2800" smtClean="0">
              <a:solidFill>
                <a:schemeClr val="bg2"/>
              </a:solidFill>
            </a:endParaRPr>
          </a:p>
          <a:p>
            <a:pPr marL="0" indent="533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 Любая степень охлаждения характеризуется снижением частоты сердечных сокращений и развитием процессов торможения в коре головного мозга, что приводит к </a:t>
            </a:r>
            <a:r>
              <a:rPr lang="ru-RU" altLang="ru-RU" sz="2800" smtClean="0">
                <a:solidFill>
                  <a:srgbClr val="FF0000"/>
                </a:solidFill>
              </a:rPr>
              <a:t>уменьшению работоспособности,</a:t>
            </a:r>
            <a:r>
              <a:rPr lang="ru-RU" altLang="ru-RU" sz="2800" smtClean="0">
                <a:solidFill>
                  <a:schemeClr val="bg2"/>
                </a:solidFill>
              </a:rPr>
              <a:t> </a:t>
            </a:r>
            <a:r>
              <a:rPr lang="ru-RU" altLang="ru-RU" sz="2800" smtClean="0">
                <a:solidFill>
                  <a:srgbClr val="008000"/>
                </a:solidFill>
              </a:rPr>
              <a:t>изменению двигательной реакции,</a:t>
            </a:r>
            <a:r>
              <a:rPr lang="ru-RU" altLang="ru-RU" sz="2800" smtClean="0">
                <a:solidFill>
                  <a:schemeClr val="bg2"/>
                </a:solidFill>
              </a:rPr>
              <a:t> нарушению координации и точности выполнения рабочих операций.</a:t>
            </a:r>
            <a:r>
              <a:rPr lang="ru-RU" altLang="ru-RU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8B53A3-F2A2-46BA-AEC7-EB3E649CDFAE}" type="slidenum">
              <a:rPr lang="ru-RU" altLang="ru-RU">
                <a:latin typeface="Arial Black" panose="020B0A04020102020204" pitchFamily="34" charset="0"/>
              </a:rPr>
              <a:pPr eaLnBrk="1" hangingPunct="1"/>
              <a:t>11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16" r="2892" b="371"/>
          <a:stretch>
            <a:fillRect/>
          </a:stretch>
        </p:blipFill>
        <p:spPr bwMode="auto">
          <a:xfrm>
            <a:off x="0" y="549275"/>
            <a:ext cx="8820150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76FAC6-3585-44E9-85C5-ED4C8B521E5C}" type="slidenum">
              <a:rPr lang="ru-RU" altLang="ru-RU">
                <a:latin typeface="Arial Black" panose="020B0A04020102020204" pitchFamily="34" charset="0"/>
              </a:rPr>
              <a:pPr eaLnBrk="1" hangingPunct="1"/>
              <a:t>12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14341" name="Picture 2" descr="http://img-fotki.yandex.ru/get/5505/31080435.a51/0_8bb37_2a6a5bf_X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142875"/>
            <a:ext cx="898525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9E4871-5561-456D-A22C-EDB9AFB50171}" type="slidenum">
              <a:rPr lang="ru-RU" altLang="ru-RU">
                <a:latin typeface="Arial Black" panose="020B0A04020102020204" pitchFamily="34" charset="0"/>
              </a:rPr>
              <a:pPr eaLnBrk="1" hangingPunct="1"/>
              <a:t>13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15365" name="Picture 2" descr="http://bnn.lv/wp-content/gallery/fotonedela-2011-02/41fp120209a93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428625"/>
            <a:ext cx="9109075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11BC4D-820C-4B15-B4B1-F779CB6F3E1A}" type="slidenum">
              <a:rPr lang="ru-RU" altLang="ru-RU">
                <a:latin typeface="Arial Black" panose="020B0A04020102020204" pitchFamily="34" charset="0"/>
              </a:rPr>
              <a:pPr eaLnBrk="1" hangingPunct="1"/>
              <a:t>14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5761038" cy="5832475"/>
          </a:xfrm>
        </p:spPr>
        <p:txBody>
          <a:bodyPr/>
          <a:lstStyle/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Производственные процессы, выполняемые при пониженной температуре, большой подвижности и влажности воздуха, могут быть причиной охлаждения и даже переохлаждения организма — </a:t>
            </a:r>
            <a:r>
              <a:rPr lang="ru-RU" altLang="ru-RU" sz="2800" b="1" smtClean="0">
                <a:solidFill>
                  <a:srgbClr val="C00000"/>
                </a:solidFill>
              </a:rPr>
              <a:t>гипотермии.</a:t>
            </a:r>
            <a:r>
              <a:rPr lang="ru-RU" altLang="ru-RU" sz="2800" smtClean="0">
                <a:solidFill>
                  <a:srgbClr val="C00000"/>
                </a:solidFill>
              </a:rPr>
              <a:t> </a:t>
            </a:r>
          </a:p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Появление мышечной дрожи, при которой внешняя работа не совершается, а вся энергия превращается в теплоту, может в течение некоторого времени задерживать снижение температуры внутренних органов.</a:t>
            </a:r>
          </a:p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800" smtClean="0">
              <a:solidFill>
                <a:schemeClr val="bg2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57" r="15166" b="-2951"/>
          <a:stretch>
            <a:fillRect/>
          </a:stretch>
        </p:blipFill>
        <p:spPr bwMode="auto">
          <a:xfrm>
            <a:off x="6443663" y="1196975"/>
            <a:ext cx="24479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661297-DB18-4D3F-907A-8CE73B442EBD}" type="slidenum">
              <a:rPr lang="ru-RU" altLang="ru-RU">
                <a:latin typeface="Arial Black" panose="020B0A04020102020204" pitchFamily="34" charset="0"/>
              </a:rPr>
              <a:pPr eaLnBrk="1" hangingPunct="1"/>
              <a:t>15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569325" cy="3886200"/>
          </a:xfrm>
        </p:spPr>
        <p:txBody>
          <a:bodyPr/>
          <a:lstStyle/>
          <a:p>
            <a:pPr marL="0" indent="62865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С тепловой точки зрения тело человека состоит из двух зон</a:t>
            </a:r>
            <a:r>
              <a:rPr lang="ru-RU" altLang="ru-RU" sz="2400" smtClean="0">
                <a:solidFill>
                  <a:srgbClr val="C00000"/>
                </a:solidFill>
              </a:rPr>
              <a:t>: «оболочки» и «ядра». </a:t>
            </a:r>
          </a:p>
          <a:p>
            <a:pPr marL="0" indent="62865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smtClean="0">
                <a:solidFill>
                  <a:schemeClr val="bg2"/>
                </a:solidFill>
              </a:rPr>
              <a:t>«Оболочку» составляют ткани поверхностного слоя тела толщин</a:t>
            </a:r>
            <a:r>
              <a:rPr lang="ru-RU" altLang="ru-RU" sz="2400" b="1" u="sng" smtClean="0">
                <a:solidFill>
                  <a:schemeClr val="bg2"/>
                </a:solidFill>
              </a:rPr>
              <a:t>ой в </a:t>
            </a:r>
            <a:r>
              <a:rPr lang="ru-RU" altLang="ru-RU" sz="2400" b="1" u="sng" smtClean="0">
                <a:solidFill>
                  <a:srgbClr val="C00000"/>
                </a:solidFill>
              </a:rPr>
              <a:t>2,5 см</a:t>
            </a:r>
            <a:r>
              <a:rPr lang="ru-RU" altLang="ru-RU" sz="2400" b="1" smtClean="0">
                <a:solidFill>
                  <a:schemeClr val="bg2"/>
                </a:solidFill>
              </a:rPr>
              <a:t>. </a:t>
            </a:r>
            <a:r>
              <a:rPr lang="ru-RU" altLang="ru-RU" sz="2400" smtClean="0">
                <a:solidFill>
                  <a:schemeClr val="bg2"/>
                </a:solidFill>
              </a:rPr>
              <a:t>Температура «оболочки» в значительной мере изменяется согласно внешней среде.</a:t>
            </a:r>
          </a:p>
          <a:p>
            <a:pPr marL="0" indent="62865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 «Ядро» состоит из более глубоких тканей (например, мозга, сердца и легких, и др.), и тело стремится поддерживать внутреннюю температуру в пределах </a:t>
            </a:r>
            <a:r>
              <a:rPr lang="ru-RU" altLang="ru-RU" sz="2400" smtClean="0">
                <a:solidFill>
                  <a:srgbClr val="C00000"/>
                </a:solidFill>
              </a:rPr>
              <a:t>37 ± 2 °С. </a:t>
            </a:r>
          </a:p>
          <a:p>
            <a:pPr marL="0" indent="62865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Когда терморегуляция нарушается и внутренняя температура начинает снижаться, человек начинает испытывать переохлаждение. Но только в том случае, когда внутренняя температура тела упадет до 35 °С, можно констатировать </a:t>
            </a:r>
            <a:r>
              <a:rPr lang="ru-RU" altLang="ru-RU" sz="2400" smtClean="0">
                <a:solidFill>
                  <a:srgbClr val="C00000"/>
                </a:solidFill>
              </a:rPr>
              <a:t>гипотермическое состояние.</a:t>
            </a:r>
          </a:p>
          <a:p>
            <a:pPr marL="0" indent="62865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 В интервале между 35 и 32 °С гипотермия классифицируется как </a:t>
            </a:r>
            <a:r>
              <a:rPr lang="ru-RU" altLang="ru-RU" sz="2400" smtClean="0">
                <a:solidFill>
                  <a:srgbClr val="C00000"/>
                </a:solidFill>
              </a:rPr>
              <a:t>легкая</a:t>
            </a:r>
            <a:r>
              <a:rPr lang="ru-RU" altLang="ru-RU" sz="2400" smtClean="0">
                <a:solidFill>
                  <a:schemeClr val="bg2"/>
                </a:solidFill>
              </a:rPr>
              <a:t>; между 32 и 28 °С — как </a:t>
            </a:r>
            <a:r>
              <a:rPr lang="ru-RU" altLang="ru-RU" sz="2400" smtClean="0">
                <a:solidFill>
                  <a:srgbClr val="C00000"/>
                </a:solidFill>
              </a:rPr>
              <a:t>умеренная</a:t>
            </a:r>
            <a:r>
              <a:rPr lang="ru-RU" altLang="ru-RU" sz="2400" smtClean="0">
                <a:solidFill>
                  <a:schemeClr val="bg2"/>
                </a:solidFill>
              </a:rPr>
              <a:t> и ниже 28 °С — как </a:t>
            </a:r>
            <a:r>
              <a:rPr lang="ru-RU" altLang="ru-RU" sz="2400" smtClean="0">
                <a:solidFill>
                  <a:srgbClr val="C00000"/>
                </a:solidFill>
              </a:rPr>
              <a:t>тяжелая.</a:t>
            </a:r>
            <a:r>
              <a:rPr lang="ru-RU" altLang="ru-RU" sz="2400" smtClean="0">
                <a:solidFill>
                  <a:schemeClr val="bg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F5E495E-78E2-4FF4-9021-8CC0BFC41FC9}" type="slidenum">
              <a:rPr lang="ru-RU" altLang="ru-RU">
                <a:latin typeface="Arial Black" panose="020B0A04020102020204" pitchFamily="34" charset="0"/>
              </a:rPr>
              <a:pPr eaLnBrk="1" hangingPunct="1"/>
              <a:t>16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8625"/>
            <a:ext cx="72009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E05292-5C51-457D-A500-A84D839FA3E2}" type="slidenum">
              <a:rPr lang="ru-RU" altLang="ru-RU">
                <a:latin typeface="Arial Black" panose="020B0A04020102020204" pitchFamily="34" charset="0"/>
              </a:rPr>
              <a:pPr eaLnBrk="1" hangingPunct="1"/>
              <a:t>17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496300" cy="38862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Способность человеческого организма поддерживать </a:t>
            </a:r>
            <a:r>
              <a:rPr lang="ru-RU" altLang="ru-RU" sz="2800" smtClean="0">
                <a:solidFill>
                  <a:srgbClr val="008000"/>
                </a:solidFill>
              </a:rPr>
              <a:t>постоянной температуру тела </a:t>
            </a:r>
            <a:r>
              <a:rPr lang="ru-RU" altLang="ru-RU" sz="2800" smtClean="0">
                <a:solidFill>
                  <a:schemeClr val="bg2"/>
                </a:solidFill>
              </a:rPr>
              <a:t>(в подмышечной впадине — 36,5... 36,9 °С с колебаниями в течение суток в пределах 0,5...0,7°С) при изменении параметров микроклимата и при выполнении различной по тяжести работы называется </a:t>
            </a:r>
            <a:r>
              <a:rPr lang="ru-RU" altLang="ru-RU" sz="2800" smtClean="0">
                <a:solidFill>
                  <a:srgbClr val="FF0000"/>
                </a:solidFill>
              </a:rPr>
              <a:t>терморегуляцией.</a:t>
            </a:r>
            <a:r>
              <a:rPr lang="ru-RU" altLang="ru-RU" smtClean="0"/>
              <a:t>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38575"/>
            <a:ext cx="47529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292725" y="3789363"/>
            <a:ext cx="36004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/>
              <a:t>Однако в короткие промежутки времени человек может переносить температуру тела ниже 35 °С или выше 41 °С.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1B19F6-6D12-4A08-87B9-B37332F90746}" type="slidenum">
              <a:rPr lang="ru-RU" altLang="ru-RU">
                <a:latin typeface="Arial Black" panose="020B0A04020102020204" pitchFamily="34" charset="0"/>
              </a:rPr>
              <a:pPr eaLnBrk="1" hangingPunct="1"/>
              <a:t>18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569325" cy="38862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400" b="1" smtClean="0">
                <a:solidFill>
                  <a:schemeClr val="bg2"/>
                </a:solidFill>
              </a:rPr>
              <a:t>Нагревающий микроклимат</a:t>
            </a:r>
            <a:r>
              <a:rPr lang="ru-RU" altLang="ru-RU" sz="2400" smtClean="0">
                <a:solidFill>
                  <a:schemeClr val="bg2"/>
                </a:solidFill>
              </a:rPr>
              <a:t> — сочетание параметров, при котором имеет место изменение теплообмена человека с окружающей средой, проявляющееся в </a:t>
            </a:r>
            <a:r>
              <a:rPr lang="ru-RU" altLang="ru-RU" sz="2400" smtClean="0">
                <a:solidFill>
                  <a:srgbClr val="C00000"/>
                </a:solidFill>
              </a:rPr>
              <a:t>накоплении тепла в организме </a:t>
            </a:r>
            <a:r>
              <a:rPr lang="ru-RU" altLang="ru-RU" sz="2400" smtClean="0">
                <a:solidFill>
                  <a:schemeClr val="bg2"/>
                </a:solidFill>
              </a:rPr>
              <a:t>(&gt; 2 Вт) и (или) в увеличении доли потерь тепла испарением влаги (&gt; 30%).</a:t>
            </a:r>
            <a:r>
              <a:rPr lang="ru-RU" altLang="ru-RU" sz="2400" smtClean="0"/>
              <a:t>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92375"/>
            <a:ext cx="57340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07B0D0-D245-421F-9181-C4547206D245}" type="slidenum">
              <a:rPr lang="ru-RU" altLang="ru-RU">
                <a:latin typeface="Arial Black" panose="020B0A04020102020204" pitchFamily="34" charset="0"/>
              </a:rPr>
              <a:pPr eaLnBrk="1" hangingPunct="1"/>
              <a:t>19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4813"/>
            <a:ext cx="8642350" cy="3886200"/>
          </a:xfrm>
        </p:spPr>
        <p:txBody>
          <a:bodyPr/>
          <a:lstStyle/>
          <a:p>
            <a:pPr marL="0" indent="533400" algn="just"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Напряжение различных функциональных систем организма человека при воздействии температур воздуха более 30 °С приводит к нарушению состояния здоровья, снижению работоспособности и производительности труда.</a:t>
            </a:r>
            <a:r>
              <a:rPr lang="ru-RU" altLang="ru-RU" sz="2800" smtClean="0"/>
              <a:t> </a:t>
            </a:r>
          </a:p>
          <a:p>
            <a:pPr marL="0" indent="533400" algn="just" eaLnBrk="1" hangingPunct="1">
              <a:buFont typeface="Wingdings" panose="05000000000000000000" pitchFamily="2" charset="2"/>
              <a:buNone/>
            </a:pPr>
            <a:endParaRPr lang="ru-RU" altLang="ru-RU" sz="2800" smtClean="0">
              <a:solidFill>
                <a:srgbClr val="FF000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47" t="3130" r="11565" b="38875"/>
          <a:stretch>
            <a:fillRect/>
          </a:stretch>
        </p:blipFill>
        <p:spPr bwMode="auto">
          <a:xfrm>
            <a:off x="323850" y="2708275"/>
            <a:ext cx="3684588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82" t="80171" r="6116" b="2519"/>
          <a:stretch>
            <a:fillRect/>
          </a:stretch>
        </p:blipFill>
        <p:spPr bwMode="auto">
          <a:xfrm>
            <a:off x="3924300" y="5300663"/>
            <a:ext cx="471646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3851275" y="2636838"/>
            <a:ext cx="49688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800"/>
              <a:t>Предельная температура вдыхаемого воздуха, при которой человек в состоянии дышать в течение нескольких минут около </a:t>
            </a:r>
            <a:r>
              <a:rPr lang="ru-RU" altLang="ru-RU" sz="2800">
                <a:solidFill>
                  <a:srgbClr val="FF0000"/>
                </a:solidFill>
              </a:rPr>
              <a:t>116 °С.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F7CA91-CCAA-4082-8E61-9AB6F9E80EA3}" type="slidenum">
              <a:rPr lang="ru-RU" altLang="ru-RU">
                <a:latin typeface="Arial Black" panose="020B0A04020102020204" pitchFamily="34" charset="0"/>
              </a:rPr>
              <a:pPr eaLnBrk="1" hangingPunct="1"/>
              <a:t>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692150"/>
            <a:ext cx="8229600" cy="3886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План лекции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1.Показатели, характеризующие микроклимат.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2. Теплопродукция. Тепловой баланс.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3.Виды микроклимата: нейтральный, охлаждающий, нагревающий.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4.Влажность воздуха.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5. Скорость движения воздуха.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6.Терморегуляция организма.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7.Гигиеническое нормирование производственного микроклимата.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8.Приборы для измерения микроклимата.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800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ru-RU" sz="28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B6D141-A9CA-432F-9811-D0349A397747}" type="slidenum">
              <a:rPr lang="ru-RU" altLang="ru-RU">
                <a:latin typeface="Arial Black" panose="020B0A04020102020204" pitchFamily="34" charset="0"/>
              </a:rPr>
              <a:pPr eaLnBrk="1" hangingPunct="1"/>
              <a:t>20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04813"/>
            <a:ext cx="8569325" cy="3886200"/>
          </a:xfrm>
        </p:spPr>
        <p:txBody>
          <a:bodyPr/>
          <a:lstStyle/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Длительное воздействие высокой температуры, особенно в сочетании с повышенной влажностью, может привести к значительному накоплению теплоты в организме и развитию </a:t>
            </a:r>
            <a:r>
              <a:rPr lang="ru-RU" altLang="ru-RU" sz="2800" smtClean="0">
                <a:solidFill>
                  <a:srgbClr val="008000"/>
                </a:solidFill>
              </a:rPr>
              <a:t>перегревания организма выше допустимого уровня – гипертермии.</a:t>
            </a:r>
          </a:p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Появляются нарастающая слабость, головная боль, шум в ушах, искажение цветового восприятия (окраска всего в красный или зеленый цвет), тошнота, рвота, температура тела повышается до 38... 39 °С. Кожа сначала краснеет, потом бледнеет и покрывается «холодным» потом. Частота сердечных сокращений увеличивается. В </a:t>
            </a:r>
            <a:r>
              <a:rPr lang="ru-RU" altLang="ru-RU" sz="2800" smtClean="0">
                <a:solidFill>
                  <a:srgbClr val="FF0000"/>
                </a:solidFill>
              </a:rPr>
              <a:t>тяжелых случаях гипертермия протекает в форме теплового удара, который сопровождается потерей сознания</a:t>
            </a:r>
            <a:r>
              <a:rPr lang="ru-RU" altLang="ru-RU" sz="2800" smtClean="0">
                <a:solidFill>
                  <a:schemeClr val="bg2"/>
                </a:solidFill>
              </a:rPr>
              <a:t>. Даже при раннем выявлении </a:t>
            </a:r>
            <a:r>
              <a:rPr lang="ru-RU" altLang="ru-RU" sz="2800" smtClean="0">
                <a:solidFill>
                  <a:srgbClr val="FF0000"/>
                </a:solidFill>
              </a:rPr>
              <a:t>каждый пятый случай</a:t>
            </a:r>
            <a:r>
              <a:rPr lang="ru-RU" altLang="ru-RU" sz="2800" smtClean="0">
                <a:solidFill>
                  <a:schemeClr val="bg2"/>
                </a:solidFill>
              </a:rPr>
              <a:t> является </a:t>
            </a:r>
            <a:r>
              <a:rPr lang="ru-RU" altLang="ru-RU" sz="2800" smtClean="0">
                <a:solidFill>
                  <a:srgbClr val="FF0000"/>
                </a:solidFill>
              </a:rPr>
              <a:t>смертельным</a:t>
            </a:r>
            <a:r>
              <a:rPr lang="ru-RU" altLang="ru-RU" sz="2800" smtClean="0">
                <a:solidFill>
                  <a:schemeClr val="bg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2BF071-1B4C-41F0-A0FC-C2B31B419CDA}" type="slidenum">
              <a:rPr lang="ru-RU" altLang="ru-RU">
                <a:latin typeface="Arial Black" panose="020B0A04020102020204" pitchFamily="34" charset="0"/>
              </a:rPr>
              <a:pPr eaLnBrk="1" hangingPunct="1"/>
              <a:t>21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569325" cy="3886200"/>
          </a:xfrm>
        </p:spPr>
        <p:txBody>
          <a:bodyPr/>
          <a:lstStyle/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Влажность воздуха определяется содержанием в нем водяных паров и измеряется в абсолютных и относительных единицах. Различают </a:t>
            </a:r>
            <a:r>
              <a:rPr lang="ru-RU" altLang="ru-RU" sz="2800" smtClean="0">
                <a:solidFill>
                  <a:srgbClr val="FF0000"/>
                </a:solidFill>
              </a:rPr>
              <a:t>максимальную, абсолютную и относительную влажность.</a:t>
            </a:r>
            <a:r>
              <a:rPr lang="ru-RU" altLang="ru-RU" sz="2800" smtClean="0">
                <a:solidFill>
                  <a:schemeClr val="bg2"/>
                </a:solidFill>
              </a:rPr>
              <a:t> </a:t>
            </a:r>
          </a:p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rgbClr val="008000"/>
                </a:solidFill>
              </a:rPr>
              <a:t>Абсолютная влажность — содержание водяных паров в воздухе, выраженное в миллиметрах ртутного столба. </a:t>
            </a:r>
          </a:p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Чем выше температура воздуха, тем больше требуется водяных паров для полного его насыщения.</a:t>
            </a:r>
          </a:p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8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4CA725-4F69-4D8F-9444-81E393A02E44}" type="slidenum">
              <a:rPr lang="ru-RU" altLang="ru-RU">
                <a:latin typeface="Arial Black" panose="020B0A04020102020204" pitchFamily="34" charset="0"/>
              </a:rPr>
              <a:pPr eaLnBrk="1" hangingPunct="1"/>
              <a:t>22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04813"/>
            <a:ext cx="8642350" cy="3886200"/>
          </a:xfrm>
        </p:spPr>
        <p:txBody>
          <a:bodyPr/>
          <a:lstStyle/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Относительная влажность — отношение абсолютной влажности к максимальной, выраженное в процентах.</a:t>
            </a:r>
          </a:p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Физиологически оптимальной является относительная влажность в пределах 40... 60%.</a:t>
            </a:r>
          </a:p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/>
              <a:t> </a:t>
            </a:r>
            <a:r>
              <a:rPr lang="ru-RU" altLang="ru-RU" sz="2800" smtClean="0">
                <a:solidFill>
                  <a:schemeClr val="bg2"/>
                </a:solidFill>
              </a:rPr>
              <a:t>Повышенная влажность воздуха (более 75... 80%) в сочетании с низкими температурами оказывает значительное охлаждающее действие.</a:t>
            </a:r>
            <a:r>
              <a:rPr lang="ru-RU" altLang="ru-RU" sz="2800" smtClean="0"/>
              <a:t> </a:t>
            </a:r>
          </a:p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/>
              <a:t>  </a:t>
            </a:r>
            <a:r>
              <a:rPr lang="ru-RU" altLang="ru-RU" sz="2800" smtClean="0">
                <a:solidFill>
                  <a:schemeClr val="bg2"/>
                </a:solidFill>
              </a:rPr>
              <a:t>В сочетании с высокими (более 30 °С) способствует перегреванию организма</a:t>
            </a:r>
            <a:r>
              <a:rPr lang="ru-RU" altLang="ru-RU" sz="2800" smtClean="0"/>
              <a:t>, так как при этом почти вся выделяемая организмом человека теплота отдается в окружающую среду при испарении пота. При повышении влажности пот не испаряется, а стекает каплями с поверхности кожного покрова. Возникает «проливное» течение пота, изнуряющее организм и не обеспечивающее необходимую теплоотдачу.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8B4B46-F479-41E4-A7C0-430CAC460B92}" type="slidenum">
              <a:rPr lang="ru-RU" altLang="ru-RU">
                <a:latin typeface="Arial Black" panose="020B0A04020102020204" pitchFamily="34" charset="0"/>
              </a:rPr>
              <a:pPr eaLnBrk="1" hangingPunct="1"/>
              <a:t>23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04813"/>
            <a:ext cx="8569325" cy="38862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Недостаточная влажность воздуха (менее 25%) также неблагоприятна для человека, так как приводит к интенсивному испарению влаги со слизистых оболочек, их пересыханию и растрескиванию.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302418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233863"/>
            <a:ext cx="3944937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205038"/>
            <a:ext cx="331152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2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A3D7C5-FE9C-4A86-A707-BE383E4E1028}" type="slidenum">
              <a:rPr lang="ru-RU" altLang="ru-RU">
                <a:latin typeface="Arial Black" panose="020B0A04020102020204" pitchFamily="34" charset="0"/>
              </a:rPr>
              <a:pPr eaLnBrk="1" hangingPunct="1"/>
              <a:t>24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250825" y="476250"/>
            <a:ext cx="83534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>
                <a:latin typeface="Times New Roman" panose="02020603050405020304" pitchFamily="18" charset="0"/>
              </a:rPr>
              <a:t>В качестве нагревательных приборов могут применяться радиаторы, трубчатые нагревательные элементы.                                         Отопительные приборы могут ограждаются съемными деревянными решетками, располагаются под оконными проемами и имеют регуляторы температуры. Не следует устраивать ограждений из древесно-стружечных плит и других полимерных материалов. Средняя температура поверхности нагревательных приборов не должна превышать 80°C.</a:t>
            </a:r>
          </a:p>
          <a:p>
            <a:pPr algn="just" eaLnBrk="1" hangingPunct="1"/>
            <a:endParaRPr lang="ru-RU" altLang="ru-RU" sz="2400">
              <a:latin typeface="Times New Roman" panose="02020603050405020304" pitchFamily="18" charset="0"/>
            </a:endParaRPr>
          </a:p>
          <a:p>
            <a:pPr algn="just" eaLnBrk="1" hangingPunct="1"/>
            <a:endParaRPr lang="ru-RU" altLang="ru-RU" sz="2400">
              <a:latin typeface="Times New Roman" panose="02020603050405020304" pitchFamily="18" charset="0"/>
            </a:endParaRP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17716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149725"/>
            <a:ext cx="2519362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40" b="38182"/>
          <a:stretch>
            <a:fillRect/>
          </a:stretch>
        </p:blipFill>
        <p:spPr bwMode="auto">
          <a:xfrm>
            <a:off x="6732588" y="4149725"/>
            <a:ext cx="21605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2600"/>
            <a:ext cx="22336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B8B0AAE-1B1C-42C6-88A0-1D63E7391485}" type="slidenum">
              <a:rPr lang="ru-RU" altLang="ru-RU">
                <a:latin typeface="Arial Black" panose="020B0A04020102020204" pitchFamily="34" charset="0"/>
              </a:rPr>
              <a:pPr eaLnBrk="1" hangingPunct="1"/>
              <a:t>25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268" b="-533"/>
          <a:stretch>
            <a:fillRect/>
          </a:stretch>
        </p:blipFill>
        <p:spPr bwMode="auto">
          <a:xfrm>
            <a:off x="611188" y="3213100"/>
            <a:ext cx="331152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76250"/>
            <a:ext cx="44291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63" r="-2066" b="13084"/>
          <a:stretch>
            <a:fillRect/>
          </a:stretch>
        </p:blipFill>
        <p:spPr bwMode="auto">
          <a:xfrm>
            <a:off x="539750" y="549275"/>
            <a:ext cx="35290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8EDB4C-08A8-4CC8-9BBC-879C4039CD6A}" type="slidenum">
              <a:rPr lang="ru-RU" altLang="ru-RU">
                <a:latin typeface="Arial Black" panose="020B0A04020102020204" pitchFamily="34" charset="0"/>
              </a:rPr>
              <a:pPr eaLnBrk="1" hangingPunct="1"/>
              <a:t>26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84" b="5888"/>
          <a:stretch>
            <a:fillRect/>
          </a:stretch>
        </p:blipFill>
        <p:spPr bwMode="auto">
          <a:xfrm>
            <a:off x="611188" y="527050"/>
            <a:ext cx="80645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290373-3DBF-4656-9CF0-4A78087C7B76}" type="slidenum">
              <a:rPr lang="ru-RU" altLang="ru-RU">
                <a:latin typeface="Arial Black" panose="020B0A04020102020204" pitchFamily="34" charset="0"/>
              </a:rPr>
              <a:pPr eaLnBrk="1" hangingPunct="1"/>
              <a:t>27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620713"/>
            <a:ext cx="8229600" cy="3886200"/>
          </a:xfrm>
        </p:spPr>
        <p:txBody>
          <a:bodyPr/>
          <a:lstStyle/>
          <a:p>
            <a:pPr marL="0" indent="4572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Подвижность воздуха</a:t>
            </a:r>
            <a:endParaRPr lang="ru-RU" altLang="ru-RU" sz="2800" smtClean="0">
              <a:solidFill>
                <a:schemeClr val="bg2"/>
              </a:solidFill>
            </a:endParaRPr>
          </a:p>
          <a:p>
            <a:pPr marL="0" indent="4572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Человек начинает ощущать движение воздуха при его скорости примерно 0,1 м/с. </a:t>
            </a:r>
            <a:r>
              <a:rPr lang="ru-RU" altLang="ru-RU" sz="2800" smtClean="0"/>
              <a:t>Легкое движение воздуха при обычных температурах способствует хорошему самочувствию, сдувая обволакивающий человека насыщенный водяными парами и перегретый слой воздуха. </a:t>
            </a:r>
          </a:p>
          <a:p>
            <a:pPr marL="0" indent="4572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/>
              <a:t>В то же время</a:t>
            </a:r>
            <a:r>
              <a:rPr lang="ru-RU" altLang="ru-RU" sz="2800" smtClean="0">
                <a:solidFill>
                  <a:schemeClr val="bg2"/>
                </a:solidFill>
              </a:rPr>
              <a:t> большая скорость движения воздуха, особенно в условиях низких температур, вызывает увеличение теплопотерь конвекцией и испарением и ведет к сильному охлаждению организма. Особенно неблагоприятно действует сильное движение воздуха при работах на открытом воздухе в зимних условиях.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463B30-726C-4A45-90A4-046FA716A8BA}" type="slidenum">
              <a:rPr lang="ru-RU" altLang="ru-RU">
                <a:latin typeface="Arial Black" panose="020B0A04020102020204" pitchFamily="34" charset="0"/>
              </a:rPr>
              <a:pPr eaLnBrk="1" hangingPunct="1"/>
              <a:t>28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30723" name="Picture 2" descr="http://www.timetolive.ru/images/upload/image/pah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013" y="692150"/>
            <a:ext cx="84248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087BA7-DC5C-42D8-BE8D-DEC6ADD91952}" type="slidenum">
              <a:rPr lang="ru-RU" altLang="ru-RU">
                <a:latin typeface="Arial Black" panose="020B0A04020102020204" pitchFamily="34" charset="0"/>
              </a:rPr>
              <a:pPr eaLnBrk="1" hangingPunct="1"/>
              <a:t>29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642350" cy="3886200"/>
          </a:xfrm>
        </p:spPr>
        <p:txBody>
          <a:bodyPr/>
          <a:lstStyle/>
          <a:p>
            <a:pPr marL="0" indent="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/>
              <a:t>В горячих цехах промышленных предприятий (металлургических, стекольных и др.) большинство технологических процессов протекает при температурах, значительно превышающих температуру воздуха окружающей среды. Нагретые поверхности излучают в пространство потоки лучистой энергии. </a:t>
            </a:r>
            <a:r>
              <a:rPr lang="ru-RU" altLang="ru-RU" sz="2800" smtClean="0">
                <a:solidFill>
                  <a:srgbClr val="C00000"/>
                </a:solidFill>
              </a:rPr>
              <a:t>Тепловое воздействие облучения на организм человека зависит от длины волны и интенсивности потока излучения, величины облучаемого участка тела, длительности облучения, угла падения лучей, вида одежды человека. </a:t>
            </a:r>
            <a:r>
              <a:rPr lang="ru-RU" altLang="ru-RU" sz="2800" smtClean="0">
                <a:solidFill>
                  <a:schemeClr val="bg2"/>
                </a:solidFill>
              </a:rPr>
              <a:t>У большинства производственных источников максимум энергии приходится на инфракрасные лучи с длиной волны 0,78... 1,4 мкм.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79967A-E399-4663-B1AF-76332A8747F9}" type="slidenum">
              <a:rPr lang="ru-RU" altLang="ru-RU">
                <a:latin typeface="Arial Black" panose="020B0A04020102020204" pitchFamily="34" charset="0"/>
              </a:rPr>
              <a:pPr eaLnBrk="1" hangingPunct="1"/>
              <a:t>3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569325" cy="5903912"/>
          </a:xfrm>
        </p:spPr>
        <p:txBody>
          <a:bodyPr/>
          <a:lstStyle/>
          <a:p>
            <a:pPr marL="0" indent="533400" algn="just" eaLnBrk="1" hangingPunct="1"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Микроклимат</a:t>
            </a:r>
            <a:r>
              <a:rPr lang="ru-RU" altLang="ru-RU" sz="2800" smtClean="0">
                <a:solidFill>
                  <a:schemeClr val="bg2"/>
                </a:solidFill>
              </a:rPr>
              <a:t> </a:t>
            </a:r>
            <a:r>
              <a:rPr lang="ru-RU" altLang="ru-RU" sz="2800" b="1" smtClean="0">
                <a:solidFill>
                  <a:schemeClr val="bg2"/>
                </a:solidFill>
              </a:rPr>
              <a:t>представляет собой комплекс физических факторов, оказывающих влияние на теплообмен человека с окружающей средой, его тепловое состояние и определяющих самочувствие, работоспособность, здоровье и производительность труда. </a:t>
            </a:r>
            <a:endParaRPr lang="en-US" altLang="ru-RU" sz="2800" b="1" smtClean="0">
              <a:solidFill>
                <a:schemeClr val="bg2"/>
              </a:solidFill>
            </a:endParaRPr>
          </a:p>
          <a:p>
            <a:pPr marL="0" indent="533400" algn="just" eaLnBrk="1" hangingPunct="1">
              <a:buFont typeface="Wingdings" panose="05000000000000000000" pitchFamily="2" charset="2"/>
              <a:buNone/>
            </a:pPr>
            <a:r>
              <a:rPr lang="ru-RU" altLang="ru-RU" sz="2800" smtClean="0"/>
              <a:t>На формирование производственного микроклимата влияют:</a:t>
            </a:r>
          </a:p>
          <a:p>
            <a:pPr marL="0" indent="533400" algn="just" eaLnBrk="1" hangingPunct="1"/>
            <a:r>
              <a:rPr lang="ru-RU" altLang="ru-RU" sz="2800" smtClean="0"/>
              <a:t> технологический процесс, </a:t>
            </a:r>
          </a:p>
          <a:p>
            <a:pPr marL="0" indent="533400" algn="just" eaLnBrk="1" hangingPunct="1"/>
            <a:r>
              <a:rPr lang="ru-RU" altLang="ru-RU" sz="2800" smtClean="0"/>
              <a:t>климат местности, </a:t>
            </a:r>
          </a:p>
          <a:p>
            <a:pPr marL="0" indent="533400" algn="just" eaLnBrk="1" hangingPunct="1"/>
            <a:r>
              <a:rPr lang="ru-RU" altLang="ru-RU" sz="2800" smtClean="0"/>
              <a:t>сезон года, </a:t>
            </a:r>
          </a:p>
          <a:p>
            <a:pPr marL="0" indent="533400" algn="just" eaLnBrk="1" hangingPunct="1"/>
            <a:r>
              <a:rPr lang="ru-RU" altLang="ru-RU" sz="2800" smtClean="0"/>
              <a:t>условия отопления и вентиляции.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500A9C-39A4-4557-A949-9C593E21607A}" type="slidenum">
              <a:rPr lang="ru-RU" altLang="ru-RU">
                <a:latin typeface="Arial Black" panose="020B0A04020102020204" pitchFamily="34" charset="0"/>
              </a:rPr>
              <a:pPr eaLnBrk="1" hangingPunct="1"/>
              <a:t>30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642350" cy="38862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Инфракрасные лучи оказывают на организм человека в основном тепловое воздействие. Они плохо задерживаются кожей, глубоко проникают в биологические ткани, вызывая повышение их температуры. 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/>
              <a:t>Например,</a:t>
            </a:r>
            <a:r>
              <a:rPr lang="ru-RU" altLang="ru-RU" sz="2400" smtClean="0">
                <a:solidFill>
                  <a:schemeClr val="bg2"/>
                </a:solidFill>
              </a:rPr>
              <a:t> длительное облучение такими лучами глаз приводит к помутнению хрусталика (профессиональной катаракте). Под влиянием теплового облучения в организме наступает нарушение деятельности сердечно-сосудистой и нервной системы.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26" t="12657" b="-1221"/>
          <a:stretch>
            <a:fillRect/>
          </a:stretch>
        </p:blipFill>
        <p:spPr bwMode="auto">
          <a:xfrm>
            <a:off x="5076825" y="3213100"/>
            <a:ext cx="3711575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DB1789F-6C46-4E86-9087-6B2F9E2338C4}" type="slidenum">
              <a:rPr lang="ru-RU" altLang="ru-RU">
                <a:latin typeface="Arial Black" panose="020B0A04020102020204" pitchFamily="34" charset="0"/>
              </a:rPr>
              <a:pPr eaLnBrk="1" hangingPunct="1"/>
              <a:t>31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3716338"/>
            <a:ext cx="8229600" cy="38862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Интенсивность теплового облучения на отдельных рабочих местах может быть значительной. Например, в момент заливки стали в форму она составляет 12 000 Вт/м, а при выпуске стали из печи в ковш достигает 7000 Вт/м . Для сравнения, </a:t>
            </a:r>
            <a:r>
              <a:rPr lang="ru-RU" altLang="ru-RU" sz="2400" smtClean="0">
                <a:solidFill>
                  <a:srgbClr val="C00000"/>
                </a:solidFill>
              </a:rPr>
              <a:t>интенсивность солнечной радиации в безоблачный летний день составляет 1000 - 1200 Вт/м.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34" b="6772"/>
          <a:stretch>
            <a:fillRect/>
          </a:stretch>
        </p:blipFill>
        <p:spPr bwMode="auto">
          <a:xfrm>
            <a:off x="4859338" y="539750"/>
            <a:ext cx="403383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1258888" y="47974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2124075" y="51577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2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2214563" y="58578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4572000" y="476250"/>
            <a:ext cx="3898900" cy="3886200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bg2"/>
                </a:solidFill>
              </a:rPr>
              <a:t>Нормы производственного микроклимата установлены </a:t>
            </a:r>
            <a:r>
              <a:rPr lang="ru-RU" altLang="ru-RU" b="1" smtClean="0">
                <a:solidFill>
                  <a:schemeClr val="bg2"/>
                </a:solidFill>
              </a:rPr>
              <a:t>ГОСТ 12.1.005-88 «ССБТ. Общие санитарно-гигиенические требования к воздуху рабочей зоны»</a:t>
            </a:r>
            <a:endParaRPr lang="ru-RU" altLang="ru-RU" b="1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0A8BF7-58D9-43BA-AEF6-9E244642D7F0}" type="slidenum">
              <a:rPr lang="ru-RU" altLang="ru-RU">
                <a:latin typeface="Arial Black" panose="020B0A04020102020204" pitchFamily="34" charset="0"/>
              </a:rPr>
              <a:pPr eaLnBrk="1" hangingPunct="1"/>
              <a:t>32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34820" name="Picture 2" descr="http://www.char.ru/books/2103340_Obshchie_sanitarno-gigienicheskie_trebovaniya_k_vozduhu_rabochej_zony_GOST_12_1_005-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40957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0563" y="1125538"/>
            <a:ext cx="4402137" cy="3886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b="1" dirty="0" smtClean="0">
                <a:solidFill>
                  <a:schemeClr val="bg2"/>
                </a:solidFill>
              </a:rPr>
              <a:t>СанПиН 2.2.4.548-96 «Гигиенические требования к микроклимату производственных помещений».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39CD5E-FB4C-421C-974A-BE4ACCC8EF92}" type="slidenum">
              <a:rPr lang="ru-RU" altLang="ru-RU">
                <a:latin typeface="Arial Black" panose="020B0A04020102020204" pitchFamily="34" charset="0"/>
              </a:rPr>
              <a:pPr eaLnBrk="1" hangingPunct="1"/>
              <a:t>33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35844" name="Picture 4" descr="http://www.bookin.org.ru/book/2251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367188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3886200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ru-RU" b="1" dirty="0" err="1" smtClean="0">
                <a:solidFill>
                  <a:srgbClr val="C00000"/>
                </a:solidFill>
              </a:rPr>
              <a:t>СанПиН</a:t>
            </a:r>
            <a:r>
              <a:rPr lang="ru-RU" b="1" dirty="0" smtClean="0">
                <a:solidFill>
                  <a:srgbClr val="C00000"/>
                </a:solidFill>
              </a:rPr>
              <a:t> 2.2.4.3359-16 "Санитарно-эпидемиологические требования к физическим факторам на рабочих местах»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ru-RU" b="1" dirty="0" smtClean="0">
              <a:solidFill>
                <a:schemeClr val="bg2"/>
              </a:solidFill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ru-RU" b="1" dirty="0" smtClean="0"/>
              <a:t>II. Микроклимат на рабочих местах</a:t>
            </a:r>
            <a:endParaRPr lang="ru-RU" dirty="0" smtClean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ru-RU" dirty="0" smtClean="0">
              <a:solidFill>
                <a:schemeClr val="bg2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84553E-6B89-4003-AFC5-BB1D7889984B}" type="slidenum">
              <a:rPr lang="ru-RU" altLang="ru-RU">
                <a:latin typeface="Arial Black" panose="020B0A04020102020204" pitchFamily="34" charset="0"/>
              </a:rPr>
              <a:pPr eaLnBrk="1" hangingPunct="1"/>
              <a:t>34</a:t>
            </a:fld>
            <a:endParaRPr lang="ru-RU" altLang="ru-RU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357188" y="714375"/>
            <a:ext cx="8229600" cy="3886200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ru-RU" altLang="ru-RU" smtClean="0"/>
              <a:t>Микроклимат производственных помещений нормируется </a:t>
            </a:r>
            <a:r>
              <a:rPr lang="ru-RU" altLang="ru-RU" b="1" smtClean="0">
                <a:solidFill>
                  <a:srgbClr val="C00000"/>
                </a:solidFill>
              </a:rPr>
              <a:t>для периодов года, </a:t>
            </a:r>
            <a:r>
              <a:rPr lang="ru-RU" altLang="ru-RU" smtClean="0"/>
              <a:t>характеризуемых среднесуточной температурой наружного воздуха, равной </a:t>
            </a:r>
            <a:r>
              <a:rPr lang="ru-RU" altLang="ru-RU" smtClean="0">
                <a:solidFill>
                  <a:srgbClr val="C00000"/>
                </a:solidFill>
              </a:rPr>
              <a:t>+10°С и ниже (далее - холодный период года), </a:t>
            </a:r>
            <a:r>
              <a:rPr lang="ru-RU" altLang="ru-RU" smtClean="0"/>
              <a:t>а также </a:t>
            </a:r>
            <a:r>
              <a:rPr lang="ru-RU" altLang="ru-RU" smtClean="0">
                <a:solidFill>
                  <a:srgbClr val="008000"/>
                </a:solidFill>
              </a:rPr>
              <a:t>выше +10°С (далее - теплый период года).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2FD8B6-30ED-486F-A377-DFB224E6C8A4}" type="slidenum">
              <a:rPr lang="ru-RU" altLang="ru-RU">
                <a:latin typeface="Arial Black" panose="020B0A04020102020204" pitchFamily="34" charset="0"/>
              </a:rPr>
              <a:pPr eaLnBrk="1" hangingPunct="1"/>
              <a:t>35</a:t>
            </a:fld>
            <a:endParaRPr lang="ru-RU" altLang="ru-RU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642938"/>
            <a:ext cx="8429625" cy="3886200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ru-RU" sz="2800" dirty="0" smtClean="0"/>
              <a:t>2.2.2. Оптимальные микроклиматические условия установлены по критериям </a:t>
            </a:r>
            <a:r>
              <a:rPr lang="ru-RU" sz="2800" dirty="0" smtClean="0">
                <a:solidFill>
                  <a:srgbClr val="C00000"/>
                </a:solidFill>
              </a:rPr>
              <a:t>оптимального теплового состояния человека, одетого в комплект одежды с теплоизоляцией 1 </a:t>
            </a:r>
            <a:r>
              <a:rPr lang="ru-RU" sz="2800" dirty="0" err="1" smtClean="0">
                <a:solidFill>
                  <a:srgbClr val="C00000"/>
                </a:solidFill>
              </a:rPr>
              <a:t>кло</a:t>
            </a:r>
            <a:r>
              <a:rPr lang="ru-RU" sz="2800" dirty="0" smtClean="0">
                <a:solidFill>
                  <a:srgbClr val="C00000"/>
                </a:solidFill>
              </a:rPr>
              <a:t> в холодный период года </a:t>
            </a:r>
            <a:r>
              <a:rPr lang="ru-RU" sz="2800" dirty="0" smtClean="0"/>
              <a:t>и </a:t>
            </a:r>
            <a:r>
              <a:rPr lang="ru-RU" sz="2800" dirty="0" smtClean="0">
                <a:solidFill>
                  <a:srgbClr val="008000"/>
                </a:solidFill>
              </a:rPr>
              <a:t>0,7-0,8 </a:t>
            </a:r>
            <a:r>
              <a:rPr lang="ru-RU" sz="2800" dirty="0" err="1" smtClean="0">
                <a:solidFill>
                  <a:srgbClr val="008000"/>
                </a:solidFill>
              </a:rPr>
              <a:t>кло</a:t>
            </a:r>
            <a:r>
              <a:rPr lang="ru-RU" sz="2800" dirty="0" smtClean="0">
                <a:solidFill>
                  <a:srgbClr val="008000"/>
                </a:solidFill>
              </a:rPr>
              <a:t> в теплый период года. </a:t>
            </a:r>
            <a:r>
              <a:rPr lang="ru-RU" sz="2800" dirty="0" smtClean="0"/>
              <a:t>Они обеспечивают </a:t>
            </a:r>
            <a:r>
              <a:rPr lang="ru-RU" sz="2800" b="1" dirty="0" smtClean="0">
                <a:solidFill>
                  <a:srgbClr val="C00000"/>
                </a:solidFill>
              </a:rPr>
              <a:t>общее и локальное ощущение теплового комфорта </a:t>
            </a:r>
            <a:r>
              <a:rPr lang="ru-RU" sz="2800" dirty="0" smtClean="0"/>
              <a:t>в течение рабочей смены при минимальном напряжении механизмов терморегуляции, </a:t>
            </a:r>
            <a:r>
              <a:rPr lang="ru-RU" sz="2800" dirty="0" smtClean="0">
                <a:solidFill>
                  <a:srgbClr val="C00000"/>
                </a:solidFill>
              </a:rPr>
              <a:t>не вызывают отклонений в состоянии здоровья, создают предпосылки для высокого уровня работоспособности.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266071-F209-46F1-9739-81F6C81A64D4}" type="slidenum">
              <a:rPr lang="ru-RU" altLang="ru-RU">
                <a:latin typeface="Arial Black" panose="020B0A04020102020204" pitchFamily="34" charset="0"/>
              </a:rPr>
              <a:pPr eaLnBrk="1" hangingPunct="1"/>
              <a:t>36</a:t>
            </a:fld>
            <a:endParaRPr lang="ru-RU" altLang="ru-RU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Содержимое 2"/>
          <p:cNvSpPr>
            <a:spLocks noGrp="1"/>
          </p:cNvSpPr>
          <p:nvPr>
            <p:ph idx="1"/>
          </p:nvPr>
        </p:nvSpPr>
        <p:spPr>
          <a:xfrm>
            <a:off x="285750" y="428625"/>
            <a:ext cx="8501063" cy="3886200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2800" dirty="0" smtClean="0">
                <a:solidFill>
                  <a:srgbClr val="C00000"/>
                </a:solidFill>
              </a:rPr>
              <a:t>1 </a:t>
            </a:r>
            <a:r>
              <a:rPr lang="ru-RU" altLang="ru-RU" sz="2800" dirty="0" err="1" smtClean="0">
                <a:solidFill>
                  <a:srgbClr val="C00000"/>
                </a:solidFill>
              </a:rPr>
              <a:t>КЛО</a:t>
            </a:r>
            <a:r>
              <a:rPr lang="ru-RU" altLang="ru-RU" sz="2800" dirty="0" smtClean="0">
                <a:solidFill>
                  <a:srgbClr val="C00000"/>
                </a:solidFill>
              </a:rPr>
              <a:t> (</a:t>
            </a:r>
            <a:r>
              <a:rPr lang="ru-RU" sz="2800" dirty="0" smtClean="0">
                <a:solidFill>
                  <a:srgbClr val="C00000"/>
                </a:solidFill>
              </a:rPr>
              <a:t>0,155 м2 </a:t>
            </a:r>
            <a:r>
              <a:rPr lang="ru-RU" sz="2800" dirty="0" smtClean="0">
                <a:solidFill>
                  <a:srgbClr val="C00000"/>
                </a:solidFill>
              </a:rPr>
              <a:t>К/Вт</a:t>
            </a:r>
            <a:r>
              <a:rPr lang="ru-RU" sz="2800" dirty="0" smtClean="0"/>
              <a:t>)</a:t>
            </a:r>
            <a:r>
              <a:rPr lang="ru-RU" altLang="ru-RU" sz="2800" dirty="0" smtClean="0">
                <a:solidFill>
                  <a:srgbClr val="C00000"/>
                </a:solidFill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</a:rPr>
              <a:t>- это количество одежды, необходимой человеку для того, чтобы чувствовать себя комфортно. </a:t>
            </a:r>
            <a:r>
              <a:rPr lang="ru-RU" altLang="ru-RU" sz="2800" dirty="0" smtClean="0"/>
              <a:t>Обычно под этим количеством подразумевают легкий костюм плюс нижнее белье. Важно то, что эта единица выведена именно для человека, находящегося в состоянии покоя. То есть, если вы сидите на диване в домашнем халате - вам хорошо при +21°С. А вот если вы встанете с дивана и не спеша пойдете в другую комнату, так называемая </a:t>
            </a:r>
            <a:r>
              <a:rPr lang="ru-RU" altLang="ru-RU" sz="2800" dirty="0" err="1" smtClean="0"/>
              <a:t>термокомфортная</a:t>
            </a:r>
            <a:r>
              <a:rPr lang="ru-RU" altLang="ru-RU" sz="2800" dirty="0" smtClean="0"/>
              <a:t> температура для вас снизится до +11°С. Ускоритесь - это будет +1°С</a:t>
            </a:r>
            <a:r>
              <a:rPr lang="ru-RU" altLang="ru-RU" sz="2800" dirty="0" smtClean="0"/>
              <a:t>.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ru-RU" altLang="ru-RU" sz="2800" dirty="0" smtClean="0"/>
          </a:p>
          <a:p>
            <a:pPr marL="0" indent="0" algn="just">
              <a:buNone/>
            </a:pPr>
            <a:r>
              <a:rPr lang="ru-RU" sz="1600" dirty="0" err="1" smtClean="0"/>
              <a:t>CLO</a:t>
            </a:r>
            <a:r>
              <a:rPr lang="ru-RU" sz="1600" dirty="0" smtClean="0"/>
              <a:t> (</a:t>
            </a:r>
            <a:r>
              <a:rPr lang="ru-RU" sz="1600" dirty="0" err="1" smtClean="0"/>
              <a:t>КЛО</a:t>
            </a:r>
            <a:r>
              <a:rPr lang="ru-RU" sz="1600" dirty="0" smtClean="0"/>
              <a:t>) - от первых букв английского слова </a:t>
            </a:r>
            <a:r>
              <a:rPr lang="ru-RU" sz="1600" dirty="0" err="1" smtClean="0"/>
              <a:t>CLOTHES</a:t>
            </a:r>
            <a:r>
              <a:rPr lang="ru-RU" sz="1600" dirty="0" smtClean="0"/>
              <a:t>, что означает "одежда".</a:t>
            </a:r>
            <a:endParaRPr lang="ru-RU" altLang="ru-RU" sz="16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CA6157-626E-4927-A848-537FE645A0B7}" type="slidenum">
              <a:rPr lang="ru-RU" altLang="ru-RU">
                <a:latin typeface="Arial Black" panose="020B0A04020102020204" pitchFamily="34" charset="0"/>
              </a:rPr>
              <a:pPr eaLnBrk="1" hangingPunct="1"/>
              <a:t>37</a:t>
            </a:fld>
            <a:endParaRPr lang="ru-RU" altLang="ru-RU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750" y="2071688"/>
          <a:ext cx="6096000" cy="3475034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793">
                <a:tc>
                  <a:txBody>
                    <a:bodyPr/>
                    <a:lstStyle/>
                    <a:p>
                      <a:r>
                        <a:rPr lang="ru-RU" sz="1800" dirty="0"/>
                        <a:t>Вид одежды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Единиц </a:t>
                      </a:r>
                      <a:r>
                        <a:rPr lang="en-US" sz="1800"/>
                        <a:t>CLO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r>
                        <a:rPr lang="ru-RU" sz="1800" dirty="0"/>
                        <a:t>Летний сарафан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0,5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r>
                        <a:rPr lang="ru-RU" sz="1800"/>
                        <a:t>Домашняя одежда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1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r>
                        <a:rPr lang="ru-RU" sz="1800"/>
                        <a:t>Деловой костюм + плащ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1,5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r>
                        <a:rPr lang="ru-RU" sz="1800"/>
                        <a:t>Демисезонное пальто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2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r>
                        <a:rPr lang="ru-RU" sz="1800"/>
                        <a:t>Зимнее пальто на меху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3,5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r>
                        <a:rPr lang="ru-RU" sz="1800"/>
                        <a:t>Альпинистский костюм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5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14483">
                <a:tc>
                  <a:txBody>
                    <a:bodyPr/>
                    <a:lstStyle/>
                    <a:p>
                      <a:r>
                        <a:rPr lang="ru-RU" sz="1800"/>
                        <a:t>"Арктическая" одежда, специальный костюм полярника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6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036AD0-85AD-40E6-B0FD-45FFC01F4F2C}" type="slidenum">
              <a:rPr lang="ru-RU" altLang="ru-RU">
                <a:latin typeface="Arial Black" panose="020B0A04020102020204" pitchFamily="34" charset="0"/>
              </a:rPr>
              <a:pPr eaLnBrk="1" hangingPunct="1"/>
              <a:t>38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0980" name="Rectangle 1"/>
          <p:cNvSpPr>
            <a:spLocks noChangeArrowheads="1"/>
          </p:cNvSpPr>
          <p:nvPr/>
        </p:nvSpPr>
        <p:spPr bwMode="auto">
          <a:xfrm>
            <a:off x="1857375" y="500063"/>
            <a:ext cx="49561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10791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rgbClr val="000000"/>
                </a:solidFill>
              </a:rPr>
              <a:t>Примеры значения единиц КЛО </a:t>
            </a:r>
          </a:p>
          <a:p>
            <a:r>
              <a:rPr lang="ru-RU" altLang="ru-RU" sz="2400" b="1">
                <a:solidFill>
                  <a:srgbClr val="000000"/>
                </a:solidFill>
              </a:rPr>
              <a:t>для основных видов одежды</a:t>
            </a:r>
          </a:p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A60F00-A689-4B8D-8046-DEBE815AE733}" type="slidenum">
              <a:rPr lang="ru-RU" altLang="ru-RU">
                <a:latin typeface="Arial Black" panose="020B0A04020102020204" pitchFamily="34" charset="0"/>
              </a:rPr>
              <a:pPr eaLnBrk="1" hangingPunct="1"/>
              <a:t>39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1116013" y="3213100"/>
            <a:ext cx="215900" cy="1728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928688" y="2286000"/>
            <a:ext cx="360362" cy="1150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313" y="1928813"/>
          <a:ext cx="8643937" cy="4497391"/>
        </p:xfrm>
        <a:graphic>
          <a:graphicData uri="http://schemas.openxmlformats.org/drawingml/2006/table">
            <a:tbl>
              <a:tblPr/>
              <a:tblGrid>
                <a:gridCol w="1393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5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980" marR="7980" marT="7980" marB="79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980" marR="7980" marT="7980" marB="79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980" marR="7980" marT="7980" marB="79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980" marR="7980" marT="7980" marB="79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980" marR="7980" marT="7980" marB="79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980" marR="7980" marT="7980" marB="79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09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 года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 по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уровням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энерготрат, Вт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 воздуха, °С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поверхностей,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°С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Относительная влажность воздуха, %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Скорость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движения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воздуха, м/с,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Холодный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Iа (до 139)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22-24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21-25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Iб (140-174)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21-23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20-24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IIа (175-232)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19-21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18-22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IIб (233-290)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17-19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16-20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 (более 290)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16-18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15-19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Теплый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Iа (до 139)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23-25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22-26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Iб (140-174)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22-24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21-25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IIа (175-232)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20-22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19-23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IIб (233-290)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19-21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18-22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 (более 290)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18-20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17-21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60-40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9370" marR="39370" marT="7980" marB="79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2081" name="Rectangle 6"/>
          <p:cNvSpPr>
            <a:spLocks noChangeArrowheads="1"/>
          </p:cNvSpPr>
          <p:nvPr/>
        </p:nvSpPr>
        <p:spPr bwMode="auto">
          <a:xfrm>
            <a:off x="142875" y="571500"/>
            <a:ext cx="8955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  <a:t>Таблица 2.1. Оптимальные величины параметров</a:t>
            </a:r>
          </a:p>
          <a:p>
            <a: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  <a:t> микроклимата на рабочих местах производственных помещений</a:t>
            </a:r>
            <a:endParaRPr lang="ru-RU" alt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A2F58C-B067-4C1E-A992-24D0C0A9EDAE}" type="slidenum">
              <a:rPr lang="ru-RU" altLang="ru-RU">
                <a:latin typeface="Arial Black" panose="020B0A04020102020204" pitchFamily="34" charset="0"/>
              </a:rPr>
              <a:pPr eaLnBrk="1" hangingPunct="1"/>
              <a:t>4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569325" cy="38862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Показателями, характеризующими микроклимат </a:t>
            </a:r>
            <a:r>
              <a:rPr lang="ru-RU" altLang="ru-RU" sz="2800" smtClean="0">
                <a:solidFill>
                  <a:schemeClr val="bg2"/>
                </a:solidFill>
              </a:rPr>
              <a:t>в производственных помещениях, являются: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•     температура воздуха, °С;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• температура поверхностей ограждающих конструкций </a:t>
            </a:r>
            <a:r>
              <a:rPr lang="ru-RU" altLang="ru-RU" sz="2800" i="1" smtClean="0">
                <a:solidFill>
                  <a:schemeClr val="bg2"/>
                </a:solidFill>
              </a:rPr>
              <a:t>(стены, пол, потолок, технологическое оборудование и т.д.)</a:t>
            </a:r>
            <a:r>
              <a:rPr lang="ru-RU" altLang="ru-RU" sz="2800" smtClean="0">
                <a:solidFill>
                  <a:schemeClr val="bg2"/>
                </a:solidFill>
              </a:rPr>
              <a:t> °С;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•     относительная влажность воздуха, %;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•     скорость движения воздуха, м/с;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•     интенсивность теплового облучения, Вт/м.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/>
              <a:t>Если работа выполняется на открытом воздухе, то метеорологические условия определяются климатическим поясом и сезоном года. Однако и в этом случае в рабочей зоне создается определенный микроклимат.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858125" y="39290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2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BE5E63-74DE-413A-9D4E-3B6D45380448}" type="slidenum">
              <a:rPr lang="ru-RU" altLang="ru-RU">
                <a:latin typeface="Arial Black" panose="020B0A04020102020204" pitchFamily="34" charset="0"/>
              </a:rPr>
              <a:pPr eaLnBrk="1" hangingPunct="1"/>
              <a:t>40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285750" y="571500"/>
            <a:ext cx="8572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/>
              <a:t>2.2.5. Перепады температуры воздуха по высоте от уровня пола (0,1; 1,0; 1,5) м, а также изменения температуры воздуха в течение смены при обеспечении оптимальных величин микроклимата на рабочих местах </a:t>
            </a:r>
            <a:r>
              <a:rPr lang="ru-RU" altLang="ru-RU" sz="2400">
                <a:solidFill>
                  <a:srgbClr val="C00000"/>
                </a:solidFill>
              </a:rPr>
              <a:t>не должны превышать 2°С</a:t>
            </a:r>
            <a:r>
              <a:rPr lang="ru-RU" altLang="ru-RU" sz="2400"/>
              <a:t> и выходить за пределы величин, указанных  для отдельных категорий работ.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087E10-F8EB-4A3A-B936-67C6D31C9FE4}" type="slidenum">
              <a:rPr lang="ru-RU" altLang="ru-RU">
                <a:latin typeface="Arial Black" panose="020B0A04020102020204" pitchFamily="34" charset="0"/>
              </a:rPr>
              <a:pPr eaLnBrk="1" hangingPunct="1"/>
              <a:t>41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229600" cy="38862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rgbClr val="008000"/>
                </a:solidFill>
              </a:rPr>
              <a:t>Разграничение работ по категориям осуществляется на основе интенсивности общих энергозатрат организма: </a:t>
            </a:r>
          </a:p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rgbClr val="008000"/>
                </a:solidFill>
              </a:rPr>
              <a:t>легкие физические работы (категория </a:t>
            </a:r>
            <a:r>
              <a:rPr lang="en-US" altLang="ru-RU" sz="2400" smtClean="0">
                <a:solidFill>
                  <a:srgbClr val="008000"/>
                </a:solidFill>
              </a:rPr>
              <a:t>I</a:t>
            </a:r>
            <a:r>
              <a:rPr lang="ru-RU" altLang="ru-RU" sz="2400" smtClean="0">
                <a:solidFill>
                  <a:srgbClr val="008000"/>
                </a:solidFill>
              </a:rPr>
              <a:t>—</a:t>
            </a:r>
            <a:r>
              <a:rPr lang="en-US" altLang="ru-RU" sz="2400" smtClean="0">
                <a:solidFill>
                  <a:srgbClr val="008000"/>
                </a:solidFill>
              </a:rPr>
              <a:t>la</a:t>
            </a:r>
            <a:r>
              <a:rPr lang="ru-RU" altLang="ru-RU" sz="2400" smtClean="0">
                <a:solidFill>
                  <a:srgbClr val="008000"/>
                </a:solidFill>
              </a:rPr>
              <a:t> </a:t>
            </a:r>
            <a:r>
              <a:rPr lang="ru-RU" altLang="ru-RU" sz="2400" smtClean="0"/>
              <a:t>/энерготраты до 139 Вт, сидя, незначительное физическое напряжение</a:t>
            </a:r>
            <a:r>
              <a:rPr lang="ru-RU" altLang="ru-RU" sz="2400" smtClean="0">
                <a:solidFill>
                  <a:srgbClr val="008000"/>
                </a:solidFill>
              </a:rPr>
              <a:t>/</a:t>
            </a:r>
            <a:r>
              <a:rPr lang="en-US" altLang="ru-RU" sz="2400" smtClean="0">
                <a:solidFill>
                  <a:srgbClr val="008000"/>
                </a:solidFill>
              </a:rPr>
              <a:t> </a:t>
            </a:r>
            <a:r>
              <a:rPr lang="ru-RU" altLang="ru-RU" sz="2400" smtClean="0">
                <a:solidFill>
                  <a:srgbClr val="008000"/>
                </a:solidFill>
              </a:rPr>
              <a:t>и </a:t>
            </a:r>
            <a:r>
              <a:rPr lang="ru-RU" altLang="ru-RU" sz="2400" smtClean="0"/>
              <a:t>1б /140-174 Вт, сидя, стоя, ходьба, с некоторым физическим напряжением/), </a:t>
            </a:r>
          </a:p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rgbClr val="008000"/>
                </a:solidFill>
              </a:rPr>
              <a:t>средней тяжести физические работы (категория </a:t>
            </a:r>
            <a:r>
              <a:rPr lang="en-US" altLang="ru-RU" sz="2400" smtClean="0">
                <a:solidFill>
                  <a:srgbClr val="008000"/>
                </a:solidFill>
              </a:rPr>
              <a:t>II</a:t>
            </a:r>
            <a:r>
              <a:rPr lang="ru-RU" altLang="ru-RU" sz="2400" smtClean="0">
                <a:solidFill>
                  <a:srgbClr val="008000"/>
                </a:solidFill>
              </a:rPr>
              <a:t>-</a:t>
            </a:r>
            <a:r>
              <a:rPr lang="en-US" altLang="ru-RU" sz="2400" smtClean="0">
                <a:solidFill>
                  <a:srgbClr val="008000"/>
                </a:solidFill>
              </a:rPr>
              <a:t>II</a:t>
            </a:r>
            <a:r>
              <a:rPr lang="ru-RU" altLang="ru-RU" sz="2400" smtClean="0">
                <a:solidFill>
                  <a:srgbClr val="008000"/>
                </a:solidFill>
              </a:rPr>
              <a:t>а </a:t>
            </a:r>
            <a:r>
              <a:rPr lang="ru-RU" altLang="ru-RU" sz="2400" smtClean="0"/>
              <a:t>/175-232 Вт, постоянная ходьба перемещение веса до 1 кг/ </a:t>
            </a:r>
            <a:r>
              <a:rPr lang="ru-RU" altLang="ru-RU" sz="2400" smtClean="0">
                <a:solidFill>
                  <a:srgbClr val="008000"/>
                </a:solidFill>
              </a:rPr>
              <a:t>и </a:t>
            </a:r>
            <a:r>
              <a:rPr lang="en-US" altLang="ru-RU" sz="2400" smtClean="0">
                <a:solidFill>
                  <a:srgbClr val="008000"/>
                </a:solidFill>
              </a:rPr>
              <a:t>II </a:t>
            </a:r>
            <a:r>
              <a:rPr lang="ru-RU" altLang="ru-RU" sz="2400" smtClean="0">
                <a:solidFill>
                  <a:srgbClr val="008000"/>
                </a:solidFill>
              </a:rPr>
              <a:t>б </a:t>
            </a:r>
            <a:r>
              <a:rPr lang="ru-RU" altLang="ru-RU" sz="2400" smtClean="0"/>
              <a:t>/ 233- 290Вт, до 10кг</a:t>
            </a:r>
            <a:r>
              <a:rPr lang="ru-RU" altLang="ru-RU" sz="2400" smtClean="0">
                <a:solidFill>
                  <a:srgbClr val="008000"/>
                </a:solidFill>
              </a:rPr>
              <a:t>/), </a:t>
            </a:r>
          </a:p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rgbClr val="008000"/>
                </a:solidFill>
              </a:rPr>
              <a:t>тяжелые физические работы (категория </a:t>
            </a:r>
            <a:r>
              <a:rPr lang="en-US" altLang="ru-RU" sz="2400" smtClean="0">
                <a:solidFill>
                  <a:srgbClr val="008000"/>
                </a:solidFill>
              </a:rPr>
              <a:t>III</a:t>
            </a:r>
            <a:r>
              <a:rPr lang="ru-RU" altLang="ru-RU" sz="2400" smtClean="0">
                <a:solidFill>
                  <a:srgbClr val="008000"/>
                </a:solidFill>
              </a:rPr>
              <a:t> </a:t>
            </a:r>
            <a:r>
              <a:rPr lang="ru-RU" altLang="ru-RU" sz="2400" smtClean="0"/>
              <a:t>/более 290 Вт, свыше 10кг/</a:t>
            </a:r>
            <a:r>
              <a:rPr lang="ru-RU" altLang="ru-RU" sz="2400" smtClean="0">
                <a:solidFill>
                  <a:srgbClr val="008000"/>
                </a:solidFill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6023" y="664369"/>
          <a:ext cx="8820473" cy="6004991"/>
        </p:xfrm>
        <a:graphic>
          <a:graphicData uri="http://schemas.openxmlformats.org/drawingml/2006/table">
            <a:tbl>
              <a:tblPr/>
              <a:tblGrid>
                <a:gridCol w="1555910">
                  <a:extLst>
                    <a:ext uri="{9D8B030D-6E8A-4147-A177-3AD203B41FA5}">
                      <a16:colId xmlns:a16="http://schemas.microsoft.com/office/drawing/2014/main" xmlns="" val="2788924655"/>
                    </a:ext>
                  </a:extLst>
                </a:gridCol>
                <a:gridCol w="1481819">
                  <a:extLst>
                    <a:ext uri="{9D8B030D-6E8A-4147-A177-3AD203B41FA5}">
                      <a16:colId xmlns:a16="http://schemas.microsoft.com/office/drawing/2014/main" xmlns="" val="269110787"/>
                    </a:ext>
                  </a:extLst>
                </a:gridCol>
                <a:gridCol w="5782744">
                  <a:extLst>
                    <a:ext uri="{9D8B030D-6E8A-4147-A177-3AD203B41FA5}">
                      <a16:colId xmlns:a16="http://schemas.microsoft.com/office/drawing/2014/main" xmlns="" val="2840415990"/>
                    </a:ext>
                  </a:extLst>
                </a:gridCol>
              </a:tblGrid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6" marR="5956" marT="5956" marB="595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6" marR="5956" marT="5956" marB="595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6" marR="5956" marT="5956" marB="595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9479489"/>
                  </a:ext>
                </a:extLst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Категории работ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Энерготраты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Вт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 работ, примеры видов работ и профессий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1059795"/>
                  </a:ext>
                </a:extLst>
              </a:tr>
              <a:tr h="585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139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Ряд профессий на предприятиях точного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приборо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 машиностроения, на часовом, швейном производствах, в сфере управления и тому подобное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57727609"/>
                  </a:ext>
                </a:extLst>
              </a:tr>
              <a:tr h="1155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Iб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140-174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Работы, производимые сидя, стоя или связанные с ходьбой и сопровождающиеся некоторым физическим напряжением (ряд профессий в полиграфической промышленности, на предприятиях связи, контролеры, мастера в различных видах производства и тому подобное)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90465014"/>
                  </a:ext>
                </a:extLst>
              </a:tr>
              <a:tr h="1155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IIа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175-232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Работы, связанные с постоянной ходьбой, перемещением мелких (до 1 кг) изделий или предметов в положении стоя или сидя и требующие определенного физического напряжения (ряд профессий в механосборочных цехах машиностроительных предприятий, в прядильно-ткацком производстве и тому подобное)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1426219"/>
                  </a:ext>
                </a:extLst>
              </a:tr>
              <a:tr h="1155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IIб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233-290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Работы, связанные с ходьбой, перемещением и переноской тяжестей до 10 кг и сопровождающиеся умеренным физическим напряжением (ряд профессий в механизированных литейных, прокатных, кузнечных, термических, сварочных цехах машиностроительных и металлургических предприятий и тому подобное)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45658433"/>
                  </a:ext>
                </a:extLst>
              </a:tr>
              <a:tr h="1346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290 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Работы, связанные с постоянными передвижениями, перемещением и переноской значительных (свыше 10 кг) тяжестей и требующие больших физических усилий (ряд профессий в кузнечных цехах с ручной ковкой, литейных цехах с ручной набивкой и заливкой опок машиностроительных и металлургических предприятий и тому подобное)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63" marR="59163" marT="5956" marB="59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42940835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604F80-BF97-4DAA-83A0-30FAF4FE0686}" type="slidenum">
              <a:rPr lang="ru-RU" altLang="ru-RU">
                <a:latin typeface="Arial Black" panose="020B0A04020102020204" pitchFamily="34" charset="0"/>
              </a:rPr>
              <a:pPr eaLnBrk="1" hangingPunct="1"/>
              <a:t>42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5092" name="Rectangle 1"/>
          <p:cNvSpPr>
            <a:spLocks noChangeArrowheads="1"/>
          </p:cNvSpPr>
          <p:nvPr/>
        </p:nvSpPr>
        <p:spPr bwMode="auto">
          <a:xfrm>
            <a:off x="323528" y="404664"/>
            <a:ext cx="7986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Таблица  1.1. Категории работ на основе общих </a:t>
            </a:r>
            <a:r>
              <a:rPr lang="ru-RU" altLang="ru-RU" sz="20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энерготрат</a:t>
            </a:r>
            <a:r>
              <a:rPr lang="ru-RU" altLang="ru-RU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организма</a:t>
            </a:r>
            <a:endParaRPr lang="ru-RU" altLang="ru-RU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581680-D2C4-464E-BE99-ACC7AD8A1A21}" type="slidenum">
              <a:rPr lang="ru-RU" altLang="ru-RU">
                <a:latin typeface="Arial Black" panose="020B0A04020102020204" pitchFamily="34" charset="0"/>
              </a:rPr>
              <a:pPr eaLnBrk="1" hangingPunct="1"/>
              <a:t>43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6083" name="Прямоугольник 4"/>
          <p:cNvSpPr>
            <a:spLocks noChangeArrowheads="1"/>
          </p:cNvSpPr>
          <p:nvPr/>
        </p:nvSpPr>
        <p:spPr bwMode="auto">
          <a:xfrm>
            <a:off x="428625" y="1166813"/>
            <a:ext cx="8358188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/>
              <a:t>2.2.3. Допустимые микроклиматические условия установлены по критериям допустимого теплового состояния человека, одетого в комплект одежды с теплоизоляцией 1 кло в холодный период года и 0,7-0,8 кло в теплый период года на период 8-часовой рабочей смены. Они не вызывают повреждений или нарушений состояния здоровья, но </a:t>
            </a:r>
            <a:r>
              <a:rPr lang="ru-RU" altLang="ru-RU" sz="2400">
                <a:solidFill>
                  <a:srgbClr val="C00000"/>
                </a:solidFill>
              </a:rPr>
              <a:t>могут приводить к возникновению общих и/или локальных ощущений теплового дискомфорта, напряжению механизмов терморегуляции, ухудшению самочувствия и понижению работоспособности.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88" y="1143000"/>
          <a:ext cx="8501062" cy="5227825"/>
        </p:xfrm>
        <a:graphic>
          <a:graphicData uri="http://schemas.openxmlformats.org/drawingml/2006/table">
            <a:tbl>
              <a:tblPr/>
              <a:tblGrid>
                <a:gridCol w="822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69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969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95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305" marR="7305" marT="7304" marB="73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305" marR="7305" marT="7304" marB="73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305" marR="7305" marT="7304" marB="73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305" marR="7305" marT="7304" marB="73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305" marR="7305" marT="7304" marB="73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305" marR="7305" marT="7304" marB="73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305" marR="7305" marT="7304" marB="73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305" marR="7305" marT="7304" marB="730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 года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работ по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 воздуха,</a:t>
                      </a:r>
                      <a:b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°С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Темпе-</a:t>
                      </a:r>
                      <a:b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ратура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Относи-</a:t>
                      </a:r>
                      <a:b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тельная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Скорость движения воздуха, м/с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04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уровню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энерготрат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Вт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диапазон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ниже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мальных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диапазон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выше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мальных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поверх-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ностей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°С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влажность воздуха,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диапазона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темпе-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ратур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воздуха ниже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мальных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величин,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диапазона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темпе-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ратур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воздуха выше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мальных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величин,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более**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Холод-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Iа (до 139)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20,0-21,9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24,1-25,0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19,0-26,0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15-75*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9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Iб (140-174)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19,0-20,9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23,1-24,0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18,0-25,0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9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IIа (175-232)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17,0-18,9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21,1-23,0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16,0-24,0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9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IIб (233-290)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15,0-16,9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19,1-22,0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14,0-23,0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 (более 290)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13,0-15,9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18,1-21,0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12,0-22,0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9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Теплый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Iа (до 139)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21,0-22,9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25,1-28,0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20,0-29,0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15-75*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9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Iб (140-174)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20,0-21,9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24,1-28,0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19,0-29,0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15-75*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9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IIа (175-232)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18,0-19,9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22,1-27,0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17,0-28,0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15-75*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9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IIб (233-290)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16,0-18,9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21,1-27,0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15,0-28,0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15-75*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6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 (более 290)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15,0-17,9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20,1-26,0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14,0-27,0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15-75*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2562" marR="72562" marT="7304" marB="73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0F3AA1-915F-41C5-837E-0BC61923E6B9}" type="slidenum">
              <a:rPr lang="ru-RU" altLang="ru-RU">
                <a:latin typeface="Arial Black" panose="020B0A04020102020204" pitchFamily="34" charset="0"/>
              </a:rPr>
              <a:pPr eaLnBrk="1" hangingPunct="1"/>
              <a:t>44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7233" name="Rectangle 1"/>
          <p:cNvSpPr>
            <a:spLocks noChangeArrowheads="1"/>
          </p:cNvSpPr>
          <p:nvPr/>
        </p:nvSpPr>
        <p:spPr bwMode="auto">
          <a:xfrm>
            <a:off x="785813" y="428625"/>
            <a:ext cx="7326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>
                <a:latin typeface="Calibri" panose="020F0502020204030204" pitchFamily="34" charset="0"/>
                <a:cs typeface="Times New Roman" panose="02020603050405020304" pitchFamily="18" charset="0"/>
              </a:rPr>
              <a:t>Таблица 2.2. Допустимые величины параметров микроклимата</a:t>
            </a:r>
          </a:p>
          <a:p>
            <a:r>
              <a:rPr lang="ru-RU" altLang="ru-RU" sz="2000" b="1">
                <a:latin typeface="Calibri" panose="020F0502020204030204" pitchFamily="34" charset="0"/>
                <a:cs typeface="Times New Roman" panose="02020603050405020304" pitchFamily="18" charset="0"/>
              </a:rPr>
              <a:t> на рабочих местах производственных помещений</a:t>
            </a:r>
            <a:endParaRPr lang="ru-RU" altLang="ru-RU"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8B5480-2FC1-4DF2-8081-9221847307BA}" type="slidenum">
              <a:rPr lang="ru-RU" altLang="ru-RU">
                <a:latin typeface="Arial Black" panose="020B0A04020102020204" pitchFamily="34" charset="0"/>
              </a:rPr>
              <a:pPr eaLnBrk="1" hangingPunct="1"/>
              <a:t>45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142875" y="928688"/>
            <a:ext cx="85725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2.2.7. При обеспечении допустимых величин микроклимата на рабочих местах: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перепад температуры воздуха по высоте от уровня пола (0,1; 1,0; 1,5) м должен быть </a:t>
            </a: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3°С;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перепад температуры воздуха по горизонтали, а также ее изменения в течение смены не должны превышать: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для категорий работ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4°C;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для категорий работ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5°C;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для категории работ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6°C.</a:t>
            </a:r>
            <a:r>
              <a:rPr lang="ru-RU" altLang="ru-RU" sz="1200" dirty="0"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cs typeface="Times New Roman" panose="02020603050405020304" pitchFamily="18" charset="0"/>
              </a:rPr>
            </a:br>
            <a:r>
              <a:rPr lang="ru-RU" altLang="ru-RU" sz="1200" dirty="0"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cs typeface="Times New Roman" panose="02020603050405020304" pitchFamily="18" charset="0"/>
              </a:rPr>
            </a:br>
            <a:endParaRPr lang="ru-RU" alt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41845C-94D9-4F2A-9952-372783FD0559}" type="slidenum">
              <a:rPr lang="ru-RU" altLang="ru-RU">
                <a:latin typeface="Arial Black" panose="020B0A04020102020204" pitchFamily="34" charset="0"/>
              </a:rPr>
              <a:pPr eaLnBrk="1" hangingPunct="1"/>
              <a:t>46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642350" cy="38862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Для оценки сочетанного действия параметров микроклимата (температуры, влажности, скорости движения воздуха и теплового облучения) в целях осуществления мероприятий по защите работающих от возможного перегревания рекомендуется использовать интегральный показатель тепловой нагрузки среды (ТНС-индекс).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92" b="18610"/>
          <a:stretch>
            <a:fillRect/>
          </a:stretch>
        </p:blipFill>
        <p:spPr bwMode="auto">
          <a:xfrm>
            <a:off x="250825" y="3213100"/>
            <a:ext cx="85693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r="851" b="-740"/>
          <a:stretch>
            <a:fillRect/>
          </a:stretch>
        </p:blipFill>
        <p:spPr bwMode="auto">
          <a:xfrm>
            <a:off x="0" y="4365625"/>
            <a:ext cx="85693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06CC70-E640-45A4-81EC-0675137C7E9A}" type="slidenum">
              <a:rPr lang="ru-RU" altLang="ru-RU">
                <a:latin typeface="Arial Black" panose="020B0A04020102020204" pitchFamily="34" charset="0"/>
              </a:rPr>
              <a:pPr eaLnBrk="1" hangingPunct="1"/>
              <a:t>47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8820150" cy="38862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ТНС-индекс рекомендуется использовать для интегральной оценки тепловой нагрузки среды на рабочих местах, на которых скорость движения воздуха не превышает 0,6 м/с, а интенсивность теплового облучения — 1200 Вт/м.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795963" y="22050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2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5" t="9518" r="3072" b="-2040"/>
          <a:stretch>
            <a:fillRect/>
          </a:stretch>
        </p:blipFill>
        <p:spPr bwMode="auto">
          <a:xfrm>
            <a:off x="1042988" y="2720975"/>
            <a:ext cx="785018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latin typeface="Calibri" panose="020F0502020204030204" pitchFamily="34" charset="0"/>
                <a:cs typeface="Times New Roman" panose="02020603050405020304" pitchFamily="18" charset="0"/>
              </a:rPr>
              <a:t>Таблица 2.4. Допустимые величины ТНС-индекса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B9E2BC-38CF-4159-9ADD-B7BE5136D91C}" type="slidenum">
              <a:rPr lang="ru-RU" altLang="ru-RU">
                <a:latin typeface="Arial Black" panose="020B0A04020102020204" pitchFamily="34" charset="0"/>
              </a:rPr>
              <a:pPr eaLnBrk="1" hangingPunct="1"/>
              <a:t>48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3255963" y="6040438"/>
            <a:ext cx="340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2"/>
                </a:solidFill>
              </a:rPr>
              <a:t>Шаровой  термометр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CE0A025-139F-4503-9D3F-007B7AFFF89B}" type="slidenum">
              <a:rPr lang="ru-RU" altLang="ru-RU">
                <a:latin typeface="Arial Black" panose="020B0A04020102020204" pitchFamily="34" charset="0"/>
              </a:rPr>
              <a:pPr eaLnBrk="1" hangingPunct="1"/>
              <a:t>49</a:t>
            </a:fld>
            <a:endParaRPr lang="ru-RU" altLang="ru-RU"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825" y="415925"/>
          <a:ext cx="8464550" cy="7253288"/>
        </p:xfrm>
        <a:graphic>
          <a:graphicData uri="http://schemas.openxmlformats.org/drawingml/2006/table">
            <a:tbl>
              <a:tblPr/>
              <a:tblGrid>
                <a:gridCol w="4232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32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1727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47399" marR="47399" marT="23697" marB="23697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1727"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47399" marR="47399" marT="23697" marB="23697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34054">
                <a:tc>
                  <a:txBody>
                    <a:bodyPr/>
                    <a:lstStyle/>
                    <a:p>
                      <a:r>
                        <a:rPr lang="ru-RU" sz="2000" b="1" dirty="0"/>
                        <a:t>Шаровой термометр (черный шар) для измерения ТНС (индекс тепловой нагрузки среды)</a:t>
                      </a:r>
                      <a:endParaRPr lang="ru-RU" sz="2000" dirty="0"/>
                    </a:p>
                    <a:p>
                      <a:r>
                        <a:rPr lang="ru-RU" sz="2000" dirty="0"/>
                        <a:t>Для оценки сочетанного воздействия параметров микроклимата, приводящего к возможному перегреванию работников, рекомендуется интегральный показатель тепловой нагрузки среды (ТНС), измеряемый шаровым термометром. </a:t>
                      </a:r>
                    </a:p>
                    <a:p>
                      <a:r>
                        <a:rPr lang="ru-RU" sz="2000" dirty="0"/>
                        <a:t>Шаровые термометры используются службами ЦГСЭН, охраны труда, санитарно-эпидемиологическими и другими испытательными лабораториями. </a:t>
                      </a:r>
                    </a:p>
                  </a:txBody>
                  <a:tcPr marL="47399" marR="47399" marT="23697" marB="236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Использование индекса ТНС предусмотрено нормативными документами (СанПиН 2.2.4.548-96 "Гигиенические требования к микроклимату производственных помещений", ГОСТ 12.1.005-88 "ССБТ. Общие санитарно-гигиенические требования к воздуху рабочей зоны", </a:t>
                      </a: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ГОСТ 30494-2011. Здания жилые и общественные. Параметры микроклимата в помещениях </a:t>
                      </a:r>
                      <a:r>
                        <a:rPr lang="ru-RU" sz="1800" dirty="0" smtClean="0"/>
                        <a:t>при специальной</a:t>
                      </a:r>
                      <a:r>
                        <a:rPr lang="ru-RU" sz="1800" baseline="0" dirty="0" smtClean="0"/>
                        <a:t> оценке</a:t>
                      </a:r>
                      <a:r>
                        <a:rPr lang="ru-RU" sz="1800" dirty="0" smtClean="0"/>
                        <a:t> рабочих мест, определении классов условий труда в производственных, лечебных, учебных, дошкольных и других помещениях, а так же вне их. </a:t>
                      </a:r>
                      <a:endParaRPr lang="ru-RU" sz="1800" dirty="0"/>
                    </a:p>
                  </a:txBody>
                  <a:tcPr marL="47399" marR="47399" marT="23697" marB="23697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5780">
                <a:tc gridSpan="2"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47399" marR="47399" marT="23697" marB="236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2239" name="Picture 3" descr="Черный шар для измерения ТН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613" y="188913"/>
            <a:ext cx="43529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2"/>
          <p:cNvSpPr>
            <a:spLocks noGrp="1"/>
          </p:cNvSpPr>
          <p:nvPr>
            <p:ph idx="1"/>
          </p:nvPr>
        </p:nvSpPr>
        <p:spPr>
          <a:xfrm>
            <a:off x="395288" y="1125538"/>
            <a:ext cx="8229600" cy="3886200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ru-RU" altLang="ru-RU" smtClean="0"/>
              <a:t>1 ватт определяется как мощность, при которой за 1 </a:t>
            </a:r>
            <a:r>
              <a:rPr lang="ru-RU" altLang="ru-RU" smtClean="0">
                <a:hlinkClick r:id="rId2" action="ppaction://hlinkfile" tooltip="Секунда"/>
              </a:rPr>
              <a:t>секунду</a:t>
            </a:r>
            <a:r>
              <a:rPr lang="ru-RU" altLang="ru-RU" smtClean="0"/>
              <a:t> времени совершается </a:t>
            </a:r>
            <a:r>
              <a:rPr lang="ru-RU" altLang="ru-RU" smtClean="0">
                <a:hlinkClick r:id="rId3" action="ppaction://hlinkfile" tooltip="Работа (физика)"/>
              </a:rPr>
              <a:t>работа</a:t>
            </a:r>
            <a:r>
              <a:rPr lang="ru-RU" altLang="ru-RU" smtClean="0"/>
              <a:t> в 1 </a:t>
            </a:r>
            <a:r>
              <a:rPr lang="ru-RU" altLang="ru-RU" smtClean="0">
                <a:hlinkClick r:id="rId4" action="ppaction://hlinkfile" tooltip="Джоуль"/>
              </a:rPr>
              <a:t>джоуль</a:t>
            </a:r>
            <a:r>
              <a:rPr lang="ru-RU" altLang="ru-RU" smtClean="0"/>
              <a:t>.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ru-RU" altLang="ru-RU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mtClean="0"/>
              <a:t>Вт = </a:t>
            </a:r>
            <a:r>
              <a:rPr lang="ru-RU" altLang="ru-RU" smtClean="0">
                <a:hlinkClick r:id="rId4" action="ppaction://hlinkfile" tooltip="Джоуль"/>
              </a:rPr>
              <a:t>Дж</a:t>
            </a:r>
            <a:r>
              <a:rPr lang="ru-RU" altLang="ru-RU" smtClean="0"/>
              <a:t> / </a:t>
            </a:r>
            <a:r>
              <a:rPr lang="ru-RU" altLang="ru-RU" smtClean="0">
                <a:hlinkClick r:id="rId2" action="ppaction://hlinkfile" tooltip="Секунда"/>
              </a:rPr>
              <a:t>с</a:t>
            </a:r>
            <a:endParaRPr lang="ru-RU" altLang="ru-RU" smtClean="0"/>
          </a:p>
          <a:p>
            <a:pPr marL="0" indent="0" algn="ctr">
              <a:buFont typeface="Wingdings" panose="05000000000000000000" pitchFamily="2" charset="2"/>
              <a:buNone/>
            </a:pPr>
            <a:endParaRPr lang="ru-RU" altLang="ru-RU" smtClean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mtClean="0"/>
              <a:t>1 Вт = 859,8452279 </a:t>
            </a:r>
            <a:r>
              <a:rPr lang="ru-RU" altLang="ru-RU" smtClean="0">
                <a:hlinkClick r:id="rId5" action="ppaction://hlinkfile" tooltip="Калория"/>
              </a:rPr>
              <a:t>кал</a:t>
            </a:r>
            <a:r>
              <a:rPr lang="ru-RU" altLang="ru-RU" smtClean="0"/>
              <a:t>/</a:t>
            </a:r>
            <a:r>
              <a:rPr lang="ru-RU" altLang="ru-RU" smtClean="0">
                <a:hlinkClick r:id="rId6" action="ppaction://hlinkfile" tooltip="Час"/>
              </a:rPr>
              <a:t>ч</a:t>
            </a:r>
            <a:endParaRPr lang="ru-RU" altLang="ru-RU" smtClean="0"/>
          </a:p>
        </p:txBody>
      </p:sp>
      <p:sp>
        <p:nvSpPr>
          <p:cNvPr id="8195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1D3F36-A85B-4DB0-A342-87B3E50D1A69}" type="slidenum">
              <a:rPr lang="ru-RU" altLang="ru-RU">
                <a:latin typeface="Arial Black" panose="020B0A04020102020204" pitchFamily="34" charset="0"/>
              </a:rPr>
              <a:pPr eaLnBrk="1" hangingPunct="1"/>
              <a:t>5</a:t>
            </a:fld>
            <a:endParaRPr lang="ru-RU" altLang="ru-RU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F1937F-CB7F-4E13-BFB9-C2BFF23C275C}" type="slidenum">
              <a:rPr lang="ru-RU" altLang="ru-RU">
                <a:latin typeface="Arial Black" panose="020B0A04020102020204" pitchFamily="34" charset="0"/>
              </a:rPr>
              <a:pPr eaLnBrk="1" hangingPunct="1"/>
              <a:t>50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53251" name="Picture 2" descr="http://files.radiozone.ru/Production/0/0/2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57626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ъект 2"/>
          <p:cNvSpPr>
            <a:spLocks noGrp="1"/>
          </p:cNvSpPr>
          <p:nvPr>
            <p:ph idx="1"/>
          </p:nvPr>
        </p:nvSpPr>
        <p:spPr>
          <a:xfrm>
            <a:off x="4859338" y="1981200"/>
            <a:ext cx="3827462" cy="3886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b="1" smtClean="0"/>
              <a:t>Термометр</a:t>
            </a:r>
            <a:r>
              <a:rPr lang="ru-RU" altLang="ru-RU" smtClean="0"/>
              <a:t> </a:t>
            </a:r>
            <a:r>
              <a:rPr lang="ru-RU" altLang="ru-RU" b="1" smtClean="0"/>
              <a:t>биметаллический</a:t>
            </a:r>
            <a:endParaRPr lang="ru-RU" altLang="ru-RU" smtClean="0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E107BE-5D19-4B50-808E-CCE1E84D9FAC}" type="slidenum">
              <a:rPr lang="ru-RU" altLang="ru-RU">
                <a:latin typeface="Arial Black" panose="020B0A04020102020204" pitchFamily="34" charset="0"/>
              </a:rPr>
              <a:pPr eaLnBrk="1" hangingPunct="1"/>
              <a:t>51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54276" name="Picture 2" descr="http://www.meter.ru/files/cat_categories/645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838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ъект 2"/>
          <p:cNvSpPr>
            <a:spLocks noGrp="1"/>
          </p:cNvSpPr>
          <p:nvPr>
            <p:ph idx="1"/>
          </p:nvPr>
        </p:nvSpPr>
        <p:spPr>
          <a:xfrm>
            <a:off x="5003800" y="549275"/>
            <a:ext cx="3754438" cy="3886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400" smtClean="0">
                <a:hlinkClick r:id="rId2" tooltip="Термометры технические"/>
              </a:rPr>
              <a:t>Термометры технические</a:t>
            </a:r>
            <a:endParaRPr lang="ru-RU" altLang="ru-RU" sz="240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2400" smtClean="0"/>
              <a:t>Термометры спиртовые СП-2, СП-2У</a:t>
            </a:r>
            <a:br>
              <a:rPr lang="ru-RU" altLang="ru-RU" sz="2400" smtClean="0"/>
            </a:br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altLang="ru-RU" sz="2400" smtClean="0"/>
              <a:t>Назначение: </a:t>
            </a:r>
            <a:br>
              <a:rPr lang="ru-RU" altLang="ru-RU" sz="2400" smtClean="0"/>
            </a:br>
            <a:r>
              <a:rPr lang="ru-RU" altLang="ru-RU" sz="2400" smtClean="0"/>
              <a:t>Термометры универсальные стеклянные спиртовые применяются в различных отраслях промышленности и предназначены для измерения температур в диапазоне от -35 до +200С.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altLang="ru-RU" sz="2400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7D9925-837D-4A8C-B13B-1A7EEAE02103}" type="slidenum">
              <a:rPr lang="ru-RU" altLang="ru-RU">
                <a:latin typeface="Arial Black" panose="020B0A04020102020204" pitchFamily="34" charset="0"/>
              </a:rPr>
              <a:pPr eaLnBrk="1" hangingPunct="1"/>
              <a:t>52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55300" name="Picture 2" descr="http://images03.olx.ru/ui/18/50/56/1326566849_296034456_1--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0263"/>
            <a:ext cx="425132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B8B5D2-99D8-489F-BF03-7A8D3BDA8663}" type="slidenum">
              <a:rPr lang="ru-RU" altLang="ru-RU">
                <a:latin typeface="Arial Black" panose="020B0A04020102020204" pitchFamily="34" charset="0"/>
              </a:rPr>
              <a:pPr eaLnBrk="1" hangingPunct="1"/>
              <a:t>53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343775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3203575" y="6107113"/>
            <a:ext cx="20716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i="1"/>
              <a:t> </a:t>
            </a:r>
            <a:r>
              <a:rPr lang="ru-RU" altLang="ru-RU" sz="2400" b="1" i="1">
                <a:solidFill>
                  <a:schemeClr val="bg2"/>
                </a:solidFill>
              </a:rPr>
              <a:t>Термограф.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89D956-A6C4-4A85-A73F-380B7DE2F708}" type="slidenum">
              <a:rPr lang="ru-RU" altLang="ru-RU">
                <a:latin typeface="Arial Black" panose="020B0A04020102020204" pitchFamily="34" charset="0"/>
              </a:rPr>
              <a:pPr eaLnBrk="1" hangingPunct="1"/>
              <a:t>54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38862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/>
              <a:t>С целью длительной регистрации температуры воздуха (в течение суток, недели) применяют </a:t>
            </a:r>
            <a:r>
              <a:rPr lang="ru-RU" altLang="ru-RU" sz="2400" i="1" smtClean="0"/>
              <a:t>термографы</a:t>
            </a:r>
            <a:r>
              <a:rPr lang="ru-RU" altLang="ru-RU" sz="2400" smtClean="0"/>
              <a:t> состоящие из воспринимающего элемента (изогнутая полая металлическая, наполненная толуолом, или биметаллическая пластинка), связанного с записывающим устройством, и лентопротяжного механизма. </a:t>
            </a:r>
            <a:r>
              <a:rPr lang="ru-RU" altLang="ru-RU" sz="2400" i="1" smtClean="0"/>
              <a:t>Для определения средней температуры воздуха</a:t>
            </a:r>
            <a:r>
              <a:rPr lang="ru-RU" altLang="ru-RU" sz="2400" smtClean="0"/>
              <a:t> в помещении производят три измерения по горизонтали на высоте 1,5 м от пола (в середине комнаты, в 10 см от наружной стены и у внутренней стены) и вычисляют среднее значение. По этим же данным судят о </a:t>
            </a:r>
            <a:r>
              <a:rPr lang="ru-RU" altLang="ru-RU" sz="2400" i="1" smtClean="0"/>
              <a:t>перепаде температуры в горизонтальном направлении.</a:t>
            </a:r>
            <a:r>
              <a:rPr lang="ru-RU" altLang="ru-RU" sz="2400" smtClean="0"/>
              <a:t> Для определения </a:t>
            </a:r>
            <a:r>
              <a:rPr lang="ru-RU" altLang="ru-RU" sz="2400" i="1" smtClean="0"/>
              <a:t>перепадов температуры по вертикали</a:t>
            </a:r>
            <a:r>
              <a:rPr lang="ru-RU" altLang="ru-RU" sz="2400" smtClean="0"/>
              <a:t> измерение производят у пола (на высоте 10 см) и на высоте 1,1 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1144325-EA4D-457D-BE60-66CD5CD9AD4D}" type="slidenum">
              <a:rPr lang="ru-RU" altLang="ru-RU">
                <a:latin typeface="Arial Black" panose="020B0A04020102020204" pitchFamily="34" charset="0"/>
              </a:rPr>
              <a:pPr eaLnBrk="1" hangingPunct="1"/>
              <a:t>55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58371" name="Picture 2" descr="http://www.biolight.ru/images/items/0002915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208962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C31D4F-8770-425E-B11B-D29C211D3DC7}" type="slidenum">
              <a:rPr lang="ru-RU" altLang="ru-RU">
                <a:latin typeface="Arial Black" panose="020B0A04020102020204" pitchFamily="34" charset="0"/>
              </a:rPr>
              <a:pPr eaLnBrk="1" hangingPunct="1"/>
              <a:t>56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59395" name="Picture 2" descr="http://images.prom.ua/9000984_w640_h640_4afd8846472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5051425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Прямоугольник 4"/>
          <p:cNvSpPr>
            <a:spLocks noChangeArrowheads="1"/>
          </p:cNvSpPr>
          <p:nvPr/>
        </p:nvSpPr>
        <p:spPr bwMode="auto">
          <a:xfrm>
            <a:off x="4545013" y="549275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hlinkClick r:id="rId3" action="ppaction://hlinkfile" tooltip="Термограф LOGGICAR-E"/>
              </a:rPr>
              <a:t>Термограф LOGGICAR-E</a:t>
            </a:r>
            <a:r>
              <a:rPr lang="ru-RU" altLang="ru-RU"/>
              <a:t>Термограф Loggicar-e – двуканальный самопишущий прибор, предназначенный для контроля температуры и влажности в грузовом отсеке транспортного средства.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D30CC2-F200-488E-8191-03407B2E5D12}" type="slidenum">
              <a:rPr lang="ru-RU" altLang="ru-RU">
                <a:latin typeface="Arial Black" panose="020B0A04020102020204" pitchFamily="34" charset="0"/>
              </a:rPr>
              <a:pPr eaLnBrk="1" hangingPunct="1"/>
              <a:t>57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60419" name="Picture 2" descr="http://www.indpart.ru/images/upload/image/photo/SKF/temp/tmti%20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2136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Прямоугольник 4"/>
          <p:cNvSpPr>
            <a:spLocks noChangeArrowheads="1"/>
          </p:cNvSpPr>
          <p:nvPr/>
        </p:nvSpPr>
        <p:spPr bwMode="auto">
          <a:xfrm>
            <a:off x="1979613" y="465296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Бесконтактный лазерный термограф </a:t>
            </a:r>
            <a:r>
              <a:rPr lang="en-US" altLang="ru-RU" b="1"/>
              <a:t>SKF Thermal imager TMTI 300</a:t>
            </a:r>
            <a:endParaRPr lang="ru-RU" alt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FBFD54-97CD-44C6-8563-72859C1E0B0C}" type="slidenum">
              <a:rPr lang="ru-RU" altLang="ru-RU">
                <a:latin typeface="Arial Black" panose="020B0A04020102020204" pitchFamily="34" charset="0"/>
              </a:rPr>
              <a:pPr eaLnBrk="1" hangingPunct="1"/>
              <a:t>58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35353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539750" y="5942013"/>
            <a:ext cx="36195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i="1">
                <a:solidFill>
                  <a:schemeClr val="bg2"/>
                </a:solidFill>
              </a:rPr>
              <a:t>а - Психрометр Августа </a:t>
            </a:r>
          </a:p>
          <a:p>
            <a:pPr algn="ctr" eaLnBrk="1" hangingPunct="1"/>
            <a:r>
              <a:rPr lang="ru-RU" altLang="ru-RU" i="1">
                <a:solidFill>
                  <a:schemeClr val="bg2"/>
                </a:solidFill>
              </a:rPr>
              <a:t>б - Аспирационный психрометр</a:t>
            </a:r>
            <a:endParaRPr lang="ru-RU" altLang="ru-RU">
              <a:solidFill>
                <a:schemeClr val="bg2"/>
              </a:solidFill>
            </a:endParaRPr>
          </a:p>
          <a:p>
            <a:pPr algn="ctr" eaLnBrk="1" hangingPunct="1"/>
            <a:r>
              <a:rPr lang="ru-RU" altLang="ru-RU" i="1">
                <a:solidFill>
                  <a:schemeClr val="bg2"/>
                </a:solidFill>
              </a:rPr>
              <a:t> Ассмана</a:t>
            </a:r>
          </a:p>
        </p:txBody>
      </p:sp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3851275" y="874713"/>
            <a:ext cx="49688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i="1"/>
              <a:t>Аспирационный психрометр</a:t>
            </a:r>
            <a:r>
              <a:rPr lang="ru-RU" altLang="ru-RU"/>
              <a:t> состоит из двух термометров, воспринимающие части которых заключены в металлические трубки, через которые просасывают воздух с помощью вентилятора. Такое устройство прибора обеспечивает защиту термометра от лучистой энергии и постоянную скорость движения воздуха, что делает возможным проведение исследования при постоянных условиях. Конец одного из термометров обернут тонкой материей и перед каждым наблюдением его смачивают дистиллированной водой при помощи специальной пипетки. Вентилятор заводят ключом и отсчет показаний производят через 3-4 мин от начала работы вентилятора после установления постоянной скорости просасывания воздуха.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D372AA4-C4E8-445F-A8BE-A48EC7785AE4}" type="slidenum">
              <a:rPr lang="ru-RU" altLang="ru-RU">
                <a:latin typeface="Arial Black" panose="020B0A04020102020204" pitchFamily="34" charset="0"/>
              </a:rPr>
              <a:pPr eaLnBrk="1" hangingPunct="1"/>
              <a:t>59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229600" cy="38862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/>
              <a:t>Расчет абсолютной влажности производят по формуле:  </a:t>
            </a:r>
            <a:r>
              <a:rPr lang="ru-RU" altLang="ru-RU" sz="2400" b="1" i="1" smtClean="0">
                <a:solidFill>
                  <a:schemeClr val="bg2"/>
                </a:solidFill>
              </a:rPr>
              <a:t>К= </a:t>
            </a:r>
            <a:r>
              <a:rPr lang="en-US" altLang="ru-RU" sz="2400" b="1" i="1" smtClean="0">
                <a:solidFill>
                  <a:schemeClr val="bg2"/>
                </a:solidFill>
              </a:rPr>
              <a:t>F</a:t>
            </a:r>
            <a:r>
              <a:rPr lang="ru-RU" altLang="ru-RU" sz="2400" b="1" i="1" smtClean="0">
                <a:solidFill>
                  <a:schemeClr val="bg2"/>
                </a:solidFill>
              </a:rPr>
              <a:t> – 0,5 (</a:t>
            </a:r>
            <a:r>
              <a:rPr lang="en-US" altLang="ru-RU" sz="2400" b="1" i="1" smtClean="0">
                <a:solidFill>
                  <a:schemeClr val="bg2"/>
                </a:solidFill>
              </a:rPr>
              <a:t>t</a:t>
            </a:r>
            <a:r>
              <a:rPr lang="ru-RU" altLang="ru-RU" sz="2400" b="1" i="1" smtClean="0">
                <a:solidFill>
                  <a:schemeClr val="bg2"/>
                </a:solidFill>
              </a:rPr>
              <a:t> – </a:t>
            </a:r>
            <a:r>
              <a:rPr lang="en-US" altLang="ru-RU" sz="2400" b="1" i="1" smtClean="0">
                <a:solidFill>
                  <a:schemeClr val="bg2"/>
                </a:solidFill>
              </a:rPr>
              <a:t>t</a:t>
            </a:r>
            <a:r>
              <a:rPr lang="ru-RU" altLang="ru-RU" sz="2400" b="1" i="1" smtClean="0">
                <a:solidFill>
                  <a:schemeClr val="bg2"/>
                </a:solidFill>
              </a:rPr>
              <a:t>1) · </a:t>
            </a:r>
            <a:r>
              <a:rPr lang="en-US" altLang="ru-RU" sz="2400" b="1" i="1" smtClean="0">
                <a:solidFill>
                  <a:schemeClr val="bg2"/>
                </a:solidFill>
              </a:rPr>
              <a:t>B</a:t>
            </a:r>
            <a:r>
              <a:rPr lang="ru-RU" altLang="ru-RU" sz="2400" b="1" i="1" smtClean="0">
                <a:solidFill>
                  <a:schemeClr val="bg2"/>
                </a:solidFill>
              </a:rPr>
              <a:t>/ 755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i="1" smtClean="0"/>
              <a:t>где К - искомая абсолютная влажность, г/м3 ;  </a:t>
            </a:r>
            <a:r>
              <a:rPr lang="en-US" altLang="ru-RU" sz="2400" i="1" smtClean="0"/>
              <a:t>F</a:t>
            </a:r>
            <a:r>
              <a:rPr lang="ru-RU" altLang="ru-RU" sz="2400" i="1" smtClean="0"/>
              <a:t> – максимальная влажность при температуре влажного термометра (определяется по таблице 2); </a:t>
            </a:r>
            <a:r>
              <a:rPr lang="en-US" altLang="ru-RU" sz="2400" i="1" smtClean="0"/>
              <a:t>t</a:t>
            </a:r>
            <a:r>
              <a:rPr lang="ru-RU" altLang="ru-RU" sz="2400" i="1" smtClean="0"/>
              <a:t> - температура сухого термометра; </a:t>
            </a:r>
            <a:r>
              <a:rPr lang="en-US" altLang="ru-RU" sz="2400" i="1" smtClean="0"/>
              <a:t>t</a:t>
            </a:r>
            <a:r>
              <a:rPr lang="ru-RU" altLang="ru-RU" sz="2400" i="1" smtClean="0"/>
              <a:t>1- температура влажного термометра; В - барометрическое давление в момент исследования мм.рт.ст.; 755 - среднее барометрическое давление, мм.рт.ст.</a:t>
            </a:r>
            <a:endParaRPr lang="ru-RU" altLang="ru-RU" sz="2400" smtClean="0"/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/>
              <a:t>Перевод найденной абсолютной влажности в относительную производится по формуле:  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/>
              <a:t>  </a:t>
            </a:r>
            <a:r>
              <a:rPr lang="en-US" altLang="ru-RU" sz="2400" b="1" i="1" smtClean="0">
                <a:solidFill>
                  <a:schemeClr val="bg2"/>
                </a:solidFill>
              </a:rPr>
              <a:t>R</a:t>
            </a:r>
            <a:r>
              <a:rPr lang="ru-RU" altLang="ru-RU" sz="2400" b="1" i="1" smtClean="0">
                <a:solidFill>
                  <a:schemeClr val="bg2"/>
                </a:solidFill>
              </a:rPr>
              <a:t> = </a:t>
            </a:r>
            <a:r>
              <a:rPr lang="en-US" altLang="ru-RU" sz="2400" b="1" i="1" smtClean="0">
                <a:solidFill>
                  <a:schemeClr val="bg2"/>
                </a:solidFill>
              </a:rPr>
              <a:t>K</a:t>
            </a:r>
            <a:r>
              <a:rPr lang="ru-RU" altLang="ru-RU" sz="2400" b="1" i="1" smtClean="0">
                <a:solidFill>
                  <a:schemeClr val="bg2"/>
                </a:solidFill>
              </a:rPr>
              <a:t> /</a:t>
            </a:r>
            <a:r>
              <a:rPr lang="en-US" altLang="ru-RU" sz="2400" b="1" i="1" smtClean="0">
                <a:solidFill>
                  <a:schemeClr val="bg2"/>
                </a:solidFill>
              </a:rPr>
              <a:t>F</a:t>
            </a:r>
            <a:r>
              <a:rPr lang="ru-RU" altLang="ru-RU" sz="2400" b="1" i="1" smtClean="0">
                <a:solidFill>
                  <a:schemeClr val="bg2"/>
                </a:solidFill>
              </a:rPr>
              <a:t>1 · 100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i="1" smtClean="0"/>
              <a:t>где </a:t>
            </a:r>
            <a:r>
              <a:rPr lang="en-US" altLang="ru-RU" sz="2400" i="1" smtClean="0"/>
              <a:t>R</a:t>
            </a:r>
            <a:r>
              <a:rPr lang="ru-RU" altLang="ru-RU" sz="2400" i="1" smtClean="0"/>
              <a:t> - искомая относительная влажность, %; К - абсолютная влажность, г/м3; </a:t>
            </a:r>
            <a:r>
              <a:rPr lang="en-US" altLang="ru-RU" sz="2400" i="1" smtClean="0"/>
              <a:t>F</a:t>
            </a:r>
            <a:r>
              <a:rPr lang="ru-RU" altLang="ru-RU" sz="2400" i="1" smtClean="0"/>
              <a:t>1 - максимальная влажность при температуре сухого термометра (определяется по табл.) </a:t>
            </a:r>
            <a:endParaRPr lang="ru-RU" alt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D8B611-A908-4E32-8DC5-DF65772ADFDF}" type="slidenum">
              <a:rPr lang="ru-RU" altLang="ru-RU">
                <a:latin typeface="Arial Black" panose="020B0A04020102020204" pitchFamily="34" charset="0"/>
              </a:rPr>
              <a:pPr eaLnBrk="1" hangingPunct="1"/>
              <a:t>6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76250"/>
            <a:ext cx="8569325" cy="38862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Все жизненные процессы в организме человека сопровождаются непрерывным выделением теплоты в окружающую среду, количество которой меняется от 85 Вт (в состоянии покоя) до 500 Вт (при тяжелой работе).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31543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708275"/>
            <a:ext cx="49688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D35D5A-323D-4986-AD84-7E1C3ABDC704}" type="slidenum">
              <a:rPr lang="ru-RU" altLang="ru-RU">
                <a:latin typeface="Arial Black" panose="020B0A04020102020204" pitchFamily="34" charset="0"/>
              </a:rPr>
              <a:pPr eaLnBrk="1" hangingPunct="1"/>
              <a:t>60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50" y="0"/>
          <a:ext cx="8358192" cy="7040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2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5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66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66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58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58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49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4580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4580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4580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4580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6763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Целые градусы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Десятые доли градусов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2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3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4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5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6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-5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3,16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3,13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2,99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2,97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2,95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-4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3,40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3,38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3,35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3,33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3,30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3,28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3,23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3,18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-3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3,67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3,64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3,62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3,59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3,56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3,53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3,51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3,48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3,46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3,43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-2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3,95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3,92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3,89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-1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4,26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4,22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4,19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4,07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4,04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4,01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3,98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4,58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4,61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4,65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4,68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4,72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4,75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4,78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4,82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4,86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4,89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4,93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4,96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5,03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5,07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5,14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5,18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5,22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5,26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5,29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5,33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5,37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5,41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5,45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5,49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5,52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5,56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5,60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5,64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5,68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5,72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5,77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5,81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5,85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5,89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5,93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5,97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6,02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6,06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4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6,14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6,19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6,23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6,32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6,36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6,41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6,45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5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6,54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6,59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6,64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6,68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6,73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6,78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6,82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6,87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6,92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6,96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6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7,01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7,06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7,26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7,31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7,36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7,41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7,46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7,51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7,56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7,62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7,67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7,72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7,78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7,83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7,88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7,94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8,04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8,32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8,38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8,44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8,49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8,55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8,62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8,67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8,73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8,79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8,84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8,90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8,96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9,02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9,09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9,15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9,33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9,40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9,46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9,52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9,58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9,65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9,71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9,78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9,84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9,91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9,98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10,04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10,18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10,24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10,31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10,38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10,45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12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10,52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10,59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10,66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10,73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10,80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10,87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10,94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11,01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11,08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13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11,23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11,30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11,38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11,45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11,53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11,60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11,68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11,76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11,83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11,91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14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12,06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12,14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12,22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12,30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12,38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12,46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12,54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12,62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12,71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15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12,79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12,87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12,95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13,04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13,20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13,29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13,38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13,46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13,55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16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13,63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13,72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13,81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13,90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13,99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14,08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14,17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14,26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14,35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14,44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17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14,53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14,62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14,72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14,81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14,90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15,09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15,19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15,28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15,38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18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15,48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15,58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15,67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15,77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15,87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15,97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16,07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16,17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16,37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19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16,48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16,58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16,67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16,79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16,89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17,32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17,43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17,54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17,64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17,75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17,86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17,97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18,08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18,20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18,31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18,42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18,54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21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18,65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18,76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18,88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19,23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19,35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19,47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19,59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19,71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22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19,83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19,95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20,07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20,19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20,32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20,44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20,56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20,69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20,82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20,94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23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21,07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21,20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21,32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21,45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21,58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21,71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21,84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21,98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22,24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24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22,38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22,51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22,65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22,78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22,92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23,06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23,20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23,34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23,48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23,62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25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23,76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23,90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24,04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24,18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24,33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24,47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24,62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24,76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24,91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25,06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26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25,36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25,51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25,66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25,81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25,96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26,43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26,58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27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26,74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26,90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27,06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27,21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27,37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27,54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27,70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27,86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28,02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28,18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4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28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28,35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28,51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28,68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28,85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29,02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29,18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29,35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29,52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29,70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29,87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5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29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30,04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30,22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30,39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30,57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30,74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30,92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31,10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31,28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31,46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31,64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6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31,82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32,01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32,19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32,38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32,56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32,75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32,93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33,12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33,31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33,50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7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31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33,70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33,89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34,08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34,28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34,47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34,67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34,86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35,06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35,26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35,46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8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32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35,66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35,86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36,07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36,27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36,48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36,68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36,89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37,10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37,31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37,52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39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33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37,73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37,94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38,16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38,37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38,58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38,80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39,02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39,24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39,46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39,68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40"/>
                  </a:ext>
                </a:extLst>
              </a:tr>
              <a:tr h="167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34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39,90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40,12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40,34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40,57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40,80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41,02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41,25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41,48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41,71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41,94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513" marR="40513" marT="0" marB="0"/>
                </a:tc>
                <a:extLst>
                  <a:ext uri="{0D108BD9-81ED-4DB2-BD59-A6C34878D82A}">
                    <a16:rowId xmlns:a16="http://schemas.microsoft.com/office/drawing/2014/main" xmlns="" val="1004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D57C8F-F7C5-46CE-8635-BE1340F79739}" type="slidenum">
              <a:rPr lang="ru-RU" altLang="ru-RU">
                <a:latin typeface="Arial Black" panose="020B0A04020102020204" pitchFamily="34" charset="0"/>
              </a:rPr>
              <a:pPr eaLnBrk="1" hangingPunct="1"/>
              <a:t>61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64515" name="Picture 2" descr="http://images.tiu.ru/764410_w640_h640_mv42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78549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5A5259-017A-49F8-8DBA-C72A4EE9E0A5}" type="slidenum">
              <a:rPr lang="ru-RU" altLang="ru-RU">
                <a:latin typeface="Arial Black" panose="020B0A04020102020204" pitchFamily="34" charset="0"/>
              </a:rPr>
              <a:pPr eaLnBrk="1" hangingPunct="1"/>
              <a:t>62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grpSp>
        <p:nvGrpSpPr>
          <p:cNvPr id="65539" name="Group 4"/>
          <p:cNvGrpSpPr>
            <a:grpSpLocks/>
          </p:cNvGrpSpPr>
          <p:nvPr/>
        </p:nvGrpSpPr>
        <p:grpSpPr bwMode="auto">
          <a:xfrm>
            <a:off x="323850" y="1125538"/>
            <a:ext cx="4319588" cy="4679950"/>
            <a:chOff x="1134" y="12114"/>
            <a:chExt cx="3060" cy="3240"/>
          </a:xfrm>
        </p:grpSpPr>
        <p:pic>
          <p:nvPicPr>
            <p:cNvPr id="6554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" y="12114"/>
              <a:ext cx="2880" cy="2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4" name="Rectangle 6"/>
            <p:cNvSpPr>
              <a:spLocks noChangeArrowheads="1"/>
            </p:cNvSpPr>
            <p:nvPr/>
          </p:nvSpPr>
          <p:spPr bwMode="auto">
            <a:xfrm>
              <a:off x="1134" y="14814"/>
              <a:ext cx="3060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2400" i="1">
                  <a:solidFill>
                    <a:schemeClr val="bg2"/>
                  </a:solidFill>
                </a:rPr>
                <a:t> </a:t>
              </a:r>
              <a:r>
                <a:rPr lang="ru-RU" altLang="ru-RU" sz="2400" b="1" i="1">
                  <a:solidFill>
                    <a:schemeClr val="bg2"/>
                  </a:solidFill>
                </a:rPr>
                <a:t>Барометр-анероид</a:t>
              </a:r>
              <a:endParaRPr lang="ru-RU" altLang="ru-RU" sz="2400" b="1">
                <a:solidFill>
                  <a:schemeClr val="bg2"/>
                </a:solidFill>
              </a:endParaRPr>
            </a:p>
          </p:txBody>
        </p:sp>
      </p:grpSp>
      <p:grpSp>
        <p:nvGrpSpPr>
          <p:cNvPr id="65540" name="Group 7"/>
          <p:cNvGrpSpPr>
            <a:grpSpLocks/>
          </p:cNvGrpSpPr>
          <p:nvPr/>
        </p:nvGrpSpPr>
        <p:grpSpPr bwMode="auto">
          <a:xfrm>
            <a:off x="4356100" y="765175"/>
            <a:ext cx="4537075" cy="4135438"/>
            <a:chOff x="1134" y="1134"/>
            <a:chExt cx="3420" cy="2833"/>
          </a:xfrm>
        </p:grpSpPr>
        <p:pic>
          <p:nvPicPr>
            <p:cNvPr id="6554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" y="1134"/>
              <a:ext cx="3240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2" name="Text Box 9"/>
            <p:cNvSpPr txBox="1">
              <a:spLocks noChangeArrowheads="1"/>
            </p:cNvSpPr>
            <p:nvPr/>
          </p:nvSpPr>
          <p:spPr bwMode="auto">
            <a:xfrm>
              <a:off x="1134" y="3654"/>
              <a:ext cx="3420" cy="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ru-RU" altLang="ru-RU" sz="1100" b="1">
                  <a:solidFill>
                    <a:schemeClr val="bg2"/>
                  </a:solidFill>
                </a:rPr>
                <a:t> </a:t>
              </a:r>
              <a:r>
                <a:rPr lang="ru-RU" altLang="ru-RU" sz="2400" b="1" i="1">
                  <a:solidFill>
                    <a:schemeClr val="bg2"/>
                  </a:solidFill>
                </a:rPr>
                <a:t>Барограф</a:t>
              </a:r>
              <a:r>
                <a:rPr lang="ru-RU" altLang="ru-RU" sz="2400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656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D91981-D502-4688-A078-B4E229D6BE02}" type="slidenum">
              <a:rPr lang="ru-RU" altLang="ru-RU">
                <a:latin typeface="Arial Black" panose="020B0A04020102020204" pitchFamily="34" charset="0"/>
              </a:rPr>
              <a:pPr eaLnBrk="1" hangingPunct="1"/>
              <a:t>63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66565" name="Picture 2" descr="http://www.elec.ru/_thumb/800x600/files/2012/06/21/37074_1337178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013" y="115888"/>
            <a:ext cx="8728075" cy="66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86DF9C-2412-4274-ABCE-6131F36A1023}" type="slidenum">
              <a:rPr lang="ru-RU" altLang="ru-RU">
                <a:latin typeface="Arial Black" panose="020B0A04020102020204" pitchFamily="34" charset="0"/>
              </a:rPr>
              <a:pPr eaLnBrk="1" hangingPunct="1"/>
              <a:t>64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497888" cy="5832475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i="1" smtClean="0">
                <a:solidFill>
                  <a:schemeClr val="tx2"/>
                </a:solidFill>
              </a:rPr>
              <a:t>Барометр-анероид</a:t>
            </a:r>
            <a:r>
              <a:rPr lang="ru-RU" altLang="ru-RU" sz="2400" smtClean="0">
                <a:solidFill>
                  <a:schemeClr val="tx2"/>
                </a:solidFill>
              </a:rPr>
              <a:t> представляет собой металлическую гофрированную коробку, из которой выкачан воздух. При увеличении атмосферного давления стенки анероидной коробки прогибаются внутрь, а при уменьшении выпрямляются. С помощью системы рычажков эти колебания передаются стрелке, которая движется по циферблату. Шкала барометра анероида градуирована в миллиметрах ртутного столба или паскалях (цена деления шкалы 100 Па). Прибор устанавливают в горизонтальном положении и защищают от влияния прямого солнечного излучения и резких колебаний температур.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tx2"/>
                </a:solidFill>
              </a:rPr>
              <a:t>Перед отсчетом следует слегка постучать пальцем по корпусу или стеклу барометра, чтобы преодолеть трение в механизме прибора. Отсчет по барометру производится с точностью до десятых долей миллиметра ртутного столба (до 50 Па), а по термометру - до десятых долей градуса. Поправки к показанию шкалы прибора вводят в соответствии с паспортом, прилагаемым к каждому прибору. Показания барометра-анероида сверяют с показаниями ртутного барометра не реже 1 раза в 6 мес.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C03D25-00F4-4161-9289-7711B198F173}" type="slidenum">
              <a:rPr lang="ru-RU" altLang="ru-RU">
                <a:latin typeface="Arial Black" panose="020B0A04020102020204" pitchFamily="34" charset="0"/>
              </a:rPr>
              <a:pPr eaLnBrk="1" hangingPunct="1"/>
              <a:t>65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229600" cy="38862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i="1" smtClean="0"/>
              <a:t>Барограф </a:t>
            </a:r>
            <a:r>
              <a:rPr lang="ru-RU" altLang="ru-RU" sz="2400" smtClean="0"/>
              <a:t> предназначен для постоянной регистрации атмосферного давления. Воспринимающая часть состоит из нескольких соединенных последовательно </a:t>
            </a:r>
            <a:r>
              <a:rPr lang="ru-RU" altLang="ru-RU" sz="2400" i="1" smtClean="0"/>
              <a:t> </a:t>
            </a:r>
            <a:r>
              <a:rPr lang="ru-RU" altLang="ru-RU" sz="2400" smtClean="0"/>
              <a:t>анероидных коробок. Изменение длины блока коробок с помощью системы рычажков передается стрелке с пером, которая отмечает соответствующее давление на диаграммной ленте, натянутой и закрепленной на вращающемся барабане часового механизма. Барограф устанавливают на прочной подставке вдали от источников теплового излучения, рядом помещают контрольный ртутный барометр, по которому        периодически производят сверку.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A2CD1A-7026-4759-85F4-377301673A86}" type="slidenum">
              <a:rPr lang="ru-RU" altLang="ru-RU">
                <a:latin typeface="Arial Black" panose="020B0A04020102020204" pitchFamily="34" charset="0"/>
              </a:rPr>
              <a:pPr eaLnBrk="1" hangingPunct="1"/>
              <a:t>66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39243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25538"/>
            <a:ext cx="4751388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>
            <a:off x="827088" y="5373688"/>
            <a:ext cx="6561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i="1">
                <a:solidFill>
                  <a:schemeClr val="bg2"/>
                </a:solidFill>
              </a:rPr>
              <a:t>гигрометр волосяной          </a:t>
            </a:r>
            <a:r>
              <a:rPr lang="en-US" altLang="ru-RU" sz="2400" b="1" i="1">
                <a:solidFill>
                  <a:schemeClr val="bg2"/>
                </a:solidFill>
              </a:rPr>
              <a:t>   </a:t>
            </a:r>
            <a:r>
              <a:rPr lang="ru-RU" altLang="ru-RU" sz="2400" b="1" i="1">
                <a:solidFill>
                  <a:schemeClr val="bg2"/>
                </a:solidFill>
              </a:rPr>
              <a:t> гигрограф</a:t>
            </a:r>
            <a:r>
              <a:rPr lang="ru-RU" altLang="ru-RU" b="1">
                <a:solidFill>
                  <a:schemeClr val="bg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3491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23E073-81F8-4C6E-B9B5-307783278197}" type="slidenum">
              <a:rPr lang="ru-RU" altLang="ru-RU">
                <a:latin typeface="Arial Black" panose="020B0A04020102020204" pitchFamily="34" charset="0"/>
              </a:rPr>
              <a:pPr eaLnBrk="1" hangingPunct="1"/>
              <a:t>67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70660" name="Picture 2" descr="http://antiques-shop.ru/resources/i39435-icon-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7645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D5FBE6-883D-42FC-A44F-29FC726C7961}" type="slidenum">
              <a:rPr lang="ru-RU" altLang="ru-RU">
                <a:latin typeface="Arial Black" panose="020B0A04020102020204" pitchFamily="34" charset="0"/>
              </a:rPr>
              <a:pPr eaLnBrk="1" hangingPunct="1"/>
              <a:t>68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496300" cy="38862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/>
              <a:t>Гигрометры  регистрируют непосредственно относительную влажность воздуха. Они состоят из воспринимающего элемента (пучок обезжиренных волос), связанного механически с регистрирующей частью (стрелкой). Постоянная регистрация относительной влажности воздуха может быть осуществлена гигрографом  представляющим собой комбинацию гигрометра с записывающим устройством и лентопротяжным механизмом.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56E27A-A571-4924-A9EE-EF3F1711DE71}" type="slidenum">
              <a:rPr lang="ru-RU" altLang="ru-RU">
                <a:latin typeface="Arial Black" panose="020B0A04020102020204" pitchFamily="34" charset="0"/>
              </a:rPr>
              <a:pPr eaLnBrk="1" hangingPunct="1"/>
              <a:t>69</a:t>
            </a:fld>
            <a:endParaRPr lang="ru-RU" altLang="ru-RU">
              <a:latin typeface="Arial Black" panose="020B0A04020102020204" pitchFamily="34" charset="0"/>
            </a:endParaRPr>
          </a:p>
        </p:txBody>
      </p:sp>
      <p:grpSp>
        <p:nvGrpSpPr>
          <p:cNvPr id="72707" name="Group 4"/>
          <p:cNvGrpSpPr>
            <a:grpSpLocks/>
          </p:cNvGrpSpPr>
          <p:nvPr/>
        </p:nvGrpSpPr>
        <p:grpSpPr bwMode="auto">
          <a:xfrm>
            <a:off x="395288" y="836613"/>
            <a:ext cx="5761037" cy="5616575"/>
            <a:chOff x="1314" y="3919"/>
            <a:chExt cx="3780" cy="3515"/>
          </a:xfrm>
        </p:grpSpPr>
        <p:pic>
          <p:nvPicPr>
            <p:cNvPr id="7270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" y="3919"/>
              <a:ext cx="3780" cy="2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9" name="Rectangle 6"/>
            <p:cNvSpPr>
              <a:spLocks noChangeArrowheads="1"/>
            </p:cNvSpPr>
            <p:nvPr/>
          </p:nvSpPr>
          <p:spPr bwMode="auto">
            <a:xfrm>
              <a:off x="1314" y="6534"/>
              <a:ext cx="3780" cy="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2400" i="1"/>
                <a:t> </a:t>
              </a:r>
              <a:r>
                <a:rPr lang="ru-RU" altLang="ru-RU" sz="2400" b="1" i="1">
                  <a:solidFill>
                    <a:schemeClr val="bg2"/>
                  </a:solidFill>
                </a:rPr>
                <a:t>Анемометры:</a:t>
              </a:r>
            </a:p>
            <a:p>
              <a:pPr eaLnBrk="1" hangingPunct="1"/>
              <a:r>
                <a:rPr lang="ru-RU" altLang="ru-RU" sz="2400" b="1" i="1">
                  <a:solidFill>
                    <a:schemeClr val="bg2"/>
                  </a:solidFill>
                </a:rPr>
                <a:t>а - крыльчатый; в - чашечный</a:t>
              </a:r>
              <a:endParaRPr lang="ru-RU" altLang="ru-RU" sz="2400" b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2A4E29C-6DAD-4EC1-AE46-83E63FC7BD9F}" type="slidenum">
              <a:rPr lang="ru-RU" altLang="ru-RU">
                <a:latin typeface="Arial Black" panose="020B0A04020102020204" pitchFamily="34" charset="0"/>
              </a:rPr>
              <a:pPr eaLnBrk="1" hangingPunct="1"/>
              <a:t>7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642350" cy="5256213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Для нормального протекания физиологических процессов необходимо, чтобы выделяемая организмом человека теплота (теплопродукция) полностью отводилась в окружающую среду.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Нарушение теплового баланса может привести к: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800" smtClean="0">
              <a:solidFill>
                <a:schemeClr val="bg2"/>
              </a:solidFill>
            </a:endParaRP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                              перегреву или  переохлаждению 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800" smtClean="0">
              <a:solidFill>
                <a:schemeClr val="bg2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потере трудоспособности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 несчастным случаям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 (потеря сознания и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 возможность летального исхода)  профессиональным заболеваниям</a:t>
            </a:r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>
            <a:off x="3779838" y="2349500"/>
            <a:ext cx="1655762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 flipH="1">
            <a:off x="4643438" y="3429000"/>
            <a:ext cx="936625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 flipH="1">
            <a:off x="4284663" y="3357563"/>
            <a:ext cx="1943100" cy="935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 flipH="1">
            <a:off x="6011863" y="3284538"/>
            <a:ext cx="576262" cy="1873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A66D42-3F47-4259-9E4C-04D0978E52E0}" type="slidenum">
              <a:rPr lang="ru-RU" altLang="ru-RU">
                <a:latin typeface="Arial Black" panose="020B0A04020102020204" pitchFamily="34" charset="0"/>
              </a:rPr>
              <a:pPr eaLnBrk="1" hangingPunct="1"/>
              <a:t>70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463" y="549275"/>
            <a:ext cx="3970337" cy="60483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i="1" smtClean="0"/>
              <a:t>Портативный термо-гигрометр (</a:t>
            </a:r>
            <a:r>
              <a:rPr lang="en-US" altLang="ru-RU" sz="2000" i="1" smtClean="0"/>
              <a:t>HANNA</a:t>
            </a:r>
            <a:r>
              <a:rPr lang="ru-RU" altLang="ru-RU" sz="2000" i="1" smtClean="0"/>
              <a:t> – </a:t>
            </a:r>
            <a:r>
              <a:rPr lang="en-US" altLang="ru-RU" sz="2000" i="1" smtClean="0"/>
              <a:t>HI</a:t>
            </a:r>
            <a:r>
              <a:rPr lang="ru-RU" altLang="ru-RU" sz="2000" i="1" smtClean="0"/>
              <a:t> 8564 – </a:t>
            </a:r>
            <a:r>
              <a:rPr lang="en-US" altLang="ru-RU" sz="2000" i="1" smtClean="0"/>
              <a:t>thermohygrometer</a:t>
            </a:r>
            <a:r>
              <a:rPr lang="ru-RU" altLang="ru-RU" sz="2000" i="1" smtClean="0"/>
              <a:t>)</a:t>
            </a:r>
            <a:endParaRPr lang="ru-RU" altLang="ru-RU" sz="2000" smtClean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smtClean="0"/>
              <a:t>Портативный термо-гигрометр (</a:t>
            </a:r>
            <a:r>
              <a:rPr lang="en-US" altLang="ru-RU" sz="2000" smtClean="0"/>
              <a:t>HANNA</a:t>
            </a:r>
            <a:r>
              <a:rPr lang="ru-RU" altLang="ru-RU" sz="2000" smtClean="0"/>
              <a:t> – </a:t>
            </a:r>
            <a:r>
              <a:rPr lang="en-US" altLang="ru-RU" sz="2000" smtClean="0"/>
              <a:t>HI</a:t>
            </a:r>
            <a:r>
              <a:rPr lang="ru-RU" altLang="ru-RU" sz="2000" smtClean="0"/>
              <a:t> 8564 – </a:t>
            </a:r>
            <a:r>
              <a:rPr lang="en-US" altLang="ru-RU" sz="2000" smtClean="0"/>
              <a:t>thermo</a:t>
            </a:r>
            <a:r>
              <a:rPr lang="ru-RU" altLang="ru-RU" sz="2000" smtClean="0"/>
              <a:t>-</a:t>
            </a:r>
            <a:r>
              <a:rPr lang="en-US" altLang="ru-RU" sz="2000" smtClean="0"/>
              <a:t>hygrometer</a:t>
            </a:r>
            <a:r>
              <a:rPr lang="ru-RU" altLang="ru-RU" sz="2000" smtClean="0"/>
              <a:t>) см. рис.используют для определения температуры и относительной влажности воздуха. Выносной зонд содержит датчик и электронный преобразователь амплитуды относительной влажности, а также надежный датчик температуры. Значение относительной влажности и температуры отображается в цифровой индикации на дисплее прибора.</a:t>
            </a:r>
            <a:r>
              <a:rPr lang="ru-RU" altLang="ru-RU" sz="2000" i="1" smtClean="0"/>
              <a:t>Рис.10. Измеритель влажности и температуры (ИВТМ -7)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i="1" smtClean="0"/>
              <a:t>Примечание: выносной зонд не должен контактировать с водой и другими жидкостями.</a:t>
            </a:r>
            <a:endParaRPr lang="ru-RU" altLang="ru-RU" sz="2000" smtClean="0"/>
          </a:p>
          <a:p>
            <a:pPr marL="0" indent="0" algn="just" eaLnBrk="1" hangingPunct="1">
              <a:lnSpc>
                <a:spcPct val="80000"/>
              </a:lnSpc>
            </a:pPr>
            <a:endParaRPr lang="ru-RU" altLang="ru-RU" sz="2000" smtClean="0"/>
          </a:p>
        </p:txBody>
      </p:sp>
      <p:grpSp>
        <p:nvGrpSpPr>
          <p:cNvPr id="73732" name="Group 4"/>
          <p:cNvGrpSpPr>
            <a:grpSpLocks/>
          </p:cNvGrpSpPr>
          <p:nvPr/>
        </p:nvGrpSpPr>
        <p:grpSpPr bwMode="auto">
          <a:xfrm>
            <a:off x="250825" y="620713"/>
            <a:ext cx="4176713" cy="3168650"/>
            <a:chOff x="954" y="10580"/>
            <a:chExt cx="4680" cy="2974"/>
          </a:xfrm>
        </p:grpSpPr>
        <p:pic>
          <p:nvPicPr>
            <p:cNvPr id="7373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" y="10580"/>
              <a:ext cx="4314" cy="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Rectangle 6"/>
            <p:cNvSpPr>
              <a:spLocks noChangeArrowheads="1"/>
            </p:cNvSpPr>
            <p:nvPr/>
          </p:nvSpPr>
          <p:spPr bwMode="auto">
            <a:xfrm>
              <a:off x="954" y="12834"/>
              <a:ext cx="468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ru-RU" altLang="ru-RU" sz="2400" b="1" i="1">
                  <a:solidFill>
                    <a:schemeClr val="bg2"/>
                  </a:solidFill>
                </a:rPr>
                <a:t>Портативный термо-гигрометр (</a:t>
              </a:r>
              <a:r>
                <a:rPr lang="en-US" altLang="ru-RU" sz="2400" b="1" i="1">
                  <a:solidFill>
                    <a:schemeClr val="bg2"/>
                  </a:solidFill>
                </a:rPr>
                <a:t>HANNA</a:t>
              </a:r>
              <a:r>
                <a:rPr lang="ru-RU" altLang="ru-RU" sz="2400" b="1" i="1">
                  <a:solidFill>
                    <a:schemeClr val="bg2"/>
                  </a:solidFill>
                </a:rPr>
                <a:t> – </a:t>
              </a:r>
              <a:r>
                <a:rPr lang="en-US" altLang="ru-RU" sz="2400" b="1" i="1">
                  <a:solidFill>
                    <a:schemeClr val="bg2"/>
                  </a:solidFill>
                </a:rPr>
                <a:t>HI</a:t>
              </a:r>
              <a:r>
                <a:rPr lang="ru-RU" altLang="ru-RU" sz="2400" b="1" i="1">
                  <a:solidFill>
                    <a:schemeClr val="bg2"/>
                  </a:solidFill>
                </a:rPr>
                <a:t> 8564 – </a:t>
              </a:r>
              <a:r>
                <a:rPr lang="en-US" altLang="ru-RU" sz="2400" b="1" i="1">
                  <a:solidFill>
                    <a:schemeClr val="bg2"/>
                  </a:solidFill>
                </a:rPr>
                <a:t>thermohygrometer</a:t>
              </a:r>
              <a:r>
                <a:rPr lang="ru-RU" altLang="ru-RU" sz="2400" b="1" i="1">
                  <a:solidFill>
                    <a:schemeClr val="bg2"/>
                  </a:solidFill>
                </a:rPr>
                <a:t>)</a:t>
              </a:r>
            </a:p>
            <a:p>
              <a:pPr eaLnBrk="1" hangingPunct="1"/>
              <a:endParaRPr lang="ru-RU" altLang="ru-RU" sz="2400" b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B15671-2901-4EC8-8FDF-6AFD0EE897A7}" type="slidenum">
              <a:rPr lang="ru-RU" altLang="ru-RU">
                <a:latin typeface="Arial Black" panose="020B0A04020102020204" pitchFamily="34" charset="0"/>
              </a:rPr>
              <a:pPr eaLnBrk="1" hangingPunct="1"/>
              <a:t>71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100" y="549275"/>
            <a:ext cx="4330700" cy="6048375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smtClean="0"/>
              <a:t>Измеритель влажности и температуры (термогигрометр ИВТМ -7) см. рис., предназначен для измерения относительной влажности воздуха температуры в неагрессивных газовых средах. Предназначен для использования в различных отраслях народного хозяйства (промышленность, сельское хозяйство, гидрометеорология, медицина) для оперативного контроля показателей микроклимата.</a:t>
            </a:r>
          </a:p>
        </p:txBody>
      </p:sp>
      <p:grpSp>
        <p:nvGrpSpPr>
          <p:cNvPr id="74756" name="Group 4"/>
          <p:cNvGrpSpPr>
            <a:grpSpLocks/>
          </p:cNvGrpSpPr>
          <p:nvPr/>
        </p:nvGrpSpPr>
        <p:grpSpPr bwMode="auto">
          <a:xfrm>
            <a:off x="250825" y="620713"/>
            <a:ext cx="4032250" cy="4103687"/>
            <a:chOff x="1134" y="13194"/>
            <a:chExt cx="4320" cy="3420"/>
          </a:xfrm>
        </p:grpSpPr>
        <p:pic>
          <p:nvPicPr>
            <p:cNvPr id="7475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" y="13194"/>
              <a:ext cx="4140" cy="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58" name="Rectangle 6"/>
            <p:cNvSpPr>
              <a:spLocks noChangeArrowheads="1"/>
            </p:cNvSpPr>
            <p:nvPr/>
          </p:nvSpPr>
          <p:spPr bwMode="auto">
            <a:xfrm>
              <a:off x="1134" y="15894"/>
              <a:ext cx="4320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ru-RU" altLang="ru-RU" sz="2400" b="1" i="1">
                  <a:solidFill>
                    <a:schemeClr val="bg2"/>
                  </a:solidFill>
                </a:rPr>
                <a:t>Измеритель влажности и температуры </a:t>
              </a:r>
              <a:endParaRPr lang="en-US" altLang="ru-RU" sz="2400" b="1" i="1">
                <a:solidFill>
                  <a:schemeClr val="bg2"/>
                </a:solidFill>
              </a:endParaRPr>
            </a:p>
            <a:p>
              <a:pPr algn="just" eaLnBrk="1" hangingPunct="1"/>
              <a:r>
                <a:rPr lang="ru-RU" altLang="ru-RU" sz="2400" b="1" i="1">
                  <a:solidFill>
                    <a:schemeClr val="bg2"/>
                  </a:solidFill>
                </a:rPr>
                <a:t>(ИВТМ -7)</a:t>
              </a:r>
            </a:p>
            <a:p>
              <a:pPr eaLnBrk="1" hangingPunct="1"/>
              <a:endParaRPr lang="ru-RU" altLang="ru-RU" sz="2400" b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86AB66-163A-41CB-8B8D-A7F32E519CDF}" type="slidenum">
              <a:rPr lang="ru-RU" altLang="ru-RU">
                <a:latin typeface="Arial Black" panose="020B0A04020102020204" pitchFamily="34" charset="0"/>
              </a:rPr>
              <a:pPr eaLnBrk="1" hangingPunct="1"/>
              <a:t>72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grpSp>
        <p:nvGrpSpPr>
          <p:cNvPr id="75779" name="Group 8"/>
          <p:cNvGrpSpPr>
            <a:grpSpLocks/>
          </p:cNvGrpSpPr>
          <p:nvPr/>
        </p:nvGrpSpPr>
        <p:grpSpPr bwMode="auto">
          <a:xfrm>
            <a:off x="468313" y="620713"/>
            <a:ext cx="8135937" cy="4618037"/>
            <a:chOff x="6174" y="1107"/>
            <a:chExt cx="4500" cy="3087"/>
          </a:xfrm>
        </p:grpSpPr>
        <p:pic>
          <p:nvPicPr>
            <p:cNvPr id="75781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" y="1107"/>
              <a:ext cx="4500" cy="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2" name="Text Box 10"/>
            <p:cNvSpPr txBox="1">
              <a:spLocks noChangeArrowheads="1"/>
            </p:cNvSpPr>
            <p:nvPr/>
          </p:nvSpPr>
          <p:spPr bwMode="auto">
            <a:xfrm>
              <a:off x="6714" y="3761"/>
              <a:ext cx="3695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ru-RU" altLang="ru-RU" sz="2400" b="1" i="1">
                  <a:solidFill>
                    <a:schemeClr val="bg2"/>
                  </a:solidFill>
                </a:rPr>
                <a:t>Анемометр </a:t>
              </a:r>
              <a:endParaRPr lang="ru-RU" altLang="ru-RU" sz="2400" b="1">
                <a:solidFill>
                  <a:schemeClr val="bg2"/>
                </a:solidFill>
              </a:endParaRPr>
            </a:p>
          </p:txBody>
        </p:sp>
      </p:grpSp>
      <p:sp>
        <p:nvSpPr>
          <p:cNvPr id="75780" name="Rectangle 11"/>
          <p:cNvSpPr>
            <a:spLocks noChangeArrowheads="1"/>
          </p:cNvSpPr>
          <p:nvPr/>
        </p:nvSpPr>
        <p:spPr bwMode="auto">
          <a:xfrm>
            <a:off x="0" y="5238750"/>
            <a:ext cx="8604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/>
              <a:t>Анемометр (</a:t>
            </a:r>
            <a:r>
              <a:rPr lang="en-US" altLang="ru-RU" sz="2000"/>
              <a:t>testo</a:t>
            </a:r>
            <a:r>
              <a:rPr lang="ru-RU" altLang="ru-RU" sz="2000"/>
              <a:t> – 425) рис.12 предназначен для определения скорости движения воздуха.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804429-F969-45E0-8B91-673D64AF499D}" type="slidenum">
              <a:rPr lang="ru-RU" altLang="ru-RU">
                <a:latin typeface="Arial Black" panose="020B0A04020102020204" pitchFamily="34" charset="0"/>
              </a:rPr>
              <a:pPr eaLnBrk="1" hangingPunct="1"/>
              <a:t>73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Line 5"/>
          <p:cNvSpPr>
            <a:spLocks noChangeShapeType="1"/>
          </p:cNvSpPr>
          <p:nvPr/>
        </p:nvSpPr>
        <p:spPr bwMode="auto">
          <a:xfrm flipV="1">
            <a:off x="4643438" y="3141663"/>
            <a:ext cx="0" cy="2159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05" name="Line 6"/>
          <p:cNvSpPr>
            <a:spLocks noChangeShapeType="1"/>
          </p:cNvSpPr>
          <p:nvPr/>
        </p:nvSpPr>
        <p:spPr bwMode="auto">
          <a:xfrm flipV="1">
            <a:off x="8316913" y="3213100"/>
            <a:ext cx="0" cy="20875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06" name="Line 7"/>
          <p:cNvSpPr>
            <a:spLocks noChangeShapeType="1"/>
          </p:cNvSpPr>
          <p:nvPr/>
        </p:nvSpPr>
        <p:spPr bwMode="auto">
          <a:xfrm flipV="1">
            <a:off x="539750" y="3141663"/>
            <a:ext cx="0" cy="2159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07" name="Text Box 9"/>
          <p:cNvSpPr txBox="1">
            <a:spLocks noChangeArrowheads="1"/>
          </p:cNvSpPr>
          <p:nvPr/>
        </p:nvSpPr>
        <p:spPr bwMode="auto">
          <a:xfrm>
            <a:off x="539750" y="4221163"/>
            <a:ext cx="658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1,5м</a:t>
            </a:r>
          </a:p>
        </p:txBody>
      </p:sp>
      <p:sp>
        <p:nvSpPr>
          <p:cNvPr id="76808" name="Text Box 10"/>
          <p:cNvSpPr txBox="1">
            <a:spLocks noChangeArrowheads="1"/>
          </p:cNvSpPr>
          <p:nvPr/>
        </p:nvSpPr>
        <p:spPr bwMode="auto">
          <a:xfrm>
            <a:off x="4643438" y="4221163"/>
            <a:ext cx="658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1,5м</a:t>
            </a:r>
          </a:p>
        </p:txBody>
      </p:sp>
      <p:sp>
        <p:nvSpPr>
          <p:cNvPr id="76809" name="Text Box 12"/>
          <p:cNvSpPr txBox="1">
            <a:spLocks noChangeArrowheads="1"/>
          </p:cNvSpPr>
          <p:nvPr/>
        </p:nvSpPr>
        <p:spPr bwMode="auto">
          <a:xfrm>
            <a:off x="8243888" y="4221163"/>
            <a:ext cx="658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1,5м</a:t>
            </a:r>
          </a:p>
        </p:txBody>
      </p:sp>
      <p:sp>
        <p:nvSpPr>
          <p:cNvPr id="76810" name="Text Box 13"/>
          <p:cNvSpPr txBox="1">
            <a:spLocks noChangeArrowheads="1"/>
          </p:cNvSpPr>
          <p:nvPr/>
        </p:nvSpPr>
        <p:spPr bwMode="auto">
          <a:xfrm>
            <a:off x="8027988" y="2852738"/>
            <a:ext cx="544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solidFill>
                  <a:srgbClr val="FF0000"/>
                </a:solidFill>
              </a:rPr>
              <a:t>17</a:t>
            </a:r>
            <a:r>
              <a:rPr lang="en-US" altLang="ru-RU" sz="2000">
                <a:solidFill>
                  <a:srgbClr val="FF0000"/>
                </a:solidFill>
                <a:latin typeface="Sylfaen" panose="010A0502050306030303" pitchFamily="18" charset="0"/>
              </a:rPr>
              <a:t>°</a:t>
            </a:r>
          </a:p>
        </p:txBody>
      </p:sp>
      <p:sp>
        <p:nvSpPr>
          <p:cNvPr id="76811" name="Text Box 14"/>
          <p:cNvSpPr txBox="1">
            <a:spLocks noChangeArrowheads="1"/>
          </p:cNvSpPr>
          <p:nvPr/>
        </p:nvSpPr>
        <p:spPr bwMode="auto">
          <a:xfrm>
            <a:off x="4427538" y="2852738"/>
            <a:ext cx="544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solidFill>
                  <a:srgbClr val="FF0000"/>
                </a:solidFill>
              </a:rPr>
              <a:t>19</a:t>
            </a:r>
            <a:r>
              <a:rPr lang="en-US" altLang="ru-RU" sz="2000">
                <a:solidFill>
                  <a:srgbClr val="FF0000"/>
                </a:solidFill>
                <a:latin typeface="Sylfaen" panose="010A0502050306030303" pitchFamily="18" charset="0"/>
              </a:rPr>
              <a:t>°</a:t>
            </a:r>
          </a:p>
        </p:txBody>
      </p:sp>
      <p:sp>
        <p:nvSpPr>
          <p:cNvPr id="76812" name="Text Box 15"/>
          <p:cNvSpPr txBox="1">
            <a:spLocks noChangeArrowheads="1"/>
          </p:cNvSpPr>
          <p:nvPr/>
        </p:nvSpPr>
        <p:spPr bwMode="auto">
          <a:xfrm>
            <a:off x="250825" y="2708275"/>
            <a:ext cx="544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solidFill>
                  <a:srgbClr val="FF0000"/>
                </a:solidFill>
              </a:rPr>
              <a:t>21</a:t>
            </a:r>
            <a:r>
              <a:rPr lang="en-US" altLang="ru-RU" sz="2000">
                <a:solidFill>
                  <a:srgbClr val="FF0000"/>
                </a:solidFill>
                <a:latin typeface="Sylfaen" panose="010A0502050306030303" pitchFamily="18" charset="0"/>
              </a:rPr>
              <a:t>°</a:t>
            </a:r>
          </a:p>
        </p:txBody>
      </p:sp>
      <p:sp>
        <p:nvSpPr>
          <p:cNvPr id="76813" name="Line 16"/>
          <p:cNvSpPr>
            <a:spLocks noChangeShapeType="1"/>
          </p:cNvSpPr>
          <p:nvPr/>
        </p:nvSpPr>
        <p:spPr bwMode="auto">
          <a:xfrm flipV="1">
            <a:off x="3708400" y="3644900"/>
            <a:ext cx="0" cy="172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14" name="Text Box 17"/>
          <p:cNvSpPr txBox="1">
            <a:spLocks noChangeArrowheads="1"/>
          </p:cNvSpPr>
          <p:nvPr/>
        </p:nvSpPr>
        <p:spPr bwMode="auto">
          <a:xfrm>
            <a:off x="3348038" y="3284538"/>
            <a:ext cx="544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solidFill>
                  <a:srgbClr val="FF0000"/>
                </a:solidFill>
              </a:rPr>
              <a:t>19</a:t>
            </a:r>
            <a:r>
              <a:rPr lang="en-US" altLang="ru-RU" sz="2000">
                <a:solidFill>
                  <a:srgbClr val="FF0000"/>
                </a:solidFill>
                <a:latin typeface="Sylfaen" panose="010A0502050306030303" pitchFamily="18" charset="0"/>
              </a:rPr>
              <a:t>°</a:t>
            </a:r>
          </a:p>
        </p:txBody>
      </p:sp>
      <p:sp>
        <p:nvSpPr>
          <p:cNvPr id="76815" name="Text Box 18"/>
          <p:cNvSpPr txBox="1">
            <a:spLocks noChangeArrowheads="1"/>
          </p:cNvSpPr>
          <p:nvPr/>
        </p:nvSpPr>
        <p:spPr bwMode="auto">
          <a:xfrm>
            <a:off x="3635375" y="4076700"/>
            <a:ext cx="658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99FF66"/>
                </a:solidFill>
              </a:rPr>
              <a:t>1,1м</a:t>
            </a:r>
          </a:p>
        </p:txBody>
      </p:sp>
      <p:sp>
        <p:nvSpPr>
          <p:cNvPr id="76816" name="Line 19"/>
          <p:cNvSpPr>
            <a:spLocks noChangeShapeType="1"/>
          </p:cNvSpPr>
          <p:nvPr/>
        </p:nvSpPr>
        <p:spPr bwMode="auto">
          <a:xfrm flipV="1">
            <a:off x="3419475" y="5013325"/>
            <a:ext cx="0" cy="3603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17" name="Text Box 20"/>
          <p:cNvSpPr txBox="1">
            <a:spLocks noChangeArrowheads="1"/>
          </p:cNvSpPr>
          <p:nvPr/>
        </p:nvSpPr>
        <p:spPr bwMode="auto">
          <a:xfrm>
            <a:off x="3419475" y="5084763"/>
            <a:ext cx="658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2"/>
                </a:solidFill>
              </a:rPr>
              <a:t>0,1м</a:t>
            </a:r>
          </a:p>
        </p:txBody>
      </p:sp>
      <p:sp>
        <p:nvSpPr>
          <p:cNvPr id="76818" name="Text Box 21"/>
          <p:cNvSpPr txBox="1">
            <a:spLocks noChangeArrowheads="1"/>
          </p:cNvSpPr>
          <p:nvPr/>
        </p:nvSpPr>
        <p:spPr bwMode="auto">
          <a:xfrm>
            <a:off x="3059113" y="4652963"/>
            <a:ext cx="544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solidFill>
                  <a:srgbClr val="FF0000"/>
                </a:solidFill>
              </a:rPr>
              <a:t>16</a:t>
            </a:r>
            <a:r>
              <a:rPr lang="en-US" altLang="ru-RU" sz="2000">
                <a:solidFill>
                  <a:srgbClr val="FF0000"/>
                </a:solidFill>
                <a:latin typeface="Sylfaen" panose="010A0502050306030303" pitchFamily="18" charset="0"/>
              </a:rPr>
              <a:t>°</a:t>
            </a:r>
          </a:p>
        </p:txBody>
      </p:sp>
      <p:sp>
        <p:nvSpPr>
          <p:cNvPr id="76819" name="Text Box 22"/>
          <p:cNvSpPr txBox="1">
            <a:spLocks noChangeArrowheads="1"/>
          </p:cNvSpPr>
          <p:nvPr/>
        </p:nvSpPr>
        <p:spPr bwMode="auto">
          <a:xfrm>
            <a:off x="250825" y="260350"/>
            <a:ext cx="82010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>
                <a:solidFill>
                  <a:srgbClr val="FFFF00"/>
                </a:solidFill>
              </a:rPr>
              <a:t>Задача 1. Оцените температурный режим и скорость движения воздуха в производственном помещении для категории выполняемых работ - </a:t>
            </a:r>
            <a:r>
              <a:rPr lang="en-US" altLang="ru-RU" b="1">
                <a:solidFill>
                  <a:srgbClr val="FFFF00"/>
                </a:solidFill>
              </a:rPr>
              <a:t>II </a:t>
            </a:r>
            <a:r>
              <a:rPr lang="ru-RU" altLang="ru-RU" b="1">
                <a:solidFill>
                  <a:srgbClr val="FFFF00"/>
                </a:solidFill>
              </a:rPr>
              <a:t>б.</a:t>
            </a:r>
          </a:p>
        </p:txBody>
      </p:sp>
      <p:sp>
        <p:nvSpPr>
          <p:cNvPr id="76820" name="Text Box 23"/>
          <p:cNvSpPr txBox="1">
            <a:spLocks noChangeArrowheads="1"/>
          </p:cNvSpPr>
          <p:nvPr/>
        </p:nvSpPr>
        <p:spPr bwMode="auto">
          <a:xfrm>
            <a:off x="4284663" y="2133600"/>
            <a:ext cx="4371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2"/>
                </a:solidFill>
              </a:rPr>
              <a:t>Скорость движения воздуха – 0,6м/с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F00363-87ED-407E-9C3B-17F396EFCA77}" type="slidenum">
              <a:rPr lang="ru-RU" altLang="ru-RU">
                <a:latin typeface="Arial Black" panose="020B0A04020102020204" pitchFamily="34" charset="0"/>
              </a:rPr>
              <a:pPr eaLnBrk="1" hangingPunct="1"/>
              <a:t>74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19"/>
          <p:cNvSpPr txBox="1">
            <a:spLocks noChangeArrowheads="1"/>
          </p:cNvSpPr>
          <p:nvPr/>
        </p:nvSpPr>
        <p:spPr bwMode="auto">
          <a:xfrm>
            <a:off x="3419475" y="1916113"/>
            <a:ext cx="4937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FF00"/>
                </a:solidFill>
              </a:rPr>
              <a:t>Относительная влажность воздуха – 77%</a:t>
            </a:r>
          </a:p>
        </p:txBody>
      </p:sp>
      <p:sp>
        <p:nvSpPr>
          <p:cNvPr id="77829" name="Text Box 21"/>
          <p:cNvSpPr txBox="1">
            <a:spLocks noChangeArrowheads="1"/>
          </p:cNvSpPr>
          <p:nvPr/>
        </p:nvSpPr>
        <p:spPr bwMode="auto">
          <a:xfrm>
            <a:off x="2411413" y="3429000"/>
            <a:ext cx="53578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0000"/>
                </a:solidFill>
              </a:rPr>
              <a:t>ТНС -?</a:t>
            </a:r>
          </a:p>
          <a:p>
            <a:pPr eaLnBrk="1" hangingPunct="1"/>
            <a:r>
              <a:rPr lang="ru-RU" altLang="ru-RU" b="1">
                <a:solidFill>
                  <a:srgbClr val="FF0000"/>
                </a:solidFill>
              </a:rPr>
              <a:t>если температура влажного термометра - 18</a:t>
            </a:r>
            <a:r>
              <a:rPr lang="en-US" altLang="ru-RU" b="1">
                <a:solidFill>
                  <a:srgbClr val="FF0000"/>
                </a:solidFill>
                <a:latin typeface="Sylfaen" panose="010A0502050306030303" pitchFamily="18" charset="0"/>
              </a:rPr>
              <a:t>°</a:t>
            </a:r>
            <a:endParaRPr lang="ru-RU" altLang="ru-RU" b="1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pPr eaLnBrk="1" hangingPunct="1"/>
            <a:r>
              <a:rPr lang="ru-RU" altLang="ru-RU" b="1">
                <a:solidFill>
                  <a:srgbClr val="FF0000"/>
                </a:solidFill>
                <a:latin typeface="Sylfaen" panose="010A0502050306030303" pitchFamily="18" charset="0"/>
              </a:rPr>
              <a:t>          </a:t>
            </a:r>
            <a:r>
              <a:rPr lang="ru-RU" altLang="ru-RU" b="1">
                <a:solidFill>
                  <a:srgbClr val="FF0000"/>
                </a:solidFill>
              </a:rPr>
              <a:t>температура шарового термометра - 21</a:t>
            </a:r>
            <a:r>
              <a:rPr lang="en-US" altLang="ru-RU" b="1">
                <a:solidFill>
                  <a:srgbClr val="FF0000"/>
                </a:solidFill>
              </a:rPr>
              <a:t>°</a:t>
            </a:r>
            <a:endParaRPr lang="ru-RU" altLang="ru-RU" b="1">
              <a:solidFill>
                <a:srgbClr val="FF0000"/>
              </a:solidFill>
            </a:endParaRPr>
          </a:p>
          <a:p>
            <a:pPr eaLnBrk="1" hangingPunct="1"/>
            <a:endParaRPr lang="en-US" altLang="ru-RU" b="1">
              <a:solidFill>
                <a:srgbClr val="FF0000"/>
              </a:solidFill>
            </a:endParaRPr>
          </a:p>
        </p:txBody>
      </p:sp>
      <p:sp>
        <p:nvSpPr>
          <p:cNvPr id="77830" name="Text Box 22"/>
          <p:cNvSpPr txBox="1">
            <a:spLocks noChangeArrowheads="1"/>
          </p:cNvSpPr>
          <p:nvPr/>
        </p:nvSpPr>
        <p:spPr bwMode="auto">
          <a:xfrm>
            <a:off x="250825" y="260350"/>
            <a:ext cx="82010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>
                <a:solidFill>
                  <a:srgbClr val="FFFF00"/>
                </a:solidFill>
              </a:rPr>
              <a:t>Задача 2. Оцените относительную влажность воздуха и рассчитайте ТНС в производственном помещении для категории выполняемых работ - </a:t>
            </a:r>
            <a:r>
              <a:rPr lang="en-US" altLang="ru-RU" b="1">
                <a:solidFill>
                  <a:srgbClr val="FFFF00"/>
                </a:solidFill>
              </a:rPr>
              <a:t>II </a:t>
            </a:r>
            <a:r>
              <a:rPr lang="ru-RU" altLang="ru-RU" b="1">
                <a:solidFill>
                  <a:srgbClr val="FFFF00"/>
                </a:solidFill>
              </a:rPr>
              <a:t>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43D57F-8E48-4634-B349-1ED1887D7A60}" type="slidenum">
              <a:rPr lang="ru-RU" altLang="ru-RU">
                <a:latin typeface="Arial Black" panose="020B0A04020102020204" pitchFamily="34" charset="0"/>
              </a:rPr>
              <a:pPr eaLnBrk="1" hangingPunct="1"/>
              <a:t>75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78851" name="Picture 2" descr="http://img.board.com.ua/a/1043709539/wm/2-srochno-prodam-proizvodstvennuyu-liniyu-dl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01"/>
          <a:stretch>
            <a:fillRect/>
          </a:stretch>
        </p:blipFill>
        <p:spPr bwMode="auto">
          <a:xfrm>
            <a:off x="0" y="4763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4"/>
          <p:cNvSpPr txBox="1">
            <a:spLocks noChangeArrowheads="1"/>
          </p:cNvSpPr>
          <p:nvPr/>
        </p:nvSpPr>
        <p:spPr bwMode="auto">
          <a:xfrm>
            <a:off x="153988" y="5519738"/>
            <a:ext cx="873918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/>
              <a:t>Задача 3. Определите относительную влажность воздуха рабочей зоны, если </a:t>
            </a:r>
          </a:p>
          <a:p>
            <a:pPr algn="just" eaLnBrk="1" hangingPunct="1"/>
            <a:r>
              <a:rPr lang="ru-RU" altLang="ru-RU"/>
              <a:t>показания сухого термометра – 16,0; влажного термометра  - 14,2; атмосферное давление 750 мм.рт.ст.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034D63-416D-4E82-9AAD-1336C7D6AF58}" type="slidenum">
              <a:rPr lang="ru-RU" altLang="ru-RU">
                <a:latin typeface="Arial Black" panose="020B0A04020102020204" pitchFamily="34" charset="0"/>
              </a:rPr>
              <a:pPr eaLnBrk="1" hangingPunct="1"/>
              <a:t>76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79875" name="Rectangle 1"/>
          <p:cNvSpPr>
            <a:spLocks noChangeArrowheads="1"/>
          </p:cNvSpPr>
          <p:nvPr/>
        </p:nvSpPr>
        <p:spPr bwMode="auto">
          <a:xfrm>
            <a:off x="214313" y="500063"/>
            <a:ext cx="8715375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  <a:t>2.3. Требования к организации контроля и методам измерения параметров микроклимата</a:t>
            </a:r>
          </a:p>
          <a:p>
            <a:pPr algn="just"/>
            <a:endParaRPr lang="ru-RU" altLang="ru-RU" sz="2400"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>
                <a:cs typeface="Times New Roman" panose="02020603050405020304" pitchFamily="18" charset="0"/>
              </a:rPr>
              <a:t>2.3.1. Измерения параметров микроклимата в целях контроля их соответствия санитарно-эпидемиологическим требованиям проводятся в рамках производственного контроля </a:t>
            </a:r>
            <a:r>
              <a:rPr lang="ru-RU" altLang="ru-RU" sz="2400">
                <a:solidFill>
                  <a:srgbClr val="C00000"/>
                </a:solidFill>
                <a:cs typeface="Times New Roman" panose="02020603050405020304" pitchFamily="18" charset="0"/>
              </a:rPr>
              <a:t>не реже одного раза в год.</a:t>
            </a:r>
          </a:p>
          <a:p>
            <a:pPr algn="just"/>
            <a:endParaRPr lang="ru-RU" altLang="ru-RU" sz="240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>
                <a:solidFill>
                  <a:schemeClr val="bg2"/>
                </a:solidFill>
              </a:rPr>
              <a:t>В холодный период года </a:t>
            </a:r>
            <a:r>
              <a:rPr lang="ru-RU" altLang="ru-RU" sz="2400"/>
              <a:t>измерение показателей микроклимата следует выполнять при температуре наружного воздуха </a:t>
            </a:r>
            <a:r>
              <a:rPr lang="ru-RU" altLang="ru-RU" sz="2400">
                <a:solidFill>
                  <a:srgbClr val="C00000"/>
                </a:solidFill>
              </a:rPr>
              <a:t>не выше минус 5°С. </a:t>
            </a:r>
            <a:r>
              <a:rPr lang="ru-RU" altLang="ru-RU" sz="2400">
                <a:solidFill>
                  <a:schemeClr val="bg2"/>
                </a:solidFill>
              </a:rPr>
              <a:t>В теплый период года</a:t>
            </a:r>
            <a:r>
              <a:rPr lang="ru-RU" altLang="ru-RU" sz="2400"/>
              <a:t> измерение показателей микроклимата следует выполнять при температуре наружного воздуха </a:t>
            </a:r>
            <a:r>
              <a:rPr lang="ru-RU" altLang="ru-RU" sz="2400">
                <a:solidFill>
                  <a:srgbClr val="C00000"/>
                </a:solidFill>
              </a:rPr>
              <a:t>не ниже 15°С.</a:t>
            </a:r>
            <a:endParaRPr lang="ru-RU" altLang="ru-RU" sz="240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altLang="ru-RU" sz="1200">
                <a:cs typeface="Times New Roman" panose="02020603050405020304" pitchFamily="18" charset="0"/>
              </a:rPr>
              <a:t/>
            </a:r>
            <a:br>
              <a:rPr lang="ru-RU" altLang="ru-RU" sz="1200">
                <a:cs typeface="Times New Roman" panose="02020603050405020304" pitchFamily="18" charset="0"/>
              </a:rPr>
            </a:br>
            <a:r>
              <a:rPr lang="ru-RU" altLang="ru-RU" sz="1200">
                <a:cs typeface="Times New Roman" panose="02020603050405020304" pitchFamily="18" charset="0"/>
              </a:rPr>
              <a:t/>
            </a:r>
            <a:br>
              <a:rPr lang="ru-RU" altLang="ru-RU" sz="1200">
                <a:cs typeface="Times New Roman" panose="02020603050405020304" pitchFamily="18" charset="0"/>
              </a:rPr>
            </a:br>
            <a:endParaRPr lang="ru-RU" altLang="ru-RU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9CD1C1-7D71-4D41-A4E3-D320C6955DF2}" type="slidenum">
              <a:rPr lang="ru-RU" altLang="ru-RU">
                <a:latin typeface="Arial Black" panose="020B0A04020102020204" pitchFamily="34" charset="0"/>
              </a:rPr>
              <a:pPr eaLnBrk="1" hangingPunct="1"/>
              <a:t>77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80899" name="Прямоугольник 4"/>
          <p:cNvSpPr>
            <a:spLocks noChangeArrowheads="1"/>
          </p:cNvSpPr>
          <p:nvPr/>
        </p:nvSpPr>
        <p:spPr bwMode="auto">
          <a:xfrm>
            <a:off x="357188" y="642938"/>
            <a:ext cx="8429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>
                <a:solidFill>
                  <a:schemeClr val="bg2"/>
                </a:solidFill>
              </a:rPr>
              <a:t>При наличии </a:t>
            </a:r>
            <a:r>
              <a:rPr lang="ru-RU" altLang="ru-RU" sz="2400" b="1">
                <a:solidFill>
                  <a:schemeClr val="bg2"/>
                </a:solidFill>
              </a:rPr>
              <a:t>жалоб</a:t>
            </a:r>
            <a:r>
              <a:rPr lang="ru-RU" altLang="ru-RU" sz="2400">
                <a:solidFill>
                  <a:schemeClr val="bg2"/>
                </a:solidFill>
              </a:rPr>
              <a:t> </a:t>
            </a:r>
            <a:r>
              <a:rPr lang="ru-RU" altLang="ru-RU" sz="2400"/>
              <a:t>на микроклиматические условия измерения параметров микроклимата в холодный или теплый периоды года </a:t>
            </a:r>
            <a:r>
              <a:rPr lang="ru-RU" altLang="ru-RU" sz="2400">
                <a:solidFill>
                  <a:srgbClr val="C00000"/>
                </a:solidFill>
              </a:rPr>
              <a:t>проводятся независимо от температуры наружного воздуха</a:t>
            </a:r>
            <a:r>
              <a:rPr lang="ru-RU" altLang="ru-RU" sz="2400"/>
              <a:t>. В этом случае измерения параметров микроклимата следует проводить </a:t>
            </a:r>
            <a:r>
              <a:rPr lang="ru-RU" altLang="ru-RU" sz="2400">
                <a:solidFill>
                  <a:srgbClr val="C00000"/>
                </a:solidFill>
              </a:rPr>
              <a:t>не менее 3 раз в смену (в начале, середине и в конце).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73524A-8241-4A4B-858D-7964F4511037}" type="slidenum">
              <a:rPr lang="ru-RU" altLang="ru-RU">
                <a:latin typeface="Arial Black" panose="020B0A04020102020204" pitchFamily="34" charset="0"/>
              </a:rPr>
              <a:pPr eaLnBrk="1" hangingPunct="1"/>
              <a:t>78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81923" name="Прямоугольник 4"/>
          <p:cNvSpPr>
            <a:spLocks noChangeArrowheads="1"/>
          </p:cNvSpPr>
          <p:nvPr/>
        </p:nvSpPr>
        <p:spPr bwMode="auto">
          <a:xfrm>
            <a:off x="428625" y="1643063"/>
            <a:ext cx="8143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800"/>
              <a:t>2.3.3. Измерения следует проводить </a:t>
            </a:r>
            <a:r>
              <a:rPr lang="ru-RU" altLang="ru-RU" sz="2800">
                <a:solidFill>
                  <a:srgbClr val="C00000"/>
                </a:solidFill>
              </a:rPr>
              <a:t>на рабочих местах.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98CB8B-C912-4D79-9206-93A3AEDFD46B}" type="slidenum">
              <a:rPr lang="ru-RU" altLang="ru-RU">
                <a:latin typeface="Arial Black" panose="020B0A04020102020204" pitchFamily="34" charset="0"/>
              </a:rPr>
              <a:pPr eaLnBrk="1" hangingPunct="1"/>
              <a:t>79</a:t>
            </a:fld>
            <a:endParaRPr lang="ru-RU" altLang="ru-RU"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50" y="3786188"/>
          <a:ext cx="8429625" cy="2100063"/>
        </p:xfrm>
        <a:graphic>
          <a:graphicData uri="http://schemas.openxmlformats.org/drawingml/2006/table">
            <a:tbl>
              <a:tblPr/>
              <a:tblGrid>
                <a:gridCol w="2763838">
                  <a:extLst>
                    <a:ext uri="{9D8B030D-6E8A-4147-A177-3AD203B41FA5}">
                      <a16:colId xmlns:a16="http://schemas.microsoft.com/office/drawing/2014/main" xmlns="" val="1232472246"/>
                    </a:ext>
                  </a:extLst>
                </a:gridCol>
                <a:gridCol w="5665787">
                  <a:extLst>
                    <a:ext uri="{9D8B030D-6E8A-4147-A177-3AD203B41FA5}">
                      <a16:colId xmlns:a16="http://schemas.microsoft.com/office/drawing/2014/main" xmlns="" val="452252231"/>
                    </a:ext>
                  </a:extLst>
                </a:gridCol>
              </a:tblGrid>
              <a:tr h="2825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11" marR="8111" marT="8111" marB="81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11" marR="8111" marT="8111" marB="81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63772945"/>
                  </a:ext>
                </a:extLst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помещения, м 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573" marR="80573" marT="8111" marB="81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 измерения 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573" marR="80573" marT="8111" marB="81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82019126"/>
                  </a:ext>
                </a:extLst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100 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573" marR="80573" marT="8111" marB="81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573" marR="80573" marT="8111" marB="81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2711952"/>
                  </a:ext>
                </a:extLst>
              </a:tr>
              <a:tr h="306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100 до 400 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573" marR="80573" marT="8111" marB="81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573" marR="80573" marT="8111" marB="81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1910998"/>
                  </a:ext>
                </a:extLst>
              </a:tr>
              <a:tr h="585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400 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573" marR="80573" marT="8111" marB="81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 определяется расстоянием между ними, которое не должно превышать 10 м 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573" marR="80573" marT="8111" marB="81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38511030"/>
                  </a:ext>
                </a:extLst>
              </a:tr>
            </a:tbl>
          </a:graphicData>
        </a:graphic>
      </p:graphicFrame>
      <p:sp>
        <p:nvSpPr>
          <p:cNvPr id="82966" name="Rectangle 2"/>
          <p:cNvSpPr>
            <a:spLocks noChangeArrowheads="1"/>
          </p:cNvSpPr>
          <p:nvPr/>
        </p:nvSpPr>
        <p:spPr bwMode="auto">
          <a:xfrm>
            <a:off x="285750" y="785813"/>
            <a:ext cx="87153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2.3.4. В помещениях, </a:t>
            </a:r>
            <a:r>
              <a:rPr lang="ru-RU" altLang="ru-RU" sz="24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источников локального тепловыделения, охлаждения или влаговыделения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участки измерения температуры, относительной влажности и скорости движения воздуха должны распределяться </a:t>
            </a:r>
            <a:r>
              <a:rPr lang="ru-RU" altLang="ru-RU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равномерно по площади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помещения в соответствии с </a:t>
            </a:r>
            <a:r>
              <a:rPr lang="ru-RU" altLang="ru-RU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таблицей 2.5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sz="2400" b="1">
                <a:latin typeface="Calibri" panose="020F0502020204030204" pitchFamily="34" charset="0"/>
                <a:cs typeface="Times New Roman" panose="02020603050405020304" pitchFamily="18" charset="0"/>
              </a:rPr>
              <a:t>Таблица 2.5. Минимальное количество участков измерения температуры, относительной влажности и скорости движения воздуха</a:t>
            </a:r>
            <a:endParaRPr lang="ru-RU" altLang="ru-RU" sz="2400"/>
          </a:p>
        </p:txBody>
      </p:sp>
      <p:sp>
        <p:nvSpPr>
          <p:cNvPr id="82967" name="AutoShape 1" descr="Об утверждении СанПиН 2.2.4.3359-16 "/>
          <p:cNvSpPr>
            <a:spLocks noChangeAspect="1" noChangeArrowheads="1"/>
          </p:cNvSpPr>
          <p:nvPr/>
        </p:nvSpPr>
        <p:spPr bwMode="auto">
          <a:xfrm>
            <a:off x="0" y="0"/>
            <a:ext cx="984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A9A36E-1893-4186-AB16-D653AB88FF16}" type="slidenum">
              <a:rPr lang="ru-RU" altLang="ru-RU">
                <a:latin typeface="Arial Black" panose="020B0A04020102020204" pitchFamily="34" charset="0"/>
              </a:rPr>
              <a:pPr eaLnBrk="1" hangingPunct="1"/>
              <a:t>8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569325" cy="38862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Микроклимат  по степени влияния на тепловой баланс человека подразделяется на </a:t>
            </a:r>
            <a:r>
              <a:rPr lang="ru-RU" altLang="ru-RU" sz="2800" i="1" u="sng" smtClean="0">
                <a:solidFill>
                  <a:schemeClr val="bg2"/>
                </a:solidFill>
              </a:rPr>
              <a:t>нейтральный,</a:t>
            </a:r>
            <a:r>
              <a:rPr lang="ru-RU" altLang="ru-RU" sz="2800" i="1" smtClean="0">
                <a:solidFill>
                  <a:schemeClr val="bg2"/>
                </a:solidFill>
              </a:rPr>
              <a:t> </a:t>
            </a:r>
            <a:r>
              <a:rPr lang="ru-RU" altLang="ru-RU" sz="2800" i="1" u="sng" smtClean="0">
                <a:solidFill>
                  <a:schemeClr val="bg2"/>
                </a:solidFill>
              </a:rPr>
              <a:t>нагревающий</a:t>
            </a:r>
            <a:r>
              <a:rPr lang="ru-RU" altLang="ru-RU" sz="2800" i="1" smtClean="0">
                <a:solidFill>
                  <a:schemeClr val="bg2"/>
                </a:solidFill>
              </a:rPr>
              <a:t>, </a:t>
            </a:r>
            <a:r>
              <a:rPr lang="ru-RU" altLang="ru-RU" sz="2800" i="1" u="sng" smtClean="0">
                <a:solidFill>
                  <a:schemeClr val="bg2"/>
                </a:solidFill>
              </a:rPr>
              <a:t>охлаждающий.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50825" y="2133600"/>
            <a:ext cx="84248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>
                <a:solidFill>
                  <a:schemeClr val="bg2"/>
                </a:solidFill>
              </a:rPr>
              <a:t>Нейтральный микроклимат </a:t>
            </a:r>
            <a:r>
              <a:rPr lang="ru-RU" altLang="ru-RU" sz="2400">
                <a:solidFill>
                  <a:schemeClr val="bg2"/>
                </a:solidFill>
              </a:rPr>
              <a:t>при воздействии на человека в течение рабочей смены </a:t>
            </a:r>
            <a:r>
              <a:rPr lang="ru-RU" altLang="ru-RU" sz="2400">
                <a:solidFill>
                  <a:srgbClr val="FF0000"/>
                </a:solidFill>
              </a:rPr>
              <a:t>обеспечивает тепловой баланс организма.</a:t>
            </a:r>
            <a:r>
              <a:rPr lang="ru-RU" altLang="ru-RU" sz="2400">
                <a:solidFill>
                  <a:schemeClr val="bg2"/>
                </a:solidFill>
              </a:rPr>
              <a:t> Разность между величиной теплопродукции и суммарной теплоотдачей находится в пределах 2 Вт, доля теплоотдачи испарением влаги не превышает 30%.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3363"/>
            <a:ext cx="3754437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91F007-F6A2-4754-9660-A855E3458A5F}" type="slidenum">
              <a:rPr lang="ru-RU" altLang="ru-RU">
                <a:latin typeface="Arial Black" panose="020B0A04020102020204" pitchFamily="34" charset="0"/>
              </a:rPr>
              <a:pPr eaLnBrk="1" hangingPunct="1"/>
              <a:t>80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83971" name="Прямоугольник 4"/>
          <p:cNvSpPr>
            <a:spLocks noChangeArrowheads="1"/>
          </p:cNvSpPr>
          <p:nvPr/>
        </p:nvSpPr>
        <p:spPr bwMode="auto">
          <a:xfrm>
            <a:off x="285750" y="1000125"/>
            <a:ext cx="850106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800"/>
              <a:t>2.3.5. При работах, выполняемых </a:t>
            </a:r>
            <a:r>
              <a:rPr lang="ru-RU" altLang="ru-RU" sz="2800" b="1">
                <a:solidFill>
                  <a:schemeClr val="bg2"/>
                </a:solidFill>
              </a:rPr>
              <a:t>сидя, </a:t>
            </a:r>
            <a:r>
              <a:rPr lang="ru-RU" altLang="ru-RU" sz="2800">
                <a:solidFill>
                  <a:schemeClr val="bg2"/>
                </a:solidFill>
              </a:rPr>
              <a:t>температуру и скорость движения воздуха следует измерять </a:t>
            </a:r>
            <a:r>
              <a:rPr lang="ru-RU" altLang="ru-RU" sz="2800">
                <a:solidFill>
                  <a:srgbClr val="C00000"/>
                </a:solidFill>
              </a:rPr>
              <a:t>на высоте 0,1 и 1,0 м, </a:t>
            </a:r>
            <a:r>
              <a:rPr lang="ru-RU" altLang="ru-RU" sz="2800">
                <a:solidFill>
                  <a:srgbClr val="008000"/>
                </a:solidFill>
              </a:rPr>
              <a:t>а относительную влажность воздуха </a:t>
            </a:r>
            <a:r>
              <a:rPr lang="ru-RU" altLang="ru-RU" sz="2800"/>
              <a:t>- </a:t>
            </a:r>
            <a:r>
              <a:rPr lang="ru-RU" altLang="ru-RU" sz="2800">
                <a:solidFill>
                  <a:srgbClr val="C00000"/>
                </a:solidFill>
              </a:rPr>
              <a:t>на высоте 1,0 м от пола или рабочей площадки. </a:t>
            </a:r>
            <a:r>
              <a:rPr lang="ru-RU" altLang="ru-RU" sz="2800"/>
              <a:t>При работах, выполняемых </a:t>
            </a:r>
            <a:r>
              <a:rPr lang="ru-RU" altLang="ru-RU" sz="2800" b="1">
                <a:solidFill>
                  <a:schemeClr val="bg2"/>
                </a:solidFill>
              </a:rPr>
              <a:t>стоя,</a:t>
            </a:r>
            <a:r>
              <a:rPr lang="ru-RU" altLang="ru-RU" sz="2800"/>
              <a:t> </a:t>
            </a:r>
            <a:r>
              <a:rPr lang="ru-RU" altLang="ru-RU" sz="2800">
                <a:solidFill>
                  <a:schemeClr val="bg2"/>
                </a:solidFill>
              </a:rPr>
              <a:t>температуру и скорость движения воздуха следует измерять </a:t>
            </a:r>
            <a:r>
              <a:rPr lang="ru-RU" altLang="ru-RU" sz="2800">
                <a:solidFill>
                  <a:srgbClr val="C00000"/>
                </a:solidFill>
              </a:rPr>
              <a:t>на высоте 0,1 и 1,5 м</a:t>
            </a:r>
            <a:r>
              <a:rPr lang="ru-RU" altLang="ru-RU" sz="2800"/>
              <a:t>, </a:t>
            </a:r>
            <a:r>
              <a:rPr lang="ru-RU" altLang="ru-RU" sz="2800">
                <a:solidFill>
                  <a:srgbClr val="008000"/>
                </a:solidFill>
              </a:rPr>
              <a:t>а относительную влажность воздуха - на высоте</a:t>
            </a:r>
            <a:r>
              <a:rPr lang="ru-RU" altLang="ru-RU" sz="2800"/>
              <a:t> </a:t>
            </a:r>
            <a:r>
              <a:rPr lang="ru-RU" altLang="ru-RU" sz="2800">
                <a:solidFill>
                  <a:srgbClr val="C00000"/>
                </a:solidFill>
              </a:rPr>
              <a:t>1,5 м.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386967-F88D-4604-9321-D73A7AF4A336}" type="slidenum">
              <a:rPr lang="ru-RU" altLang="ru-RU">
                <a:latin typeface="Arial Black" panose="020B0A04020102020204" pitchFamily="34" charset="0"/>
              </a:rPr>
              <a:pPr eaLnBrk="1" hangingPunct="1"/>
              <a:t>81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642350" cy="3886200"/>
          </a:xfrm>
        </p:spPr>
        <p:txBody>
          <a:bodyPr/>
          <a:lstStyle/>
          <a:p>
            <a:pPr marL="0" indent="533400" algn="just" eaLnBrk="1" hangingPunct="1"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bg2"/>
                </a:solidFill>
              </a:rPr>
              <a:t>Определите методы и средства по нормализации микроклимата в соответствии с </a:t>
            </a:r>
            <a:r>
              <a:rPr lang="ru-RU" altLang="ru-RU" b="1" u="sng" smtClean="0">
                <a:solidFill>
                  <a:schemeClr val="bg2"/>
                </a:solidFill>
              </a:rPr>
              <a:t>общими принципами профилактики неблагоприятного воздействия производственных факторов (охлаждающего и нагревающего микроклимата)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EBF2FF-8167-48D9-BFD7-4FE3E8448A88}" type="slidenum">
              <a:rPr lang="ru-RU" altLang="ru-RU">
                <a:latin typeface="Arial Black" panose="020B0A04020102020204" pitchFamily="34" charset="0"/>
              </a:rPr>
              <a:pPr eaLnBrk="1" hangingPunct="1"/>
              <a:t>82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404813"/>
            <a:ext cx="8496300" cy="5832475"/>
          </a:xfrm>
        </p:spPr>
        <p:txBody>
          <a:bodyPr/>
          <a:lstStyle/>
          <a:p>
            <a:pPr marL="0" indent="447675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1.Гигиеническое нормирование</a:t>
            </a:r>
            <a:r>
              <a:rPr lang="ru-RU" altLang="ru-RU" sz="2800" smtClean="0">
                <a:solidFill>
                  <a:schemeClr val="bg2"/>
                </a:solidFill>
              </a:rPr>
              <a:t> микроклимата в соответствии с</a:t>
            </a:r>
          </a:p>
          <a:p>
            <a:pPr marL="0" indent="447675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ГОСТ 12.1.005-88 «ССБТ. Общие санитарно-гигиенические требования к воздуху рабочей зоны» и СанПиН 2.2.4.548-96 «Гигиенические требования к микроклимату производственных помещений».</a:t>
            </a:r>
          </a:p>
          <a:p>
            <a:pPr marL="0" indent="447675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900" smtClean="0">
              <a:solidFill>
                <a:schemeClr val="bg2"/>
              </a:solidFill>
            </a:endParaRPr>
          </a:p>
          <a:p>
            <a:pPr marL="0" indent="447675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2.Изменение технологии производства</a:t>
            </a:r>
            <a:r>
              <a:rPr lang="ru-RU" altLang="ru-RU" sz="2800" smtClean="0">
                <a:solidFill>
                  <a:schemeClr val="bg2"/>
                </a:solidFill>
              </a:rPr>
              <a:t> (внедрение технологических процессов и оборудования, снижающих выделение тепла. Например, замена горячего способа обработки металла холодными, применение индукционного нагрева металлов токами высокой частоты вместо пламенного нагрева, замена кольцевых печей для сушки форм и стержней в литейном производстве туннельными, повышение герметичности оборудования и т.д.). </a:t>
            </a:r>
          </a:p>
          <a:p>
            <a:pPr marL="0" indent="447675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8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0CA346-A04F-468B-8F25-39ED7CE4D21B}" type="slidenum">
              <a:rPr lang="ru-RU" altLang="ru-RU">
                <a:latin typeface="Arial Black" panose="020B0A04020102020204" pitchFamily="34" charset="0"/>
              </a:rPr>
              <a:pPr eaLnBrk="1" hangingPunct="1"/>
              <a:t>83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353425" cy="3886200"/>
          </a:xfrm>
        </p:spPr>
        <p:txBody>
          <a:bodyPr/>
          <a:lstStyle/>
          <a:p>
            <a:pPr marL="0" indent="62865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3. Механизация и автоматизация производственных процессов</a:t>
            </a:r>
            <a:r>
              <a:rPr lang="ru-RU" altLang="ru-RU" sz="2800" smtClean="0">
                <a:solidFill>
                  <a:schemeClr val="bg2"/>
                </a:solidFill>
              </a:rPr>
              <a:t> (</a:t>
            </a:r>
            <a:r>
              <a:rPr lang="ru-RU" altLang="ru-RU" smtClean="0"/>
              <a:t>например, дистанционное управление процессом транспорта природного газа из операторной позволяет существенно снизить время пребывания человека в машинном зале компрессорной станции, где температура воздуха превышает допустимую).</a:t>
            </a:r>
            <a:endParaRPr lang="ru-RU" altLang="ru-RU" sz="28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2DAA77-B846-456D-8198-84A668F4662D}" type="slidenum">
              <a:rPr lang="ru-RU" altLang="ru-RU">
                <a:latin typeface="Arial Black" panose="020B0A04020102020204" pitchFamily="34" charset="0"/>
              </a:rPr>
              <a:pPr eaLnBrk="1" hangingPunct="1"/>
              <a:t>84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229600" cy="38862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4. Тепловая изоляция оборудования</a:t>
            </a:r>
            <a:r>
              <a:rPr lang="ru-RU" altLang="ru-RU" sz="2400" smtClean="0"/>
              <a:t> (печей, сосудов и трубопроводов с горячими газами и жидкостями) снижает температуру излучающей поверхности и уменьшает как общее тепловыделение, так и инфракрасное излучение от нагретых поверхностей, предотвращая ожоги при прикосновении к этим поверхностям. </a:t>
            </a:r>
            <a:r>
              <a:rPr lang="ru-RU" altLang="ru-RU" sz="2400" smtClean="0">
                <a:solidFill>
                  <a:schemeClr val="bg2"/>
                </a:solidFill>
              </a:rPr>
              <a:t>Температура нагретых поверхностей оборудования не должна превышать 35 °С при температуре внутри источника до 100°С и 45 °С при температуре внутри источника выше 100 °С.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/>
              <a:t> Иногда применяют внутреннюю теплоизоляцию для снижения рабочих температур наружных поверхностей оборудования. 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/>
              <a:t>Кроме того тепловая изоляция уменьшает тепловые потери оборудования, снижая расход топлива — электроэнергии или пара.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12EC48-A3E7-42D8-8B8D-EC8F767A2733}" type="slidenum">
              <a:rPr lang="ru-RU" altLang="ru-RU">
                <a:latin typeface="Arial Black" panose="020B0A04020102020204" pitchFamily="34" charset="0"/>
              </a:rPr>
              <a:pPr eaLnBrk="1" hangingPunct="1"/>
              <a:t>85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04813"/>
            <a:ext cx="8445500" cy="38862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К неорганическим теплоизоляционным материалам относятся: асбест, асбоцемент, вермикулит, минеральные вата и войлок, стекловата и стеклоткань, ячеистый бетон, керамзит и др.</a:t>
            </a:r>
          </a:p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Органическими изоляционными материалами являются пробковые, торфоизоляционные и древесноволокнистые плиты, древесные опилки, пенопласт и др.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305911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0ACDB4-4B3A-4036-818D-BA4C10653F2A}" type="slidenum">
              <a:rPr lang="ru-RU" altLang="ru-RU">
                <a:latin typeface="Arial Black" panose="020B0A04020102020204" pitchFamily="34" charset="0"/>
              </a:rPr>
              <a:pPr eaLnBrk="1" hangingPunct="1"/>
              <a:t>86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496300" cy="388620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smtClean="0"/>
              <a:t>При выборе материала для изоляции необходимо учитывать механические свойства материалов, а также их способность выдерживать высокую температуру.</a:t>
            </a:r>
            <a:r>
              <a:rPr lang="ru-RU" altLang="ru-RU" sz="2800" smtClean="0">
                <a:solidFill>
                  <a:schemeClr val="bg2"/>
                </a:solidFill>
              </a:rPr>
              <a:t> При температуре теплоизлучающей поверхности 500... 600 °С применяют асбест, минеральную вату; при температуре 800 ... 900 °С — асбозурит, диатомитовый кирпич; при температуре более 1000 °С — вермикулит, специальные керамические плитки и т.д.</a:t>
            </a:r>
          </a:p>
          <a:p>
            <a:pPr marL="0" indent="0" eaLnBrk="1" hangingPunct="1">
              <a:lnSpc>
                <a:spcPct val="80000"/>
              </a:lnSpc>
            </a:pPr>
            <a:endParaRPr lang="ru-RU" altLang="ru-RU" sz="2800" smtClean="0">
              <a:solidFill>
                <a:schemeClr val="bg2"/>
              </a:solidFill>
            </a:endParaRPr>
          </a:p>
          <a:p>
            <a:pPr marL="0" indent="0" eaLnBrk="1" hangingPunct="1">
              <a:lnSpc>
                <a:spcPct val="80000"/>
              </a:lnSpc>
            </a:pPr>
            <a:endParaRPr lang="ru-RU" altLang="ru-RU" sz="1600" smtClean="0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21138"/>
            <a:ext cx="388778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3779838" y="5876925"/>
            <a:ext cx="5049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Огнеупорный кирпич диатомитовый КПД-400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3F7499-B8AD-4EF7-9A5C-7FF1BACE400C}" type="slidenum">
              <a:rPr lang="ru-RU" altLang="ru-RU">
                <a:latin typeface="Arial Black" panose="020B0A04020102020204" pitchFamily="34" charset="0"/>
              </a:rPr>
              <a:pPr eaLnBrk="1" hangingPunct="1"/>
              <a:t>87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642350" cy="388620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bg2"/>
                </a:solidFill>
              </a:rPr>
              <a:t>5.Эффективная местная и общеобменная вентиляция.</a:t>
            </a:r>
          </a:p>
          <a:p>
            <a:pPr eaLnBrk="1" hangingPunct="1"/>
            <a:endParaRPr lang="ru-RU" altLang="ru-RU" smtClean="0"/>
          </a:p>
        </p:txBody>
      </p:sp>
      <p:pic>
        <p:nvPicPr>
          <p:cNvPr id="91140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00188"/>
            <a:ext cx="76073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AD840B7-97B7-421F-B080-4944C76E91E6}" type="slidenum">
              <a:rPr lang="ru-RU" altLang="ru-RU">
                <a:latin typeface="Arial Black" panose="020B0A04020102020204" pitchFamily="34" charset="0"/>
              </a:rPr>
              <a:pPr eaLnBrk="1" hangingPunct="1"/>
              <a:t>88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569325" cy="597535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bg2"/>
                </a:solidFill>
              </a:rPr>
              <a:t>6.Использование индивидуальных средств защиты.</a:t>
            </a:r>
          </a:p>
          <a:p>
            <a:pPr eaLnBrk="1" hangingPunct="1"/>
            <a:endParaRPr lang="ru-RU" altLang="ru-RU" smtClean="0"/>
          </a:p>
        </p:txBody>
      </p:sp>
      <p:pic>
        <p:nvPicPr>
          <p:cNvPr id="9216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26670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588" y="1196975"/>
            <a:ext cx="391953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437063"/>
            <a:ext cx="18335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268413"/>
            <a:ext cx="15017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B9CEE3-8EE4-44A4-95C9-CCC3BB2A11C1}" type="slidenum">
              <a:rPr lang="ru-RU" altLang="ru-RU">
                <a:latin typeface="Arial Black" panose="020B0A04020102020204" pitchFamily="34" charset="0"/>
              </a:rPr>
              <a:pPr eaLnBrk="1" hangingPunct="1"/>
              <a:t>89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29076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5"/>
          <p:cNvSpPr>
            <a:spLocks noChangeArrowheads="1"/>
          </p:cNvSpPr>
          <p:nvPr/>
        </p:nvSpPr>
        <p:spPr bwMode="auto">
          <a:xfrm>
            <a:off x="2484438" y="620713"/>
            <a:ext cx="64087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/>
              <a:t>Для кратковременной работы в условиях очень высоких температур (300... 500° С) разработаны специальные теплоза-щитные комбинезоны и скафандры с принудительной подачей воздуха через шланг от источника питания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26196E-6305-42C3-8CFC-463067F8070E}" type="slidenum">
              <a:rPr lang="ru-RU" altLang="ru-RU">
                <a:latin typeface="Arial Black" panose="020B0A04020102020204" pitchFamily="34" charset="0"/>
              </a:rPr>
              <a:pPr eaLnBrk="1" hangingPunct="1"/>
              <a:t>9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569325" cy="3886200"/>
          </a:xfrm>
        </p:spPr>
        <p:txBody>
          <a:bodyPr/>
          <a:lstStyle/>
          <a:p>
            <a:pPr marL="0" indent="533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Охлаждающий микроклимат</a:t>
            </a:r>
            <a:r>
              <a:rPr lang="ru-RU" altLang="ru-RU" sz="2800" smtClean="0">
                <a:solidFill>
                  <a:schemeClr val="bg2"/>
                </a:solidFill>
              </a:rPr>
              <a:t> — сочетание параметров, при котором суммарная теплоотдача в окружающую среду превышает величину теплопродукции организма. Это приводит к образованию </a:t>
            </a:r>
            <a:r>
              <a:rPr lang="ru-RU" altLang="ru-RU" sz="2800" smtClean="0">
                <a:solidFill>
                  <a:srgbClr val="FF0000"/>
                </a:solidFill>
              </a:rPr>
              <a:t>общего и (или) локального дефицита тепла </a:t>
            </a:r>
            <a:r>
              <a:rPr lang="ru-RU" altLang="ru-RU" sz="2800" smtClean="0">
                <a:solidFill>
                  <a:schemeClr val="bg2"/>
                </a:solidFill>
              </a:rPr>
              <a:t>в теле человека (&gt; 2 Вт).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84538"/>
            <a:ext cx="38163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2624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151A86-7FE1-466D-B19F-12A5D9F580CC}" type="slidenum">
              <a:rPr lang="ru-RU" altLang="ru-RU">
                <a:latin typeface="Arial Black" panose="020B0A04020102020204" pitchFamily="34" charset="0"/>
              </a:rPr>
              <a:pPr eaLnBrk="1" hangingPunct="1"/>
              <a:t>90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692150"/>
            <a:ext cx="8229600" cy="3886200"/>
          </a:xfrm>
        </p:spPr>
        <p:txBody>
          <a:bodyPr/>
          <a:lstStyle/>
          <a:p>
            <a:pPr marL="0" indent="542925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7. </a:t>
            </a:r>
            <a:r>
              <a:rPr lang="ru-RU" altLang="ru-RU" sz="2400" b="1" smtClean="0">
                <a:solidFill>
                  <a:schemeClr val="bg2"/>
                </a:solidFill>
              </a:rPr>
              <a:t>Биологические методы профилактики: общеоздоровительные и специальные.</a:t>
            </a:r>
          </a:p>
          <a:p>
            <a:pPr marL="0" indent="542925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 К первой группе относятся: рациональная организация труда и отдыха, массовые занятия физкультурой и спортом, рациональное питание, и др.</a:t>
            </a:r>
          </a:p>
          <a:p>
            <a:pPr marL="0" indent="542925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Вторая группа мероприятий проводится в зависимости от неблагоприятного действия на организм (низкой или высокой температуры).</a:t>
            </a:r>
          </a:p>
          <a:p>
            <a:pPr marL="0" indent="542925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Например, известно положительное значение дыхательной гимнастики, ингаляций аэрозолей, а также рационального питания с включением соответствующих витаминов, значение массажа, закаливающих процедур, галотерапии и др.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0B8CD1-7738-4786-82B7-2C6D14CC00AA}" type="slidenum">
              <a:rPr lang="ru-RU" altLang="ru-RU">
                <a:latin typeface="Arial Black" panose="020B0A04020102020204" pitchFamily="34" charset="0"/>
              </a:rPr>
              <a:pPr eaLnBrk="1" hangingPunct="1"/>
              <a:t>91</a:t>
            </a:fld>
            <a:endParaRPr lang="ru-RU" altLang="ru-RU">
              <a:latin typeface="Arial Black" panose="020B0A04020102020204" pitchFamily="34" charset="0"/>
            </a:endParaRPr>
          </a:p>
        </p:txBody>
      </p:sp>
      <p:pic>
        <p:nvPicPr>
          <p:cNvPr id="95235" name="Picture 4" descr="DSCN4533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756126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B065DE-BB84-407F-B5A7-46E383D0D88A}" type="slidenum">
              <a:rPr lang="ru-RU" altLang="ru-RU">
                <a:latin typeface="Arial Black" panose="020B0A04020102020204" pitchFamily="34" charset="0"/>
              </a:rPr>
              <a:pPr eaLnBrk="1" hangingPunct="1"/>
              <a:t>92</a:t>
            </a:fld>
            <a:endParaRPr lang="ru-RU" altLang="ru-RU">
              <a:latin typeface="Arial Black" panose="020B0A04020102020204" pitchFamily="34" charset="0"/>
            </a:endParaRPr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388620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bg2"/>
                </a:solidFill>
              </a:rPr>
              <a:t>8.Санитарно-просветительная работа.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smtClean="0">
                <a:solidFill>
                  <a:schemeClr val="bg2"/>
                </a:solidFill>
              </a:rPr>
              <a:t>9.Предварительные и периодические медицинские осмотры лиц, работающих в условиях профессиональных вредностей, способных вызвать профессиональные заболевания.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mtClean="0"/>
              <a:t> </a:t>
            </a:r>
            <a:r>
              <a:rPr lang="ru-RU" altLang="ru-RU" smtClean="0">
                <a:solidFill>
                  <a:schemeClr val="bg2"/>
                </a:solidFill>
              </a:rPr>
              <a:t>Спасибо за внимание!!!</a:t>
            </a:r>
          </a:p>
        </p:txBody>
      </p:sp>
      <p:sp>
        <p:nvSpPr>
          <p:cNvPr id="146435" name="Номер слайда 3"/>
          <p:cNvSpPr>
            <a:spLocks noGrp="1"/>
          </p:cNvSpPr>
          <p:nvPr>
            <p:ph type="sldNum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5C09F4-B48F-47E8-8166-BB0973A7726C}" type="slidenum">
              <a:rPr lang="ru-RU" altLang="ru-RU">
                <a:latin typeface="Arial Black" panose="020B0A04020102020204" pitchFamily="34" charset="0"/>
              </a:rPr>
              <a:pPr eaLnBrk="1" hangingPunct="1"/>
              <a:t>93</a:t>
            </a:fld>
            <a:endParaRPr lang="ru-RU" altLang="ru-RU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3886200"/>
          </a:xfrm>
        </p:spPr>
        <p:txBody>
          <a:bodyPr/>
          <a:lstStyle/>
          <a:p>
            <a:r>
              <a:rPr lang="ru-RU" sz="2000" dirty="0" smtClean="0"/>
              <a:t>Если температура воздуха на рабочих местах выше допустимых величин, то для защиты сотрудников от возможного перегрева ограничьте время их пребывания на работе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 smtClean="0"/>
              <a:t>Для этого: сократите рабочий день </a:t>
            </a:r>
            <a:r>
              <a:rPr lang="ru-RU" sz="2000" dirty="0" err="1" smtClean="0"/>
              <a:t>c</a:t>
            </a:r>
            <a:r>
              <a:rPr lang="ru-RU" sz="2000" dirty="0" smtClean="0"/>
              <a:t> сохранением частичной оплаты. Так, например, если температура в рабочем помещении составляет 28,5 </a:t>
            </a:r>
            <a:r>
              <a:rPr lang="ru-RU" sz="2000" dirty="0" err="1" smtClean="0"/>
              <a:t>°C</a:t>
            </a:r>
            <a:r>
              <a:rPr lang="ru-RU" sz="2000" dirty="0" smtClean="0"/>
              <a:t>, рекомендуют сокращать продолжительность рабочего дня на один час. </a:t>
            </a:r>
            <a:endParaRPr lang="ru-RU" sz="2000" dirty="0" smtClean="0"/>
          </a:p>
          <a:p>
            <a:r>
              <a:rPr lang="ru-RU" sz="2000" dirty="0" smtClean="0"/>
              <a:t>При </a:t>
            </a:r>
            <a:r>
              <a:rPr lang="ru-RU" sz="2000" dirty="0" smtClean="0"/>
              <a:t>температуре 29 </a:t>
            </a:r>
            <a:r>
              <a:rPr lang="ru-RU" sz="2000" dirty="0" err="1" smtClean="0"/>
              <a:t>°C</a:t>
            </a:r>
            <a:r>
              <a:rPr lang="ru-RU" sz="2000" dirty="0" smtClean="0"/>
              <a:t> – на два часа, при температуре 30,5 </a:t>
            </a:r>
            <a:r>
              <a:rPr lang="ru-RU" sz="2000" dirty="0" err="1" smtClean="0"/>
              <a:t>°C</a:t>
            </a:r>
            <a:r>
              <a:rPr lang="ru-RU" sz="2000" dirty="0" smtClean="0"/>
              <a:t> – на четыре часа от нормальной продолжительности в 8 часов (приложение 3 </a:t>
            </a:r>
            <a:r>
              <a:rPr lang="ru-RU" sz="2000" dirty="0" err="1" smtClean="0"/>
              <a:t>СанПиН</a:t>
            </a:r>
            <a:r>
              <a:rPr lang="ru-RU" sz="2000" dirty="0" smtClean="0"/>
              <a:t> 2.2.4.548-96.2.2.4, утв. постановлением главного санитарного врача от 21.06.2016 № 81, информация </a:t>
            </a:r>
            <a:r>
              <a:rPr lang="ru-RU" sz="2000" dirty="0" err="1" smtClean="0"/>
              <a:t>Роспотребнадзора</a:t>
            </a:r>
            <a:r>
              <a:rPr lang="ru-RU" sz="2000" dirty="0" smtClean="0"/>
              <a:t> от 02.07.2020</a:t>
            </a:r>
            <a:r>
              <a:rPr lang="ru-RU" sz="2000" dirty="0" smtClean="0"/>
              <a:t>);</a:t>
            </a:r>
          </a:p>
          <a:p>
            <a:r>
              <a:rPr lang="ru-RU" sz="2000" dirty="0" smtClean="0"/>
              <a:t> </a:t>
            </a:r>
            <a:r>
              <a:rPr lang="ru-RU" sz="2000" dirty="0" smtClean="0"/>
              <a:t>установите дополнительные перерывы в работе; предоставьте краткосрочные ежегодные оплачиваемые отпуска вне графика с согласия работников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Любое </a:t>
            </a:r>
            <a:r>
              <a:rPr lang="ru-RU" sz="2000" dirty="0" smtClean="0"/>
              <a:t>использование материалов допускается только при наличии гиперссылки</a:t>
            </a: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B59AB1-F6E0-4698-94D7-69A71E3651CA}" type="slidenum">
              <a:rPr lang="ru-RU" altLang="ru-RU" smtClean="0"/>
              <a:pPr/>
              <a:t>94</a:t>
            </a:fld>
            <a:endParaRPr lang="ru-RU" alt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ентиляция. ppt">
  <a:themeElements>
    <a:clrScheme name="вентиляция. ppt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вентиляция.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ентиляция. ppt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нтиляция. ppt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нтиляция. ppt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нтиляция. ppt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нтиляция. ppt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нтиляция. ppt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нтиляция. ppt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ентиляция. ppt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ентиляция. ppt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ентиляция. ppt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ентиляция. ppt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ентиляция. ppt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вентиляция. ppt</Template>
  <TotalTime>4427</TotalTime>
  <Words>5146</Words>
  <Application>Microsoft Office PowerPoint</Application>
  <PresentationFormat>Экран (4:3)</PresentationFormat>
  <Paragraphs>949</Paragraphs>
  <Slides>94</Slides>
  <Notes>0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5" baseType="lpstr">
      <vt:lpstr>вентиляция. ppt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</vt:vector>
  </TitlesOfParts>
  <Company>K.G.B.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Maria</cp:lastModifiedBy>
  <cp:revision>221</cp:revision>
  <dcterms:created xsi:type="dcterms:W3CDTF">2011-03-03T11:38:30Z</dcterms:created>
  <dcterms:modified xsi:type="dcterms:W3CDTF">2022-03-09T18:59:18Z</dcterms:modified>
</cp:coreProperties>
</file>