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812" r:id="rId2"/>
    <p:sldMasterId id="2147483824" r:id="rId3"/>
  </p:sldMasterIdLst>
  <p:notesMasterIdLst>
    <p:notesMasterId r:id="rId72"/>
  </p:notesMasterIdLst>
  <p:sldIdLst>
    <p:sldId id="352" r:id="rId4"/>
    <p:sldId id="353" r:id="rId5"/>
    <p:sldId id="297" r:id="rId6"/>
    <p:sldId id="298" r:id="rId7"/>
    <p:sldId id="299" r:id="rId8"/>
    <p:sldId id="362" r:id="rId9"/>
    <p:sldId id="350" r:id="rId10"/>
    <p:sldId id="351" r:id="rId11"/>
    <p:sldId id="300" r:id="rId12"/>
    <p:sldId id="301" r:id="rId13"/>
    <p:sldId id="302" r:id="rId14"/>
    <p:sldId id="303" r:id="rId15"/>
    <p:sldId id="305" r:id="rId16"/>
    <p:sldId id="354" r:id="rId17"/>
    <p:sldId id="331" r:id="rId18"/>
    <p:sldId id="306" r:id="rId19"/>
    <p:sldId id="308" r:id="rId20"/>
    <p:sldId id="355" r:id="rId21"/>
    <p:sldId id="268" r:id="rId22"/>
    <p:sldId id="272" r:id="rId23"/>
    <p:sldId id="357" r:id="rId24"/>
    <p:sldId id="317" r:id="rId25"/>
    <p:sldId id="356" r:id="rId26"/>
    <p:sldId id="316" r:id="rId27"/>
    <p:sldId id="319" r:id="rId28"/>
    <p:sldId id="320" r:id="rId29"/>
    <p:sldId id="321" r:id="rId30"/>
    <p:sldId id="322" r:id="rId31"/>
    <p:sldId id="323" r:id="rId32"/>
    <p:sldId id="324" r:id="rId33"/>
    <p:sldId id="258" r:id="rId34"/>
    <p:sldId id="259" r:id="rId35"/>
    <p:sldId id="336" r:id="rId36"/>
    <p:sldId id="337" r:id="rId37"/>
    <p:sldId id="343" r:id="rId38"/>
    <p:sldId id="344" r:id="rId39"/>
    <p:sldId id="269" r:id="rId40"/>
    <p:sldId id="286" r:id="rId41"/>
    <p:sldId id="332" r:id="rId42"/>
    <p:sldId id="359" r:id="rId43"/>
    <p:sldId id="270" r:id="rId44"/>
    <p:sldId id="333" r:id="rId45"/>
    <p:sldId id="334" r:id="rId46"/>
    <p:sldId id="361" r:id="rId47"/>
    <p:sldId id="271" r:id="rId48"/>
    <p:sldId id="338" r:id="rId49"/>
    <p:sldId id="358" r:id="rId50"/>
    <p:sldId id="346" r:id="rId51"/>
    <p:sldId id="339" r:id="rId52"/>
    <p:sldId id="340" r:id="rId53"/>
    <p:sldId id="348" r:id="rId54"/>
    <p:sldId id="349" r:id="rId55"/>
    <p:sldId id="264" r:id="rId56"/>
    <p:sldId id="341" r:id="rId57"/>
    <p:sldId id="288" r:id="rId58"/>
    <p:sldId id="273" r:id="rId59"/>
    <p:sldId id="274" r:id="rId60"/>
    <p:sldId id="275" r:id="rId61"/>
    <p:sldId id="276" r:id="rId62"/>
    <p:sldId id="277" r:id="rId63"/>
    <p:sldId id="284" r:id="rId64"/>
    <p:sldId id="289" r:id="rId65"/>
    <p:sldId id="290" r:id="rId66"/>
    <p:sldId id="291" r:id="rId67"/>
    <p:sldId id="292" r:id="rId68"/>
    <p:sldId id="293" r:id="rId69"/>
    <p:sldId id="294" r:id="rId70"/>
    <p:sldId id="295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7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C4B3BA-EC27-40E7-97C9-D88CD5BEC10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A82C60-9339-4179-B653-303C926F1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42" tIns="44521" rIns="89042" bIns="44521"/>
          <a:lstStyle/>
          <a:p>
            <a:pPr eaLnBrk="1" hangingPunct="1"/>
            <a:endParaRPr lang="en-US" smtClean="0"/>
          </a:p>
        </p:txBody>
      </p:sp>
      <p:sp>
        <p:nvSpPr>
          <p:cNvPr id="921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42" tIns="44521" rIns="89042" bIns="44521" anchor="b"/>
          <a:lstStyle>
            <a:lvl1pPr defTabSz="8905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95B65AF-9AB6-4F7F-AEDE-27F9D4574FF5}" type="slidenum">
              <a:rPr lang="ru-RU" sz="1200">
                <a:latin typeface="Times New Roman" pitchFamily="18" charset="0"/>
              </a:rPr>
              <a:pPr algn="r" eaLnBrk="1" hangingPunct="1"/>
              <a:t>27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9196-3D83-42B6-9A0C-2588F684783A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1026-442F-4A4F-A89C-3833E0E2F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4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F731-7102-4610-8BA7-1F27254058E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2CB3-F6EF-4DA4-A3C2-C68CFBF63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7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3903-A5FE-4092-A08C-044847A4B45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869C-44ED-4630-87D5-4533A418D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5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D9E714-10DC-4327-BACE-2F7F4989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C9610E-7E7E-422C-AEBE-0F90848EE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6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A3D239-894D-4489-836F-3209650DC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2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8C44A2-9FAB-4FDE-A9CD-FFCAC2B7E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5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F700AB-ED19-4C29-A571-FFCE99B90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6500EE-A2F6-4A52-889F-B8A2F414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B6706F-5B06-4438-B75D-76A3106CD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8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CF1623-1D5D-4BF7-90DD-3B9241214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676F-92FE-4C74-8A41-919E7FC190E0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BF58-7969-412F-91E9-373FD5FD3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5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15A096-78AF-4B2B-AFDD-53019476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7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0E34D2-4699-4BBE-8D74-B3F8C0B40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99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8508D1-AB49-4BBD-8AF4-607F2B488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7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A7FF-E668-4CFE-BB87-D01EAE44D96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5E1B-4001-4B11-B745-EA8611FE2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9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6BDB-C29C-4917-B6B2-0A60247851D1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95BD-3DC3-4AB0-B673-B9B06DB4F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5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FEBE-01DF-48E5-9BAA-46CF0D3FFBF7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DD8A-5F25-4612-B1AA-5079037BB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1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0691-5580-407E-912F-743ED2A9D56D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378E-5E87-42A1-B807-C5BE6C1D5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80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9316-E820-4832-A6B4-6827F2236EBA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155E-9B79-45D7-93DF-87A838F1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1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B895-8BDD-412B-960F-914525B1F60C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DF5D-78CE-41EB-9D8F-509EC0B14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6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6469-C31C-4693-82CF-DBB9CEE5E8C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9853-40C1-492E-9832-7EE016E3D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ED56-891A-4A35-8F33-F7F622E22AFA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7959-9A86-464F-83AD-83B1BC041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9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5150-B92B-4680-BFEA-89BCEA38AB9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3524-3FBA-4DFC-A41C-72D5F3FF0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2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C1D0-E77F-4485-8946-D3DDDFF10A57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3E7-7E97-4523-A16F-E8C53A429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4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0EB3-5002-497F-8B05-0407311BB12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20AB-46E1-4A51-9161-843380F83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85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941F-C46B-4A50-8519-F82434C130CD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536E-8778-4523-A024-E56D31385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321B-07CD-42BD-B215-A9B062D01F64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AAC0-8EC1-4487-B144-433880A99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67E2-DCB7-4490-9FBA-382764F557A3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511D-B478-4F51-BFB1-C93E179A4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2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8B8C-D7EE-4EE9-ADE3-D17050AAA6F8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4425-BA30-4C7C-87EC-8575A464E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9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70D4-5E11-4B35-B396-811B797BEF2E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B766-9CF8-4562-B33E-C708D13AD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0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02F4-3491-4592-9EDD-2DF4D591B3A5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A47B-18D7-442E-98D5-69D400215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4449-5268-41A6-96CB-68D9D0224D9C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F399-F5B7-4147-B7D3-29791C125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1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781EB-EFE1-4F93-AFA3-5B38C49BCF75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C4C292-21A1-453E-B16C-D0B24A00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6C5CF870-47F1-4F1A-8904-27CF1E9DE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F81BD">
                    <a:shade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BA27F3B-3C27-4069-A83A-FA4216B0D5EA}" type="datetime1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F81BD">
                    <a:shade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F81BD">
                    <a:shade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E217B30-AC68-4BA8-BD4B-9C4B68BF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5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ru.wikipedia.org/wiki/%D0%A4%D0%B0%D0%B9%D0%BB:Marks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7406208" cy="150304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C00000"/>
                </a:solidFill>
              </a:rPr>
              <a:t>Электрооборудование промышленности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275" y="5300663"/>
            <a:ext cx="5033963" cy="1387475"/>
          </a:xfrm>
        </p:spPr>
        <p:txBody>
          <a:bodyPr rtlCol="0">
            <a:normAutofit/>
          </a:bodyPr>
          <a:lstStyle/>
          <a:p>
            <a:pPr marL="0" indent="0" algn="r" fontAlgn="auto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№ 8</a:t>
            </a:r>
            <a:r>
              <a:rPr lang="ru-RU" sz="24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 Рабочее, защитное и грозозащитное заземление</a:t>
            </a:r>
            <a:endParaRPr lang="ru-RU" sz="2400" b="1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Автор к.т.н., доцент Сидоров </a:t>
            </a:r>
            <a:r>
              <a:rPr lang="ru-RU" sz="2400" b="1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А.Е.</a:t>
            </a:r>
            <a:endParaRPr lang="ru-RU" sz="2400" b="1" dirty="0">
              <a:solidFill>
                <a:srgbClr val="212745"/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563938" cy="24479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49788"/>
            <a:ext cx="2952750" cy="19653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400425" cy="22669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340768"/>
            <a:ext cx="8686800" cy="4525962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		Заземление электроустановок бывает двух типов: 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</a:rPr>
              <a:t>защитное заземление</a:t>
            </a:r>
            <a:r>
              <a:rPr lang="ru-RU" dirty="0" smtClean="0">
                <a:latin typeface="Arial" charset="0"/>
              </a:rPr>
              <a:t> и </a:t>
            </a:r>
            <a:r>
              <a:rPr lang="ru-RU" sz="3600" dirty="0" err="1" smtClean="0">
                <a:solidFill>
                  <a:srgbClr val="C00000"/>
                </a:solidFill>
                <a:latin typeface="Arial" charset="0"/>
              </a:rPr>
              <a:t>зануление</a:t>
            </a:r>
            <a:r>
              <a:rPr lang="ru-RU" dirty="0" smtClean="0">
                <a:latin typeface="Arial" charset="0"/>
              </a:rPr>
              <a:t>, которые имеют одно и тоже назначение - </a:t>
            </a:r>
            <a:r>
              <a:rPr lang="ru-RU" sz="4000" dirty="0" smtClean="0">
                <a:solidFill>
                  <a:srgbClr val="FF33CC"/>
                </a:solidFill>
                <a:latin typeface="Arial" charset="0"/>
              </a:rPr>
              <a:t>защитить человека от поражения электрическим током</a:t>
            </a:r>
            <a:r>
              <a:rPr lang="ru-RU" dirty="0" smtClean="0">
                <a:latin typeface="Arial" charset="0"/>
              </a:rPr>
              <a:t>, если он прикоснулся к корпусу электроприбора, который из-за нарушения изоляции оказался под напряжением.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Заземляющее устройство - совокупность </a:t>
            </a:r>
            <a:r>
              <a:rPr lang="ru-RU" sz="2400" dirty="0" smtClean="0">
                <a:solidFill>
                  <a:srgbClr val="FF0000"/>
                </a:solidFill>
              </a:rPr>
              <a:t>заземлителя (заземлителей)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C00000"/>
                </a:solidFill>
              </a:rPr>
              <a:t>заземляющих проводников </a:t>
            </a:r>
            <a:r>
              <a:rPr lang="ru-RU" sz="2400" dirty="0"/>
              <a:t>(ПУЭ 1.7.19).</a:t>
            </a:r>
          </a:p>
          <a:p>
            <a:endParaRPr lang="ru-RU" sz="2400" dirty="0"/>
          </a:p>
          <a:p>
            <a:pPr algn="just"/>
            <a:r>
              <a:rPr lang="ru-RU" sz="2400" dirty="0"/>
              <a:t>	</a:t>
            </a:r>
          </a:p>
          <a:p>
            <a:pPr algn="just"/>
            <a:endParaRPr lang="ru-RU" sz="2400" dirty="0"/>
          </a:p>
          <a:p>
            <a:endParaRPr lang="ru-RU" dirty="0"/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61" y="1296908"/>
            <a:ext cx="37856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4391025" y="5517232"/>
            <a:ext cx="475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На рисунке оно показано толстыми коричневыми и красными линиями: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96908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Это устройство представлено на рисунке, состоящее из заземлителя и заземляющего проводника, соединяющего этот заземлитель с заземляемой частью сети, электроустановки или оборудования. Может быть распределенным, т.е. состоять из нескольких взаимно удаленных заземлителей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260350"/>
            <a:ext cx="8964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Заземлитель</a:t>
            </a:r>
            <a:r>
              <a:rPr lang="ru-RU" sz="2400" dirty="0"/>
              <a:t> - проводящая часть или совокупность соединенных между собой проводящих частей, находящихся в электрическом контакте с грунтом (ПУЭ 1.7.15).</a:t>
            </a:r>
          </a:p>
          <a:p>
            <a:endParaRPr lang="ru-RU" sz="2400" dirty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30" y="1484784"/>
            <a:ext cx="347198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249008" y="5373216"/>
            <a:ext cx="3959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На рисунке он показан толстыми </a:t>
            </a:r>
            <a:r>
              <a:rPr lang="ru-RU" sz="2400" dirty="0" smtClean="0"/>
              <a:t>красными и</a:t>
            </a:r>
          </a:p>
          <a:p>
            <a:pPr algn="ctr"/>
            <a:r>
              <a:rPr lang="ru-RU" sz="2400" dirty="0" smtClean="0"/>
              <a:t>коричневыми </a:t>
            </a:r>
            <a:r>
              <a:rPr lang="ru-RU" sz="2400" dirty="0"/>
              <a:t>линиями: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3848" y="1700808"/>
            <a:ext cx="5123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Проводящая часть - это металлический (токопроводящий) элемент/ электрод любого профиля и конструкции (штырь, труба, полоса, пластина, сетка, ведро  и т.п.), находящийся в грунте и через который в него “стекает” электрический ток от электроустановки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9388" y="260350"/>
            <a:ext cx="8713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/>
              <a:t>Заземляющий электрод (электрод заземлителя) - проводящая часть, находящаяся в электрическом контакте с локальной землей (ГОСТ Р 50571.21-2000 п. 3.21)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	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66" y="1509878"/>
            <a:ext cx="4024364" cy="37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5437448" y="5523364"/>
            <a:ext cx="3673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На рисунке они показаны толстыми красными линиями: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5674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400" dirty="0">
                <a:solidFill>
                  <a:srgbClr val="000000"/>
                </a:solidFill>
              </a:rPr>
              <a:t> В качестве проводящей части может выступать металлический (токопроводящий) элемент любого профиля и конструкции (штырь, труба, полоса, пластина, сетка, ведро  и т.п.), находящийся в грунте и через который в него “стекает” электрический ток от электроустановки.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B766-9CF8-4562-B33E-C708D13ADED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Заземляющий проводник</a:t>
            </a:r>
            <a:r>
              <a:rPr lang="ru-RU" sz="2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— проводник, соединяющий заземляемую часть (точку</a:t>
            </a:r>
            <a:r>
              <a:rPr lang="ru-RU" sz="2800" dirty="0" smtClean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установки </a:t>
            </a:r>
            <a:r>
              <a:rPr lang="ru-RU" sz="28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заземлителем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9154" name="Picture 2" descr="https://tdegarant.ru/images/detailed/75/ground_wire90758_jfm9-z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672408" cy="27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a.d-cd.net/7f72e01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36" y="3356992"/>
            <a:ext cx="4947670" cy="32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2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	Сопротивление заземления - отношение напряжения на заземляющем устройстве к току, стекающему с заземлителя в землю (ПУЭ 1.7.26).</a:t>
            </a:r>
          </a:p>
          <a:p>
            <a:pPr algn="just"/>
            <a:endParaRPr lang="ru-RU" sz="2800"/>
          </a:p>
          <a:p>
            <a:pPr algn="just"/>
            <a:r>
              <a:rPr lang="ru-RU" sz="2800"/>
              <a:t>	Сопротивление заземления - основной показатель заземляющего устройства, определяющий его способность выполнять свои функции и определяющий его качество в целом.</a:t>
            </a:r>
          </a:p>
          <a:p>
            <a:pPr algn="just"/>
            <a:endParaRPr lang="ru-RU" sz="2800"/>
          </a:p>
          <a:p>
            <a:pPr algn="just"/>
            <a:r>
              <a:rPr lang="ru-RU" sz="2800"/>
              <a:t> 	Сопротивление заземления зависит от площади электрического контакта заземлителя (заземляющих электродов) с грунтом (“стекание” тока) и удельного электрического сопротивления грунта, в котором смонтирован этот заземлитель (“впитывание” тока).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95288" y="692150"/>
            <a:ext cx="8569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/>
              <a:t>	Измерения сопротивления контура заземляющего устройства производятся измерителем заземления М416 или Ф4103-М1.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66900"/>
            <a:ext cx="43211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051050" y="616585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М416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643438" y="1916113"/>
            <a:ext cx="430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000"/>
              <a:t>Сопротивление заземляющего устройства, к которому присоединены нейтрали генераторов или трансформаторов или выводов источников однофазного тока, в любое время года должно быть не более </a:t>
            </a:r>
            <a:r>
              <a:rPr lang="ru-RU" sz="2000" b="1">
                <a:solidFill>
                  <a:srgbClr val="FF0000"/>
                </a:solidFill>
              </a:rPr>
              <a:t>2, 4, 8 Ом </a:t>
            </a:r>
            <a:r>
              <a:rPr lang="ru-RU" sz="2000"/>
              <a:t>соответственно при линейных напряжениях </a:t>
            </a:r>
            <a:r>
              <a:rPr lang="ru-RU" sz="2000" b="1">
                <a:solidFill>
                  <a:srgbClr val="FF0000"/>
                </a:solidFill>
              </a:rPr>
              <a:t>660, 380, 220 В </a:t>
            </a:r>
            <a:r>
              <a:rPr lang="ru-RU" sz="2000"/>
              <a:t>источника трехфазного тока или </a:t>
            </a:r>
            <a:r>
              <a:rPr lang="ru-RU" sz="2000" b="1">
                <a:solidFill>
                  <a:srgbClr val="FF0000"/>
                </a:solidFill>
              </a:rPr>
              <a:t>380, 220 и 127 В</a:t>
            </a:r>
            <a:r>
              <a:rPr lang="ru-RU" sz="2000"/>
              <a:t> источника однофазного тока.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680402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235825" y="5516563"/>
            <a:ext cx="164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Ф4103-М1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B766-9CF8-4562-B33E-C708D13ADE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0178" name="Picture 2" descr="https://images.ru.prom.st/422727227_w640_h640_sonel-mru-200-izmeri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20128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icsmarket.ru/upload/iblock/b35/izmeritelizazemleniyfluke1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5" y="3443908"/>
            <a:ext cx="3958767" cy="32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://pribor-i.ru/assets/images/new/russia/izm-sopr-zazem/is-20-1-40-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7788"/>
            <a:ext cx="4295355" cy="52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4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Принцип защитного действия</a:t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8686800" cy="4732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Защитное действие заземления основано на </a:t>
            </a:r>
            <a:r>
              <a:rPr lang="ru-RU" sz="2000" b="1" smtClean="0">
                <a:solidFill>
                  <a:srgbClr val="C00000"/>
                </a:solidFill>
              </a:rPr>
              <a:t>двух принципах</a:t>
            </a:r>
            <a:r>
              <a:rPr lang="ru-RU" sz="200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C00000"/>
                </a:solidFill>
              </a:rPr>
              <a:t>Уменьшение</a:t>
            </a:r>
            <a:r>
              <a:rPr lang="ru-RU" sz="2000" smtClean="0"/>
              <a:t> до безопасного значения </a:t>
            </a:r>
            <a:r>
              <a:rPr lang="ru-RU" sz="2000" smtClean="0">
                <a:solidFill>
                  <a:srgbClr val="C00000"/>
                </a:solidFill>
              </a:rPr>
              <a:t>разности потенциалов </a:t>
            </a:r>
            <a:r>
              <a:rPr lang="ru-RU" sz="2000" smtClean="0"/>
              <a:t>между заземляемым проводящим предметом и другими проводящими предметами, имеющими естественное заземление.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C00000"/>
                </a:solidFill>
              </a:rPr>
              <a:t>Отвод тока утечки </a:t>
            </a:r>
            <a:r>
              <a:rPr lang="ru-RU" sz="2000" smtClean="0"/>
              <a:t>при контакте заземляемого проводящего предмета с фазным проводом. В правильно спроектированной системе появление тока утечки приводит к немедленному срабатыванию защитных устройств (</a:t>
            </a:r>
            <a:r>
              <a:rPr lang="ru-RU" sz="2000" b="1" smtClean="0"/>
              <a:t>устройство защитного отключения — УЗО</a:t>
            </a:r>
            <a:r>
              <a:rPr lang="ru-RU" sz="2000" smtClean="0"/>
              <a:t>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000" smtClean="0"/>
          </a:p>
          <a:p>
            <a:pPr algn="just" eaLnBrk="1" hangingPunct="1">
              <a:spcBef>
                <a:spcPts val="600"/>
              </a:spcBef>
            </a:pPr>
            <a:r>
              <a:rPr lang="ru-RU" sz="2000" smtClean="0"/>
              <a:t>Таким образом, заземление наиболее эффективно только в комплексе с использованием устройств защитного отключения. В этом случае при большинстве нарушений изоляции потенциал на заземленных предметах не превысит опасных величин. Более того, неисправный участок сети будет отключен в течение очень короткого времени (десятые ÷ сотые доли секунды — время срабатывания УЗО).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95B421D0-B7B8-4622-875D-98B11D9A79DD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 idx="4294967295"/>
          </p:nvPr>
        </p:nvSpPr>
        <p:spPr>
          <a:xfrm>
            <a:off x="373836" y="4853411"/>
            <a:ext cx="8152856" cy="1222375"/>
          </a:xfrm>
          <a:ln>
            <a:miter lim="800000"/>
            <a:headEnd/>
            <a:tailEnd/>
          </a:ln>
          <a:extLst/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2. </a:t>
            </a:r>
            <a:r>
              <a:rPr lang="ru-RU" sz="32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Существующие </a:t>
            </a:r>
            <a:r>
              <a:rPr lang="ru-RU" sz="32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системы заземления</a:t>
            </a:r>
          </a:p>
        </p:txBody>
      </p:sp>
      <p:sp>
        <p:nvSpPr>
          <p:cNvPr id="18435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2908300" y="260547"/>
            <a:ext cx="6121400" cy="1296566"/>
          </a:xfrm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1A3F6D"/>
                </a:solidFill>
              </a:rPr>
              <a:t> </a:t>
            </a:r>
            <a:r>
              <a:rPr lang="ru-RU" sz="2800" dirty="0" smtClean="0">
                <a:solidFill>
                  <a:srgbClr val="1A3F6D"/>
                </a:solidFill>
              </a:rPr>
              <a:t>Рабочее, защитное и грозозащитное заземление</a:t>
            </a:r>
            <a:r>
              <a:rPr lang="ru-RU" sz="2800" dirty="0" smtClean="0">
                <a:solidFill>
                  <a:srgbClr val="1A3F6D"/>
                </a:solidFill>
                <a:latin typeface="Arial" charset="0"/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1A3F6D"/>
                </a:solidFill>
              </a:rPr>
              <a:t> </a:t>
            </a:r>
            <a:endParaRPr lang="ru-RU" sz="2000" dirty="0" smtClean="0">
              <a:solidFill>
                <a:srgbClr val="1A3F6D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547"/>
            <a:ext cx="2728788" cy="396061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664717" cy="392237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6570" y="1556792"/>
            <a:ext cx="55598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70000"/>
            </a:pPr>
            <a:r>
              <a:rPr lang="ru-RU" sz="3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1. Устройство </a:t>
            </a:r>
            <a:r>
              <a:rPr lang="ru-RU" sz="36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и виды </a:t>
            </a:r>
            <a:r>
              <a:rPr lang="ru-RU" sz="3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заземлителей</a:t>
            </a:r>
            <a:endParaRPr lang="ru-RU" sz="2000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3422" y="457200"/>
            <a:ext cx="8583479" cy="838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kern="1200" cap="al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Область применения защитного заземления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электроустановки напряжением до 1 кВ в трехфазных </a:t>
            </a:r>
            <a:r>
              <a:rPr lang="ru-RU" kern="1200" dirty="0" err="1">
                <a:solidFill>
                  <a:schemeClr val="tx2">
                    <a:lumMod val="75000"/>
                  </a:schemeClr>
                </a:solidFill>
              </a:rPr>
              <a:t>трехпроводных</a:t>
            </a: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 сетях переменного тока с изолированной </a:t>
            </a:r>
            <a:r>
              <a:rPr lang="ru-RU" kern="1200" dirty="0" err="1">
                <a:solidFill>
                  <a:schemeClr val="tx2">
                    <a:lumMod val="75000"/>
                  </a:schemeClr>
                </a:solidFill>
              </a:rPr>
              <a:t>нейтралью</a:t>
            </a: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 (система IT); </a:t>
            </a:r>
          </a:p>
          <a:p>
            <a:pPr marL="0" indent="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 электроустановки напряжением до 1 кВ в однофазных двухпроводных сетях переменного тока изолированных от земли; </a:t>
            </a:r>
          </a:p>
          <a:p>
            <a:pPr marL="0" indent="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 электроустановки напряжением до 1 кВ в двухпроводных сетях постоянного тока с изолированной средней точкой обмоток источника тока (система IT); </a:t>
            </a:r>
          </a:p>
          <a:p>
            <a:pPr marL="0" indent="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 электроустановки в сетях напряжением выше 1 кВ переменного и постоянного тока с любым режимом </a:t>
            </a:r>
            <a:r>
              <a:rPr lang="ru-RU" kern="1200" dirty="0" err="1">
                <a:solidFill>
                  <a:schemeClr val="tx2">
                    <a:lumMod val="75000"/>
                  </a:schemeClr>
                </a:solidFill>
              </a:rPr>
              <a:t>нейтрали</a:t>
            </a:r>
            <a:r>
              <a:rPr lang="ru-RU" kern="1200" dirty="0">
                <a:solidFill>
                  <a:schemeClr val="tx2">
                    <a:lumMod val="75000"/>
                  </a:schemeClr>
                </a:solidFill>
              </a:rPr>
              <a:t> или средней точки обмоток источников 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34A2CF73-39D5-4644-AB8D-35629F1159BD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B766-9CF8-4562-B33E-C708D13ADED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2226" name="Picture 2" descr="https://cf.ppt-online.org/files2/slide/u/UeQMhkiB8lLzu5DC21IwxjJGrHynpR7XTmAfKq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" y="48398"/>
            <a:ext cx="5282432" cy="39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s://mekelektro.ru/wp-content/uploads/2018/02/0ab-ri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04" y="3501008"/>
            <a:ext cx="4887653" cy="33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3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РЕЖИМЫ ЗАЗЕМЛЕНИЯ НЕЙТРАЛИ</a:t>
            </a:r>
            <a:r>
              <a:rPr lang="ru-RU" sz="4000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8229600" cy="45434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/>
              <a:t>     В настоящее время в мировой практике используются следующие способы заземления </a:t>
            </a:r>
            <a:r>
              <a:rPr lang="ru-RU" sz="1600" dirty="0" err="1" smtClean="0"/>
              <a:t>нейтрали</a:t>
            </a:r>
            <a:r>
              <a:rPr lang="ru-RU" sz="1600" dirty="0" smtClean="0"/>
              <a:t> сетей среднего напряжения (термин «среднее напряжение» используется в зарубежных странах для сетей с диапазоном рабочих напряжений 1-69 </a:t>
            </a:r>
            <a:r>
              <a:rPr lang="ru-RU" sz="1600" dirty="0" err="1" smtClean="0"/>
              <a:t>кВ</a:t>
            </a:r>
            <a:r>
              <a:rPr lang="ru-RU" sz="1600" dirty="0" smtClean="0"/>
              <a:t>):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изолированная (незаземленная);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err="1" smtClean="0"/>
              <a:t>глухозаземленная</a:t>
            </a:r>
            <a:r>
              <a:rPr lang="ru-RU" sz="2800" dirty="0" smtClean="0"/>
              <a:t> (непосредственно присоединенная к заземляющему контуру);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заземленная через дугогасящий реактор;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заземленная через резистор (низкоомный или </a:t>
            </a:r>
            <a:r>
              <a:rPr lang="ru-RU" sz="2800" dirty="0" err="1" smtClean="0"/>
              <a:t>высокоомный</a:t>
            </a:r>
            <a:r>
              <a:rPr lang="ru-RU" sz="2800" dirty="0" smtClean="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заземленная через дугогасящий реактор и резистор .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Способы заземления нейтрали в странах мира</a:t>
            </a:r>
            <a:r>
              <a:rPr lang="ru-RU" sz="3200" smtClean="0"/>
              <a:t> </a:t>
            </a:r>
          </a:p>
        </p:txBody>
      </p:sp>
      <p:graphicFrame>
        <p:nvGraphicFramePr>
          <p:cNvPr id="3481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69900" y="1811338"/>
          <a:ext cx="8134350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Документ" r:id="rId3" imgW="8967981" imgH="5459492" progId="Word.Document.8">
                  <p:embed/>
                </p:oleObj>
              </mc:Choice>
              <mc:Fallback>
                <p:oleObj name="Документ" r:id="rId3" imgW="8967981" imgH="54594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11338"/>
                        <a:ext cx="8134350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4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686800" cy="8382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0033CC"/>
                </a:solidFill>
                <a:latin typeface="Georgia" pitchFamily="18" charset="0"/>
              </a:rPr>
              <a:t>Из седьмой редакции ПУЭ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buClrTx/>
              <a:buSzTx/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п.1.2.16.</a:t>
            </a:r>
            <a:r>
              <a:rPr lang="ru-RU" sz="2800" b="1" smtClean="0">
                <a:solidFill>
                  <a:srgbClr val="000000"/>
                </a:solidFill>
                <a:latin typeface="Georgia" pitchFamily="18" charset="0"/>
              </a:rPr>
              <a:t>  Работа электрических сетей напряжением     2-35 кВ      может предусматриваться     как    с изолированной нейтралью, так и с нейтралью, заземленной через дугогасящий реактор или </a:t>
            </a: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резистор</a:t>
            </a:r>
            <a:r>
              <a:rPr lang="ru-RU" sz="2800" b="1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п.4.2.166.</a:t>
            </a:r>
            <a:r>
              <a:rPr lang="ru-RU" sz="2800" b="1" smtClean="0">
                <a:solidFill>
                  <a:srgbClr val="000000"/>
                </a:solidFill>
                <a:latin typeface="Georgia" pitchFamily="18" charset="0"/>
              </a:rPr>
              <a:t>  Электрические сети 3-35 кВ должны работать с изолированной, заземленной через </a:t>
            </a: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резистор</a:t>
            </a:r>
            <a:r>
              <a:rPr lang="ru-RU" sz="2800" b="1" smtClean="0">
                <a:solidFill>
                  <a:srgbClr val="000000"/>
                </a:solidFill>
                <a:latin typeface="Georgia" pitchFamily="18" charset="0"/>
              </a:rPr>
              <a:t> или дугогасящий реактор нейтралью….</a:t>
            </a:r>
            <a:r>
              <a:rPr lang="ru-RU" b="1" smtClean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algn="just" eaLnBrk="1" hangingPunct="1">
              <a:buClrTx/>
              <a:buSzTx/>
              <a:buFontTx/>
              <a:buNone/>
            </a:pPr>
            <a:endParaRPr lang="ru-RU" sz="240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Резистивное заземление </a:t>
            </a:r>
            <a:r>
              <a:rPr lang="ru-RU" sz="2800" b="1" dirty="0" err="1">
                <a:solidFill>
                  <a:srgbClr val="F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нейтрали</a:t>
            </a:r>
            <a:r>
              <a:rPr lang="ru-RU" sz="2800" b="1" dirty="0">
                <a:solidFill>
                  <a:srgbClr val="F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сети способствует: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FF"/>
                </a:solidFill>
                <a:latin typeface="Arial Unicode MS" pitchFamily="34" charset="-128"/>
              </a:rPr>
              <a:t>отсутствию перенапряжений высокой амплитуды при дуговых однофазных замыканиях на землю и как следствие многоместных повреждений в сети; </a:t>
            </a: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Arial Unicode MS" pitchFamily="34" charset="-128"/>
              </a:rPr>
              <a:t>устранению феррорезонансных и резонансных процессов и связанных с ними повреждений трансформаторов напряжения, другого основного оборудования; </a:t>
            </a: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00FF"/>
                </a:solidFill>
                <a:latin typeface="Arial Unicode MS" pitchFamily="34" charset="-128"/>
              </a:rPr>
              <a:t>простому выполнению чувствительной и селективной релейной защиты от однофазных замыканий на землю, основанной на токовом или фазном принципе.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000000"/>
                </a:solidFill>
                <a:latin typeface="Georgia" pitchFamily="18" charset="0"/>
              </a:rPr>
              <a:t>Унифицированные</a:t>
            </a:r>
            <a:r>
              <a:rPr lang="ru-RU" smtClean="0">
                <a:solidFill>
                  <a:srgbClr val="000000"/>
                </a:solidFill>
                <a:latin typeface="Georgia" pitchFamily="18" charset="0"/>
              </a:rPr>
              <a:t> конструкции блоков резистора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2732087" cy="4525962"/>
          </a:xfrm>
        </p:spPr>
      </p:pic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31051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179388" y="59499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установки в помещениях ЗРУ,</a:t>
            </a:r>
          </a:p>
          <a:p>
            <a:pPr algn="ctr">
              <a:defRPr/>
            </a:pPr>
            <a:r>
              <a:rPr lang="ru-RU" b="1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территории ОРУ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5508625" y="594995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установки в ячейках 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549275"/>
            <a:ext cx="85725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600" b="1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Высоковольтные резисторы для заземления нейтрали сетей 6-35 кВ</a:t>
            </a:r>
          </a:p>
        </p:txBody>
      </p:sp>
      <p:pic>
        <p:nvPicPr>
          <p:cNvPr id="39939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4000500"/>
            <a:ext cx="2732088" cy="2185988"/>
          </a:xfrm>
          <a:ln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39940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857375"/>
            <a:ext cx="2732087" cy="2185988"/>
          </a:xfrm>
          <a:ln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9941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6237288"/>
            <a:ext cx="8229600" cy="930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                      6-10 кВ                                           35 кВ </a:t>
            </a:r>
          </a:p>
        </p:txBody>
      </p:sp>
      <p:pic>
        <p:nvPicPr>
          <p:cNvPr id="39942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3" y="1811338"/>
            <a:ext cx="2886075" cy="2187575"/>
          </a:xfrm>
          <a:ln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43" name="Picture 4" descr=" Саратовэнер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000125" y="4143375"/>
            <a:ext cx="277971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3" descr="Dscn0022"/>
          <p:cNvPicPr>
            <a:picLocks noChangeAspect="1" noChangeArrowheads="1"/>
          </p:cNvPicPr>
          <p:nvPr/>
        </p:nvPicPr>
        <p:blipFill>
          <a:blip r:embed="rId7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071938" y="4143375"/>
            <a:ext cx="1365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6" descr="DSCN0001(1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57375"/>
            <a:ext cx="2760663" cy="207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 «Хужир», о. Ольхон, оз. Байкал, РЗ-8000-51-35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91440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1169988" y="198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1169988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>
            <a:off x="712788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505200" y="198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505200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3048000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791200" y="198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791200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334000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924800" y="1981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924800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7467600" y="25146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3505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1999" name="Arc 15"/>
          <p:cNvSpPr>
            <a:spLocks/>
          </p:cNvSpPr>
          <p:nvPr/>
        </p:nvSpPr>
        <p:spPr bwMode="auto">
          <a:xfrm>
            <a:off x="3505200" y="3278188"/>
            <a:ext cx="228600" cy="247650"/>
          </a:xfrm>
          <a:custGeom>
            <a:avLst/>
            <a:gdLst>
              <a:gd name="T0" fmla="*/ 0 w 21600"/>
              <a:gd name="T1" fmla="*/ 0 h 23471"/>
              <a:gd name="T2" fmla="*/ 2147483647 w 21600"/>
              <a:gd name="T3" fmla="*/ 2147483647 h 23471"/>
              <a:gd name="T4" fmla="*/ 0 w 21600"/>
              <a:gd name="T5" fmla="*/ 2147483647 h 23471"/>
              <a:gd name="T6" fmla="*/ 0 60000 65536"/>
              <a:gd name="T7" fmla="*/ 0 60000 65536"/>
              <a:gd name="T8" fmla="*/ 0 60000 65536"/>
              <a:gd name="T9" fmla="*/ 0 w 21600"/>
              <a:gd name="T10" fmla="*/ 0 h 23471"/>
              <a:gd name="T11" fmla="*/ 21600 w 21600"/>
              <a:gd name="T12" fmla="*/ 23471 h 23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47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24"/>
                  <a:pt x="21572" y="22848"/>
                  <a:pt x="21518" y="23470"/>
                </a:cubicBezTo>
              </a:path>
              <a:path w="21600" h="2347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24"/>
                  <a:pt x="21572" y="22848"/>
                  <a:pt x="21518" y="2347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Arc 16"/>
          <p:cNvSpPr>
            <a:spLocks/>
          </p:cNvSpPr>
          <p:nvPr/>
        </p:nvSpPr>
        <p:spPr bwMode="auto">
          <a:xfrm rot="5279044">
            <a:off x="3497263" y="3497262"/>
            <a:ext cx="228600" cy="244475"/>
          </a:xfrm>
          <a:custGeom>
            <a:avLst/>
            <a:gdLst>
              <a:gd name="T0" fmla="*/ 2147483647 w 21600"/>
              <a:gd name="T1" fmla="*/ 0 h 22939"/>
              <a:gd name="T2" fmla="*/ 2147483647 w 21600"/>
              <a:gd name="T3" fmla="*/ 2147483647 h 22939"/>
              <a:gd name="T4" fmla="*/ 0 w 21600"/>
              <a:gd name="T5" fmla="*/ 2147483647 h 22939"/>
              <a:gd name="T6" fmla="*/ 0 60000 65536"/>
              <a:gd name="T7" fmla="*/ 0 60000 65536"/>
              <a:gd name="T8" fmla="*/ 0 60000 65536"/>
              <a:gd name="T9" fmla="*/ 0 w 21600"/>
              <a:gd name="T10" fmla="*/ 0 h 22939"/>
              <a:gd name="T11" fmla="*/ 21600 w 21600"/>
              <a:gd name="T12" fmla="*/ 22939 h 229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39" fill="none" extrusionOk="0">
                <a:moveTo>
                  <a:pt x="2983" y="0"/>
                </a:moveTo>
                <a:cubicBezTo>
                  <a:pt x="13657" y="1488"/>
                  <a:pt x="21600" y="10616"/>
                  <a:pt x="21600" y="21393"/>
                </a:cubicBezTo>
                <a:cubicBezTo>
                  <a:pt x="21600" y="21908"/>
                  <a:pt x="21581" y="22424"/>
                  <a:pt x="21544" y="22938"/>
                </a:cubicBezTo>
              </a:path>
              <a:path w="21600" h="22939" stroke="0" extrusionOk="0">
                <a:moveTo>
                  <a:pt x="2983" y="0"/>
                </a:moveTo>
                <a:cubicBezTo>
                  <a:pt x="13657" y="1488"/>
                  <a:pt x="21600" y="10616"/>
                  <a:pt x="21600" y="21393"/>
                </a:cubicBezTo>
                <a:cubicBezTo>
                  <a:pt x="21600" y="21908"/>
                  <a:pt x="21581" y="22424"/>
                  <a:pt x="21544" y="22938"/>
                </a:cubicBezTo>
                <a:lnTo>
                  <a:pt x="0" y="21393"/>
                </a:lnTo>
                <a:lnTo>
                  <a:pt x="2983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Arc 17"/>
          <p:cNvSpPr>
            <a:spLocks/>
          </p:cNvSpPr>
          <p:nvPr/>
        </p:nvSpPr>
        <p:spPr bwMode="auto">
          <a:xfrm rot="-10776292">
            <a:off x="3276600" y="35052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3276600" y="3505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3505200" y="35052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3352800" y="4114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3429000" y="4191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cxnSp>
        <p:nvCxnSpPr>
          <p:cNvPr id="42006" name="AutoShape 22"/>
          <p:cNvCxnSpPr>
            <a:cxnSpLocks noChangeShapeType="1"/>
          </p:cNvCxnSpPr>
          <p:nvPr/>
        </p:nvCxnSpPr>
        <p:spPr bwMode="auto">
          <a:xfrm flipV="1">
            <a:off x="3124200" y="3200400"/>
            <a:ext cx="6858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5791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5715000" y="3276600"/>
            <a:ext cx="1524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5791200" y="3733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638800" y="4114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5715000" y="4191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79248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7924800" y="32766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7772400" y="4114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7848600" y="4191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255588" y="4572000"/>
            <a:ext cx="1801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изолированная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нейтраль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2209800" y="4572000"/>
            <a:ext cx="2492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заземлен</a:t>
            </a:r>
            <a:r>
              <a:rPr lang="ru-RU" sz="2000">
                <a:latin typeface="Times New Roman" pitchFamily="18" charset="0"/>
              </a:rPr>
              <a:t>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через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дугогасящий реактор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819650" y="4572000"/>
            <a:ext cx="2038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заземлен</a:t>
            </a:r>
            <a:r>
              <a:rPr lang="ru-RU" sz="2000">
                <a:latin typeface="Times New Roman" pitchFamily="18" charset="0"/>
              </a:rPr>
              <a:t>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через</a:t>
            </a:r>
            <a:endParaRPr lang="ru-RU" sz="2000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резистор</a:t>
            </a: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7239000" y="4572000"/>
            <a:ext cx="139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глухо</a:t>
            </a:r>
            <a:r>
              <a:rPr lang="ru-RU" sz="2000">
                <a:latin typeface="Times New Roman" pitchFamily="18" charset="0"/>
              </a:rPr>
              <a:t>е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заземлен</a:t>
            </a:r>
            <a:r>
              <a:rPr lang="ru-RU" sz="2000">
                <a:latin typeface="Times New Roman" pitchFamily="18" charset="0"/>
              </a:rPr>
              <a:t>ие</a:t>
            </a:r>
          </a:p>
        </p:txBody>
      </p:sp>
      <p:sp>
        <p:nvSpPr>
          <p:cNvPr id="42020" name="Rectangle 36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83612" cy="1081088"/>
          </a:xfrm>
        </p:spPr>
        <p:txBody>
          <a:bodyPr lIns="92075" tIns="46038" rIns="92075" bIns="46038"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Существующие режимы заземления нейтрали в сетях 6-35 кВ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1916113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hlink"/>
                </a:solidFill>
              </a:rPr>
              <a:t>Глава </a:t>
            </a:r>
            <a:r>
              <a:rPr lang="ru-RU" sz="2400" dirty="0">
                <a:solidFill>
                  <a:schemeClr val="hlink"/>
                </a:solidFill>
              </a:rPr>
              <a:t>1.7 ЗАЗЕМЛЕНИЕ И ЗАЩИТНЫЕ МЕРЫ ЭЛЕКТРОБЕЗОПАСНОСТИ. </a:t>
            </a:r>
          </a:p>
          <a:p>
            <a:pPr algn="ctr"/>
            <a:r>
              <a:rPr lang="ru-RU" sz="2400" dirty="0">
                <a:solidFill>
                  <a:schemeClr val="hlink"/>
                </a:solidFill>
              </a:rPr>
              <a:t>Область применения. Термины и определения.</a:t>
            </a:r>
          </a:p>
          <a:p>
            <a:pPr algn="just"/>
            <a:endParaRPr lang="ru-RU" sz="2400" dirty="0">
              <a:solidFill>
                <a:schemeClr val="hlink"/>
              </a:solidFill>
            </a:endParaRPr>
          </a:p>
          <a:p>
            <a:pPr algn="just"/>
            <a:r>
              <a:rPr lang="ru-RU" sz="2400" dirty="0">
                <a:solidFill>
                  <a:schemeClr val="hlink"/>
                </a:solidFill>
              </a:rPr>
              <a:t>Правила устройства электроустановок (ПУЭ) Издание седьмое. Утверждены Приказом Минэнерго России от 08.07.2002 № 204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52266" cy="205226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89320"/>
            <a:ext cx="52920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  <a:buSzPct val="70000"/>
            </a:pPr>
            <a:r>
              <a:rPr lang="ru-RU" sz="4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1. Устройство и виды заземлителей</a:t>
            </a:r>
            <a:endParaRPr lang="ru-RU" sz="4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359" y="5157192"/>
            <a:ext cx="8677002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1.7.28. </a:t>
            </a:r>
            <a:r>
              <a:rPr lang="ru-RU" sz="2400" b="1" i="1" dirty="0">
                <a:solidFill>
                  <a:srgbClr val="0000FF"/>
                </a:solidFill>
              </a:rPr>
              <a:t>Заземление</a:t>
            </a:r>
            <a:r>
              <a:rPr lang="ru-RU" sz="2400" dirty="0">
                <a:solidFill>
                  <a:srgbClr val="0000FF"/>
                </a:solidFill>
              </a:rPr>
              <a:t> — преднамеренное электрическое соединение какой-либо точки сети, электроустановки или оборудования с заземляющим устройством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01000" cy="1143000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</a:rPr>
              <a:t>Рекомендуемые к использованию в сетях 6-35 кВ режимы заземления нейтрали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1000" y="323215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Через резистор</a:t>
            </a:r>
          </a:p>
          <a:p>
            <a:pPr algn="ctr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(высокоомный или низкоомный)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267200" y="3232150"/>
            <a:ext cx="472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Через дугогасящий реактор с шунтирующим низковольтным резистором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2133600" y="1936750"/>
            <a:ext cx="2286000" cy="1295400"/>
          </a:xfrm>
          <a:prstGeom prst="lin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419600" y="1936750"/>
            <a:ext cx="2133600" cy="1371600"/>
          </a:xfrm>
          <a:prstGeom prst="line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81000" y="4876800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Режим изолированной нейтрали в сетях 6-35 кВ, как снижающий надежность электроснабжения должен быть полностью исключен!!!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61434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Виды заземления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285875"/>
            <a:ext cx="8686800" cy="4794250"/>
          </a:xfrm>
        </p:spPr>
        <p:txBody>
          <a:bodyPr/>
          <a:lstStyle/>
          <a:p>
            <a:pPr eaLnBrk="1" hangingPunct="1"/>
            <a:r>
              <a:rPr lang="ru-RU" sz="1700" smtClean="0"/>
              <a:t>Различают три вида заземления: </a:t>
            </a:r>
            <a:r>
              <a:rPr lang="ru-RU" sz="1700" b="1" smtClean="0">
                <a:solidFill>
                  <a:srgbClr val="C00000"/>
                </a:solidFill>
              </a:rPr>
              <a:t>рабочее заземление</a:t>
            </a:r>
            <a:r>
              <a:rPr lang="ru-RU" sz="1700" smtClean="0"/>
              <a:t>, </a:t>
            </a:r>
            <a:r>
              <a:rPr lang="ru-RU" sz="1700" b="1" smtClean="0">
                <a:solidFill>
                  <a:srgbClr val="C00000"/>
                </a:solidFill>
              </a:rPr>
              <a:t>защитное заземление</a:t>
            </a:r>
            <a:r>
              <a:rPr lang="ru-RU" sz="1700" smtClean="0">
                <a:solidFill>
                  <a:srgbClr val="C00000"/>
                </a:solidFill>
              </a:rPr>
              <a:t> </a:t>
            </a:r>
            <a:r>
              <a:rPr lang="ru-RU" sz="1700" smtClean="0"/>
              <a:t>и </a:t>
            </a:r>
            <a:r>
              <a:rPr lang="ru-RU" sz="1700" b="1" smtClean="0">
                <a:solidFill>
                  <a:srgbClr val="C00000"/>
                </a:solidFill>
              </a:rPr>
              <a:t>заземление грозозащиты</a:t>
            </a:r>
            <a:r>
              <a:rPr lang="ru-RU" sz="1700" b="1" smtClean="0">
                <a:solidFill>
                  <a:schemeClr val="tx1"/>
                </a:solidFill>
              </a:rPr>
              <a:t>.</a:t>
            </a:r>
            <a:r>
              <a:rPr lang="ru-RU" sz="17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700" smtClean="0"/>
              <a:t>	В ряде случаев один и тот же заземлитель может выполнять два или три назначения одновременно.</a:t>
            </a:r>
          </a:p>
          <a:p>
            <a:pPr eaLnBrk="1" hangingPunct="1"/>
            <a:r>
              <a:rPr lang="ru-RU" sz="1700" b="1" smtClean="0">
                <a:solidFill>
                  <a:srgbClr val="FF0000"/>
                </a:solidFill>
              </a:rPr>
              <a:t>К</a:t>
            </a:r>
            <a:r>
              <a:rPr lang="ru-RU" sz="1700" smtClean="0">
                <a:solidFill>
                  <a:srgbClr val="FF0000"/>
                </a:solidFill>
              </a:rPr>
              <a:t> </a:t>
            </a:r>
            <a:r>
              <a:rPr lang="ru-RU" sz="1700" b="1" smtClean="0">
                <a:solidFill>
                  <a:srgbClr val="FF0000"/>
                </a:solidFill>
              </a:rPr>
              <a:t>рабочему заземлению </a:t>
            </a:r>
            <a:r>
              <a:rPr lang="ru-RU" sz="1700" smtClean="0"/>
              <a:t>относятся заземление нейтрали силовых трансформаторов, генераторов, дугогасящих аппаратов, измерительных трансформаторов напряжения, реакторов, заземление фазы при использовании земли </a:t>
            </a:r>
            <a:r>
              <a:rPr lang="ru-RU" sz="1700" b="1" smtClean="0"/>
              <a:t>в качестве рабочего провода </a:t>
            </a:r>
            <a:r>
              <a:rPr lang="ru-RU" sz="1700" smtClean="0"/>
              <a:t>и пр. </a:t>
            </a:r>
          </a:p>
          <a:p>
            <a:pPr eaLnBrk="1" hangingPunct="1"/>
            <a:r>
              <a:rPr lang="ru-RU" sz="1700" b="1" smtClean="0">
                <a:solidFill>
                  <a:srgbClr val="FF0000"/>
                </a:solidFill>
              </a:rPr>
              <a:t>Защитное заземление </a:t>
            </a:r>
            <a:r>
              <a:rPr lang="ru-RU" sz="1700" smtClean="0"/>
              <a:t>выполняется д</a:t>
            </a:r>
            <a:r>
              <a:rPr lang="ru-RU" sz="1700" b="1" smtClean="0"/>
              <a:t>ля обеспечения безопасности людей</a:t>
            </a:r>
            <a:r>
              <a:rPr lang="ru-RU" sz="1700" smtClean="0"/>
              <a:t>, обслуживающих электрическую установку, путем заземления металлических частей установки (например, баков трансформаторов), которые нормально имеют нулевой потенциал, но могут оказаться под напряжением при перекрытии или пробое изоляции. </a:t>
            </a:r>
          </a:p>
          <a:p>
            <a:pPr eaLnBrk="1" hangingPunct="1"/>
            <a:r>
              <a:rPr lang="ru-RU" sz="1700" b="1" smtClean="0">
                <a:solidFill>
                  <a:srgbClr val="FF0000"/>
                </a:solidFill>
              </a:rPr>
              <a:t>Заземление грозозащиты </a:t>
            </a:r>
            <a:r>
              <a:rPr lang="ru-RU" sz="1700" smtClean="0"/>
              <a:t>служит для отвода тока молнии в землю от защитных разрядников, ОПН, стержневых и тросовых молниеотводов или других конструкций, в которые произошел удар молнии.</a:t>
            </a:r>
          </a:p>
          <a:p>
            <a:pPr eaLnBrk="1" hangingPunct="1">
              <a:spcBef>
                <a:spcPts val="600"/>
              </a:spcBef>
            </a:pPr>
            <a:r>
              <a:rPr lang="ru-RU" sz="1800" b="1" smtClean="0"/>
              <a:t>Обозначения:</a:t>
            </a:r>
            <a:endParaRPr lang="ru-RU" sz="180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ru-RU" sz="1800" smtClean="0"/>
              <a:t>		        </a:t>
            </a:r>
            <a:r>
              <a:rPr lang="ru-RU" sz="1400" smtClean="0"/>
              <a:t>Обозначение на схемах (два символа справа)</a:t>
            </a:r>
          </a:p>
          <a:p>
            <a:pPr eaLnBrk="1" hangingPunct="1"/>
            <a:endParaRPr lang="ru-RU" sz="1700" smtClean="0"/>
          </a:p>
        </p:txBody>
      </p:sp>
      <p:pic>
        <p:nvPicPr>
          <p:cNvPr id="50180" name="Рисунок 4" descr="http://upload.wikimedia.org/wikipedia/ru/thumb/5/5c/Marks.JPG/180px-Marks.JPG">
            <a:hlinkClick r:id="rId2" tooltip="&quot;Обозначение на схемах (два символа справа)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786438"/>
            <a:ext cx="29670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41A5CEA3-C36C-4F18-BBF8-A863BDF6B0C9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Обозначения системы заземления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kern="1200" dirty="0"/>
              <a:t>Первая буква в обозначении системы заземления определяет характер заземления источника питания:</a:t>
            </a:r>
            <a:endParaRPr lang="ru-RU" sz="1800" kern="12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>
                <a:solidFill>
                  <a:srgbClr val="C00000"/>
                </a:solidFill>
              </a:rPr>
              <a:t>T</a:t>
            </a:r>
            <a:r>
              <a:rPr lang="ru-RU" sz="1800" kern="1200" dirty="0"/>
              <a:t> – непосредственное соединения </a:t>
            </a:r>
            <a:r>
              <a:rPr lang="ru-RU" sz="1800" kern="1200" dirty="0" smtClean="0"/>
              <a:t>нейтральной точки </a:t>
            </a:r>
            <a:r>
              <a:rPr lang="ru-RU" sz="1800" kern="1200" dirty="0"/>
              <a:t>источника питания с землёй;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>
                <a:solidFill>
                  <a:srgbClr val="C00000"/>
                </a:solidFill>
              </a:rPr>
              <a:t>I</a:t>
            </a:r>
            <a:r>
              <a:rPr lang="ru-RU" sz="1800" kern="1200" dirty="0">
                <a:solidFill>
                  <a:srgbClr val="C00000"/>
                </a:solidFill>
              </a:rPr>
              <a:t> </a:t>
            </a:r>
            <a:r>
              <a:rPr lang="ru-RU" sz="1800" kern="1200" dirty="0"/>
              <a:t>– все токоведущие части изолированы от земли.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kern="1200" dirty="0"/>
              <a:t>Вторая буква определяет характер заземления открытых проводящих частей электроустановки здания:</a:t>
            </a:r>
            <a:endParaRPr lang="ru-RU" sz="1800" kern="12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>
                <a:solidFill>
                  <a:srgbClr val="C00000"/>
                </a:solidFill>
              </a:rPr>
              <a:t>T</a:t>
            </a:r>
            <a:r>
              <a:rPr lang="ru-RU" sz="1800" kern="1200" dirty="0"/>
              <a:t> – непосредственная связь открытых проводящих частей электроустановки здания с землёй, независимо от характера связи источника питания с землёй;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>
                <a:solidFill>
                  <a:srgbClr val="C00000"/>
                </a:solidFill>
              </a:rPr>
              <a:t>N</a:t>
            </a:r>
            <a:r>
              <a:rPr lang="ru-RU" sz="1800" kern="1200" dirty="0"/>
              <a:t> – непосредственная связь открытых проводящих частей электроустановки здания с точкой заземления источника питания.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kern="1200" dirty="0"/>
              <a:t>Буквы, следующие через чёрточку за N, определяют характер этой связи – функциональный способ устройства нулевого защитного и нулевого рабочего проводников:</a:t>
            </a:r>
            <a:endParaRPr lang="ru-RU" sz="1800" kern="12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>
                <a:solidFill>
                  <a:srgbClr val="C00000"/>
                </a:solidFill>
              </a:rPr>
              <a:t>S</a:t>
            </a:r>
            <a:r>
              <a:rPr lang="ru-RU" sz="1800" kern="1200" dirty="0"/>
              <a:t> – функции нулевого защитного PE и нулевого рабочего N проводников обеспечиваются раздельными проводниками;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>
                <a:solidFill>
                  <a:srgbClr val="C00000"/>
                </a:solidFill>
              </a:rPr>
              <a:t>C</a:t>
            </a:r>
            <a:r>
              <a:rPr lang="ru-RU" sz="1800" kern="1200" dirty="0"/>
              <a:t> – функции нулевого защитного и нулевого рабочего проводников обеспечивается одним общим проводником PEN.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5A8BD0F2-CFBE-4C1E-9236-457432B7150B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12E1-9713-4493-90AF-98932D87AFD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1187450" y="1557338"/>
            <a:ext cx="77057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Аббревиатура букв расшифровывается так: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T (terre — земля) — заземлено;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N (neuter — нейтраль) — присоединено к нейтрали источника (занулено);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I (isole) — изолировано.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0819D-A01C-44D7-B82C-CE592200FE1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539750" y="1341438"/>
            <a:ext cx="8208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/>
              <a:t>В ГОСТ введены обозначения нулевых проводников:</a:t>
            </a:r>
          </a:p>
          <a:p>
            <a:pPr algn="ctr"/>
            <a:endParaRPr lang="ru-RU" sz="3200" dirty="0"/>
          </a:p>
          <a:p>
            <a:r>
              <a:rPr lang="ru-RU" sz="3200" dirty="0"/>
              <a:t>N — нулевой </a:t>
            </a:r>
            <a:r>
              <a:rPr lang="ru-RU" sz="3200" dirty="0">
                <a:solidFill>
                  <a:srgbClr val="FF0000"/>
                </a:solidFill>
              </a:rPr>
              <a:t>рабочий </a:t>
            </a:r>
            <a:r>
              <a:rPr lang="ru-RU" sz="3200" dirty="0"/>
              <a:t>проводник;</a:t>
            </a:r>
          </a:p>
          <a:p>
            <a:endParaRPr lang="ru-RU" sz="3200" dirty="0"/>
          </a:p>
          <a:p>
            <a:r>
              <a:rPr lang="ru-RU" sz="3200" dirty="0"/>
              <a:t>PE — нулевой </a:t>
            </a:r>
            <a:r>
              <a:rPr lang="ru-RU" sz="3200" dirty="0">
                <a:solidFill>
                  <a:srgbClr val="C00000"/>
                </a:solidFill>
              </a:rPr>
              <a:t>защитный</a:t>
            </a:r>
            <a:r>
              <a:rPr lang="ru-RU" sz="3200" dirty="0"/>
              <a:t> проводник;</a:t>
            </a:r>
          </a:p>
          <a:p>
            <a:endParaRPr lang="ru-RU" sz="3200" dirty="0"/>
          </a:p>
          <a:p>
            <a:r>
              <a:rPr lang="ru-RU" sz="3200" dirty="0"/>
              <a:t>PEN — совмещенный нулевой рабочий и защитный проводник заземления.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88713-C059-40D4-A42B-ABAA3180340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05679" y="1556792"/>
            <a:ext cx="8686800" cy="4525962"/>
          </a:xfrm>
          <a:ln w="38100"/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rgbClr val="4F81BD"/>
              </a:buClr>
              <a:buFont typeface="Wingdings 2"/>
              <a:buChar char=""/>
              <a:defRPr/>
            </a:pPr>
            <a:r>
              <a:rPr lang="ru-RU" sz="4000" kern="1200" dirty="0">
                <a:solidFill>
                  <a:srgbClr val="1F497D"/>
                </a:solidFill>
              </a:rPr>
              <a:t>Классификация типов систем заземления приводится в качестве основной из характеристик питающей электрической сети. </a:t>
            </a:r>
            <a:endParaRPr lang="ru-RU" sz="4000" kern="1200" dirty="0" smtClean="0">
              <a:solidFill>
                <a:srgbClr val="1F497D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rgbClr val="4F81BD"/>
              </a:buClr>
              <a:buFont typeface="Wingdings 2" pitchFamily="18" charset="2"/>
              <a:buNone/>
              <a:defRPr/>
            </a:pPr>
            <a:r>
              <a:rPr lang="ru-RU" sz="4000" kern="1200" dirty="0" smtClean="0">
                <a:solidFill>
                  <a:srgbClr val="1F497D"/>
                </a:solidFill>
              </a:rPr>
              <a:t>ГОСТ </a:t>
            </a:r>
            <a:r>
              <a:rPr lang="ru-RU" sz="4000" kern="1200" dirty="0">
                <a:solidFill>
                  <a:srgbClr val="1F497D"/>
                </a:solidFill>
              </a:rPr>
              <a:t>Р 50571.2 рассматривает </a:t>
            </a:r>
            <a:r>
              <a:rPr lang="ru-RU" sz="4000" kern="1200" dirty="0" smtClean="0">
                <a:solidFill>
                  <a:srgbClr val="1F497D"/>
                </a:solidFill>
              </a:rPr>
              <a:t>   следующие </a:t>
            </a:r>
            <a:r>
              <a:rPr lang="ru-RU" sz="4000" kern="1200" dirty="0">
                <a:solidFill>
                  <a:srgbClr val="1F497D"/>
                </a:solidFill>
              </a:rPr>
              <a:t>системы заземления: 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4F81BD"/>
              </a:buClr>
              <a:buFont typeface="Wingdings 2" pitchFamily="18" charset="2"/>
              <a:buNone/>
              <a:defRPr/>
            </a:pPr>
            <a:r>
              <a:rPr lang="ru-RU" sz="4000" b="1" kern="1200" dirty="0">
                <a:solidFill>
                  <a:srgbClr val="C00000"/>
                </a:solidFill>
              </a:rPr>
              <a:t>			</a:t>
            </a:r>
            <a:r>
              <a:rPr lang="en-US" sz="4000" b="1" kern="1200" dirty="0" smtClean="0">
                <a:solidFill>
                  <a:srgbClr val="C00000"/>
                </a:solidFill>
              </a:rPr>
              <a:t>TN</a:t>
            </a:r>
            <a:r>
              <a:rPr lang="ru-RU" sz="4000" b="1" kern="1200" dirty="0" smtClean="0">
                <a:solidFill>
                  <a:srgbClr val="C00000"/>
                </a:solidFill>
              </a:rPr>
              <a:t>,</a:t>
            </a:r>
            <a:r>
              <a:rPr lang="ru-RU" sz="4000" b="1" kern="1200" dirty="0">
                <a:solidFill>
                  <a:srgbClr val="C00000"/>
                </a:solidFill>
              </a:rPr>
              <a:t>	TN-C, TN-S, TN-C-S, TT, IT</a:t>
            </a:r>
            <a:r>
              <a:rPr lang="ru-RU" sz="4000" kern="1200" dirty="0">
                <a:solidFill>
                  <a:srgbClr val="1F497D"/>
                </a:solidFill>
              </a:rPr>
              <a:t>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2. </a:t>
            </a:r>
            <a:r>
              <a:rPr lang="ru-RU" sz="3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Существующие системы заземления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Существует, скажем, базовая система заземления TN – это аббревиатура от Terre-Neutre, что в переводе с французского дословно означает  «земля, нейтрал», то есть, заземленная нейтраль. На базе этой системы заземления, если можно так сказать, построены еще несколько систем более нам известных.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241D-0482-4ACA-B0E0-54CB2383673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Система TN-C</a:t>
            </a: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196975"/>
            <a:ext cx="8686800" cy="5303838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kern="1200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kern="1200" dirty="0">
                <a:solidFill>
                  <a:srgbClr val="C00000"/>
                </a:solidFill>
              </a:rPr>
              <a:t>Система TN-C </a:t>
            </a:r>
            <a:r>
              <a:rPr lang="ru-RU" sz="2800" kern="1200" dirty="0"/>
              <a:t>(фр. </a:t>
            </a:r>
            <a:r>
              <a:rPr lang="fr-FR" sz="2800" i="1" kern="1200" dirty="0"/>
              <a:t>Terre-Neutre-Combine</a:t>
            </a:r>
            <a:r>
              <a:rPr lang="ru-RU" sz="2800" kern="1200" dirty="0"/>
              <a:t>) предложена немецким концерном АЭГ (AEG, </a:t>
            </a:r>
            <a:r>
              <a:rPr lang="ru-RU" sz="2800" kern="1200" dirty="0" err="1"/>
              <a:t>Allgemeine</a:t>
            </a:r>
            <a:r>
              <a:rPr lang="ru-RU" sz="2800" kern="1200" dirty="0"/>
              <a:t> </a:t>
            </a:r>
            <a:r>
              <a:rPr lang="ru-RU" sz="2800" kern="1200" dirty="0" err="1"/>
              <a:t>Elektricitäts-Gesellschaft</a:t>
            </a:r>
            <a:r>
              <a:rPr lang="ru-RU" sz="2800" kern="1200" dirty="0"/>
              <a:t>)             </a:t>
            </a:r>
            <a:r>
              <a:rPr lang="ru-RU" sz="2800" b="1" kern="1200" dirty="0"/>
              <a:t>в 1913 году</a:t>
            </a:r>
            <a:r>
              <a:rPr lang="ru-RU" sz="2800" kern="1200" dirty="0"/>
              <a:t>.  Рабочий ноль и PE-проводник (</a:t>
            </a:r>
            <a:r>
              <a:rPr lang="ru-RU" sz="2800" i="1" kern="1200" dirty="0" err="1"/>
              <a:t>Protection</a:t>
            </a:r>
            <a:r>
              <a:rPr lang="ru-RU" sz="2800" i="1" kern="1200" dirty="0"/>
              <a:t> </a:t>
            </a:r>
            <a:r>
              <a:rPr lang="ru-RU" sz="2800" i="1" kern="1200" dirty="0" err="1"/>
              <a:t>Earth</a:t>
            </a:r>
            <a:r>
              <a:rPr lang="ru-RU" sz="2800" kern="1200" dirty="0"/>
              <a:t>) в этой системе совмещены в один провод.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kern="1200" dirty="0">
                <a:solidFill>
                  <a:srgbClr val="C00000"/>
                </a:solidFill>
              </a:rPr>
              <a:t>Самым большим недостатком </a:t>
            </a:r>
            <a:r>
              <a:rPr lang="ru-RU" sz="2800" kern="1200" dirty="0"/>
              <a:t>было </a:t>
            </a:r>
            <a:r>
              <a:rPr lang="ru-RU" sz="2800" b="1" kern="1200" dirty="0"/>
              <a:t>образование линейного напряжения</a:t>
            </a:r>
            <a:r>
              <a:rPr lang="ru-RU" sz="2800" kern="1200" dirty="0"/>
              <a:t> (в </a:t>
            </a:r>
            <a:r>
              <a:rPr lang="ru-RU" sz="2800" b="1" kern="1200" dirty="0">
                <a:solidFill>
                  <a:srgbClr val="C00000"/>
                </a:solidFill>
              </a:rPr>
              <a:t>1,732</a:t>
            </a:r>
            <a:r>
              <a:rPr lang="ru-RU" sz="2800" kern="1200" dirty="0"/>
              <a:t> раза выше фазного) на корпусах электроустановок </a:t>
            </a:r>
            <a:r>
              <a:rPr lang="ru-RU" sz="2800" b="1" kern="1200" dirty="0"/>
              <a:t>при аварийном обрыве нуля</a:t>
            </a:r>
            <a:r>
              <a:rPr lang="ru-RU" sz="2800" kern="1200" dirty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kern="1200" dirty="0"/>
              <a:t>Несмотря на это, на сегодняшний день можно встретить данную систему заземления в постройках стран бывшего СССР.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800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E1C689B9-51E2-4658-83B7-8A697C9468E7}" type="slidenum">
              <a:rPr lang="ru-RU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Система TN-C</a:t>
            </a:r>
            <a:endParaRPr lang="ru-RU" kern="1200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8686800" cy="4875212"/>
          </a:xfrm>
        </p:spPr>
        <p:txBody>
          <a:bodyPr>
            <a:normAutofit fontScale="77500" lnSpcReduction="20000"/>
          </a:bodyPr>
          <a:lstStyle/>
          <a:p>
            <a:pPr marL="0" indent="4572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К системе </a:t>
            </a:r>
            <a:r>
              <a:rPr lang="ru-RU" b="1" kern="1200" dirty="0">
                <a:solidFill>
                  <a:srgbClr val="C00000"/>
                </a:solidFill>
              </a:rPr>
              <a:t>TN-C</a:t>
            </a:r>
            <a:r>
              <a:rPr lang="ru-RU" kern="1200" dirty="0"/>
              <a:t> относятся </a:t>
            </a:r>
            <a:r>
              <a:rPr lang="ru-RU" kern="1200" dirty="0">
                <a:solidFill>
                  <a:srgbClr val="C00000"/>
                </a:solidFill>
              </a:rPr>
              <a:t>трехфазные </a:t>
            </a:r>
            <a:r>
              <a:rPr lang="ru-RU" kern="1200" dirty="0" err="1">
                <a:solidFill>
                  <a:srgbClr val="C00000"/>
                </a:solidFill>
              </a:rPr>
              <a:t>четырехпроводные</a:t>
            </a:r>
            <a:r>
              <a:rPr lang="ru-RU" kern="1200" dirty="0"/>
              <a:t> (три фазных проводника и PEN- проводник, совмещающий функции нулевого рабочего и нулевого защитного проводников) и </a:t>
            </a:r>
            <a:r>
              <a:rPr lang="ru-RU" kern="1200" dirty="0">
                <a:solidFill>
                  <a:srgbClr val="C00000"/>
                </a:solidFill>
              </a:rPr>
              <a:t>однофазные двухпроводные</a:t>
            </a:r>
            <a:r>
              <a:rPr lang="ru-RU" kern="1200" dirty="0"/>
              <a:t> (фазный и нулевой рабочий проводники) сети зданий старой постройки.</a:t>
            </a:r>
          </a:p>
          <a:p>
            <a:pPr marL="0" indent="4572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>
                <a:solidFill>
                  <a:srgbClr val="C00000"/>
                </a:solidFill>
              </a:rPr>
              <a:t>В настоящее время применение системы TN-C на вновь строящихся и реконструируемых объектах </a:t>
            </a:r>
            <a:r>
              <a:rPr lang="ru-RU" b="1" kern="1200" dirty="0">
                <a:solidFill>
                  <a:srgbClr val="C00000"/>
                </a:solidFill>
              </a:rPr>
              <a:t>не допускается</a:t>
            </a:r>
            <a:r>
              <a:rPr lang="ru-RU" kern="1200" dirty="0">
                <a:solidFill>
                  <a:srgbClr val="C00000"/>
                </a:solidFill>
              </a:rPr>
              <a:t>. </a:t>
            </a:r>
          </a:p>
          <a:p>
            <a:pPr marL="0" indent="457200" algn="just" eaLnBrk="1" fontAlgn="auto" hangingPunct="1">
              <a:spcBef>
                <a:spcPts val="12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При эксплуатации системы TN-C в здании старой постройки, предназначенном для размещения средств, информатики и телекоммуникаций, следует обеспечить переход от системы TN-C, к системе TN-S (TN-C-S).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36DD3462-C514-475C-BB2F-EA2B9142E826}" type="slidenum">
              <a:rPr lang="ru-RU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38B19-18D4-4CCB-80C8-0AA0B1DE85EA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2946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68650"/>
            <a:ext cx="4643437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50768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B766-9CF8-4562-B33E-C708D13ADED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54274" name="Picture 2" descr="https://psk-remont.ru/wp-content/uploads/2019/10/_73_%D0%B3%D0%B4%D0%B5-%D0%B2%D0%B7%D1%8F%D1%82%D1%8C-%D0%B7%D0%B0%D0%B7%D0%B5%D0%BC%D0%BB%D0%B5%D0%BD%D0%B8%D0%B5-%D0%B2-%D0%BA%D0%B2%D0%B0%D1%80%D1%82%D0%B8%D1%80%D0%B5-%D0%B2%D0%B8%D0%B4%D0%B5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1" y="692696"/>
            <a:ext cx="875617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36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686800" cy="838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системы TN-S и TN-C-S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143000"/>
            <a:ext cx="8686800" cy="5572125"/>
          </a:xfrm>
        </p:spPr>
        <p:txBody>
          <a:bodyPr>
            <a:normAutofit fontScale="55000" lnSpcReduction="20000"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"/>
              <a:defRPr/>
            </a:pPr>
            <a:r>
              <a:rPr lang="ru-RU" kern="1200" dirty="0"/>
              <a:t>На замену условно опасной системы TN-C в 1930-х была разработана </a:t>
            </a:r>
            <a:r>
              <a:rPr lang="ru-RU" b="1" kern="1200" dirty="0">
                <a:solidFill>
                  <a:srgbClr val="C00000"/>
                </a:solidFill>
              </a:rPr>
              <a:t>система TN-S </a:t>
            </a:r>
            <a:r>
              <a:rPr lang="ru-RU" kern="1200" dirty="0"/>
              <a:t>(фр. </a:t>
            </a:r>
            <a:r>
              <a:rPr lang="fr-FR" i="1" kern="1200" dirty="0"/>
              <a:t>Terre-Neutre-Separe</a:t>
            </a:r>
            <a:r>
              <a:rPr lang="ru-RU" kern="1200" dirty="0"/>
              <a:t>), рабочий и защитный ноль в которой разделялись прямо на подстанции, а </a:t>
            </a:r>
            <a:r>
              <a:rPr lang="ru-RU" kern="1200" dirty="0" err="1"/>
              <a:t>заземлитель</a:t>
            </a:r>
            <a:r>
              <a:rPr lang="ru-RU" kern="1200" dirty="0"/>
              <a:t> представлял собой довольно сложную конструкцию металлической арматуры.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"/>
              <a:defRPr/>
            </a:pPr>
            <a:r>
              <a:rPr lang="ru-RU" kern="1200" dirty="0"/>
              <a:t>Таким образом, </a:t>
            </a:r>
            <a:r>
              <a:rPr lang="ru-RU" b="1" kern="1200" dirty="0"/>
              <a:t>при обрыве рабочего нуля в середине линии, корпуса электроустановок не получали линейного напряжения</a:t>
            </a:r>
            <a:r>
              <a:rPr lang="ru-RU" kern="1200" dirty="0"/>
              <a:t>. Позже такая система заземления позволила разработать дифференциальные </a:t>
            </a:r>
            <a:r>
              <a:rPr lang="ru-RU" kern="1200" dirty="0" smtClean="0"/>
              <a:t>автоматы,  </a:t>
            </a:r>
            <a:r>
              <a:rPr lang="ru-RU" kern="1200" dirty="0"/>
              <a:t>срабатывающие на утечку </a:t>
            </a:r>
            <a:r>
              <a:rPr lang="ru-RU" kern="1200" dirty="0" smtClean="0"/>
              <a:t>тока, автоматы </a:t>
            </a:r>
            <a:r>
              <a:rPr lang="ru-RU" kern="1200" dirty="0"/>
              <a:t>способные почувствовать незначительный ток. Их работа и по сей день основывается на законах Кирхгофа, согласно которым текущий по фазному проводу ток должен быть численно равным текущему по рабочему нулю току.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"/>
              <a:defRPr/>
            </a:pPr>
            <a:r>
              <a:rPr lang="ru-RU" kern="1200" dirty="0"/>
              <a:t>Также можно наблюдать </a:t>
            </a:r>
            <a:r>
              <a:rPr lang="ru-RU" b="1" kern="1200" dirty="0"/>
              <a:t>систему TN-C-S</a:t>
            </a:r>
            <a:r>
              <a:rPr lang="ru-RU" kern="1200" dirty="0"/>
              <a:t>, где разделение нулей происходит </a:t>
            </a:r>
            <a:r>
              <a:rPr lang="ru-RU" b="1" kern="1200" dirty="0"/>
              <a:t>в середине линии</a:t>
            </a:r>
            <a:r>
              <a:rPr lang="ru-RU" kern="1200" dirty="0"/>
              <a:t>, однако в случае обрыва нулевого провода до точки разделения корпуса окажутся под линейным напряжением, что будет представлять угрозу для жизни при касании.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"/>
              <a:defRPr/>
            </a:pPr>
            <a:r>
              <a:rPr lang="ru-RU" kern="1200" dirty="0"/>
              <a:t>Система TN-C-S </a:t>
            </a:r>
            <a:r>
              <a:rPr lang="ru-RU" b="1" kern="1200" dirty="0"/>
              <a:t>характерна для реконструируемых сетей</a:t>
            </a:r>
            <a:r>
              <a:rPr lang="ru-RU" kern="1200" dirty="0"/>
              <a:t>, в которых нулевой рабочий и защитный проводники объединены только в части схемы, например, во вводном щитке (квартирном щитке).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ACB552D9-50B9-49B0-8FA8-A163F7457AA3}" type="slidenum">
              <a:rPr lang="ru-RU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67B56-BDE7-42EE-B680-E71CA5D050C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3915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5B862-A553-438A-9BEE-8EFB6E9B809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5407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B766-9CF8-4562-B33E-C708D13ADED5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55298" name="Picture 2" descr="https://avatars.mds.yandex.net/get-zen_doc/164147/pub_5b9cc770bd0e2f00a9af9924_5b9cdc7ffb068300adfb381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55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15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Системы </a:t>
            </a:r>
            <a:r>
              <a:rPr lang="ru-RU" b="1" kern="1200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IT и ТТ</a:t>
            </a:r>
            <a:endParaRPr lang="ru-RU" kern="1200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428750"/>
            <a:ext cx="8686800" cy="5160963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kern="1200" dirty="0">
                <a:solidFill>
                  <a:srgbClr val="C00000"/>
                </a:solidFill>
              </a:rPr>
              <a:t>Система IT </a:t>
            </a:r>
            <a:r>
              <a:rPr lang="ru-RU" kern="1200" dirty="0"/>
              <a:t>применяется, как правило, в электроустановках зданий и сооружений специального </a:t>
            </a:r>
            <a:r>
              <a:rPr lang="ru-RU" kern="1200" dirty="0" smtClean="0"/>
              <a:t>назначения.</a:t>
            </a:r>
            <a:endParaRPr lang="ru-RU" kern="1200" dirty="0"/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>
                <a:solidFill>
                  <a:schemeClr val="tx1"/>
                </a:solidFill>
              </a:rPr>
              <a:t>В</a:t>
            </a:r>
            <a:r>
              <a:rPr lang="ru-RU" b="1" kern="1200" dirty="0">
                <a:solidFill>
                  <a:srgbClr val="C00000"/>
                </a:solidFill>
              </a:rPr>
              <a:t> системе TT </a:t>
            </a:r>
            <a:r>
              <a:rPr lang="ru-RU" kern="1200" dirty="0"/>
              <a:t>трансформаторная подстанция имеет непосредственную связь токоведущих частей с землёй. Все открытые проводящие части электроустановки здания имеют непосредственную связь с землёй через </a:t>
            </a:r>
            <a:r>
              <a:rPr lang="ru-RU" kern="1200" dirty="0" err="1"/>
              <a:t>заземлитель</a:t>
            </a:r>
            <a:r>
              <a:rPr lang="ru-RU" kern="1200" dirty="0"/>
              <a:t>, электрически не зависимый от </a:t>
            </a:r>
            <a:r>
              <a:rPr lang="ru-RU" kern="1200" dirty="0" err="1"/>
              <a:t>заземлителя</a:t>
            </a:r>
            <a:r>
              <a:rPr lang="ru-RU" kern="1200" dirty="0"/>
              <a:t> </a:t>
            </a:r>
            <a:r>
              <a:rPr lang="ru-RU" kern="1200" dirty="0" err="1"/>
              <a:t>нейтрали</a:t>
            </a:r>
            <a:r>
              <a:rPr lang="ru-RU" kern="1200" dirty="0"/>
              <a:t> трансформаторной подстанции.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/>
              <a:t>В сетях системы </a:t>
            </a:r>
            <a:r>
              <a:rPr lang="ru-RU" b="1" kern="1200" dirty="0"/>
              <a:t>TT</a:t>
            </a:r>
            <a:r>
              <a:rPr lang="ru-RU" kern="1200" dirty="0"/>
              <a:t> применяются следующие защитные устройства: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-  устройства защиты, реагирующие на дифференциальный ток;</a:t>
            </a:r>
            <a:br>
              <a:rPr lang="ru-RU" kern="1200" dirty="0"/>
            </a:br>
            <a:r>
              <a:rPr lang="ru-RU" kern="1200" dirty="0"/>
              <a:t>-  </a:t>
            </a:r>
            <a:r>
              <a:rPr lang="ru-RU" kern="1200" dirty="0" smtClean="0"/>
              <a:t> устройства </a:t>
            </a:r>
            <a:r>
              <a:rPr lang="ru-RU" kern="1200" dirty="0"/>
              <a:t>защиты от сверхтока.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2AAC18B3-B017-4928-9955-9B96CD286CA8}" type="slidenum">
              <a:rPr lang="ru-RU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b="1" kern="1200" dirty="0" smtClean="0">
                <a:solidFill>
                  <a:srgbClr val="C00000"/>
                </a:solidFill>
              </a:rPr>
              <a:t>Система IT </a:t>
            </a:r>
            <a:r>
              <a:rPr lang="ru-RU" kern="1200" dirty="0" smtClean="0"/>
              <a:t>применяется, как правило, в электроустановках зданий и сооружений специального назначения.</a:t>
            </a:r>
          </a:p>
          <a:p>
            <a:pPr algn="just">
              <a:defRPr/>
            </a:pPr>
            <a:r>
              <a:rPr lang="ru-RU" kern="1200" dirty="0" smtClean="0"/>
              <a:t> </a:t>
            </a:r>
            <a:r>
              <a:rPr lang="ru-RU" dirty="0" err="1" smtClean="0"/>
              <a:t>Cистема</a:t>
            </a:r>
            <a:r>
              <a:rPr lang="ru-RU" dirty="0" smtClean="0"/>
              <a:t> IT — в такой системе </a:t>
            </a:r>
            <a:r>
              <a:rPr lang="ru-RU" dirty="0" err="1" smtClean="0"/>
              <a:t>нейтраль</a:t>
            </a:r>
            <a:r>
              <a:rPr lang="ru-RU" dirty="0" smtClean="0"/>
              <a:t> источника питания изолирована от земли или заземлена через приборы или устройства, имеющие большое сопротивление, а открытые проводящие части электроустановки заземлены.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11EF8-F849-4C35-84FE-FF3A357D0C4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7BF58-7969-412F-91E9-373FD5FD3DD1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53250" name="Picture 2" descr="https://i.pinimg.com/originals/56/df/4c/56df4cf149320e80d95b2c96ed1e7f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01185" cy="34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6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03F7E-59CC-4A68-828A-A0AFE3BE1B16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48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>
            <a:fillRect/>
          </a:stretch>
        </p:blipFill>
        <p:spPr bwMode="auto">
          <a:xfrm>
            <a:off x="611188" y="333375"/>
            <a:ext cx="7993062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Система IT – это схема заземления лабораторий и медицинских учреждений,  в которой проводятся опыты и работы с чувствительной аппаратурой. А все токи и электромагнитные поля сведены к минимуму.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E7B06-74E2-46DE-A732-CA04D757E15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58775" y="90805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Зануление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— это преднамеренное электрическое соединение открытых проводящих частей электроустановок, не находящихся в нормальном состоянии под напряжением, с </a:t>
            </a:r>
            <a:r>
              <a:rPr lang="ru-RU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глухозаземлённой</a:t>
            </a:r>
            <a:r>
              <a:rPr lang="ru-RU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нейтральной точкой генератора или трансформатора, в сетях трёхфазного тока.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BE2AC-CAA5-4A0B-9A18-6C02500AAE5A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52588"/>
            <a:ext cx="776763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120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СистемА</a:t>
            </a:r>
            <a:r>
              <a:rPr lang="ru-RU" b="1" kern="12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kern="12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ТТ</a:t>
            </a:r>
            <a:endParaRPr lang="ru-RU" kern="12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428750"/>
            <a:ext cx="8686800" cy="5160963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 smtClean="0">
                <a:solidFill>
                  <a:schemeClr val="tx1"/>
                </a:solidFill>
              </a:rPr>
              <a:t>В</a:t>
            </a:r>
            <a:r>
              <a:rPr lang="ru-RU" b="1" kern="1200" dirty="0" smtClean="0">
                <a:solidFill>
                  <a:srgbClr val="C00000"/>
                </a:solidFill>
              </a:rPr>
              <a:t> </a:t>
            </a:r>
            <a:r>
              <a:rPr lang="ru-RU" b="1" kern="1200" dirty="0">
                <a:solidFill>
                  <a:srgbClr val="C00000"/>
                </a:solidFill>
              </a:rPr>
              <a:t>системе TT </a:t>
            </a:r>
            <a:r>
              <a:rPr lang="ru-RU" kern="1200" dirty="0"/>
              <a:t>трансформаторная подстанция имеет непосредственную связь токоведущих частей с землёй. Все открытые проводящие части электроустановки здания имеют непосредственную связь с землёй через </a:t>
            </a:r>
            <a:r>
              <a:rPr lang="ru-RU" kern="1200" dirty="0" err="1"/>
              <a:t>заземлитель</a:t>
            </a:r>
            <a:r>
              <a:rPr lang="ru-RU" kern="1200" dirty="0"/>
              <a:t>, электрически не зависимый от </a:t>
            </a:r>
            <a:r>
              <a:rPr lang="ru-RU" kern="1200" dirty="0" err="1"/>
              <a:t>заземлителя</a:t>
            </a:r>
            <a:r>
              <a:rPr lang="ru-RU" kern="1200" dirty="0"/>
              <a:t> </a:t>
            </a:r>
            <a:r>
              <a:rPr lang="ru-RU" kern="1200" dirty="0" err="1"/>
              <a:t>нейтрали</a:t>
            </a:r>
            <a:r>
              <a:rPr lang="ru-RU" kern="1200" dirty="0"/>
              <a:t> трансформаторной подстанции.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/>
              <a:t>В сетях системы </a:t>
            </a:r>
            <a:r>
              <a:rPr lang="ru-RU" b="1" kern="1200" dirty="0"/>
              <a:t>TT</a:t>
            </a:r>
            <a:r>
              <a:rPr lang="ru-RU" kern="1200" dirty="0"/>
              <a:t> применяются следующие защитные устройства: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-  устройства защиты, реагирующие на дифференциальный ток;</a:t>
            </a:r>
            <a:br>
              <a:rPr lang="ru-RU" kern="1200" dirty="0"/>
            </a:br>
            <a:r>
              <a:rPr lang="ru-RU" kern="1200" dirty="0"/>
              <a:t>-  </a:t>
            </a:r>
            <a:r>
              <a:rPr lang="ru-RU" kern="1200" dirty="0" smtClean="0"/>
              <a:t> устройства </a:t>
            </a:r>
            <a:r>
              <a:rPr lang="ru-RU" kern="1200" dirty="0"/>
              <a:t>защиты от сверхтока.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F5793CB6-4E3D-43F5-B0B7-5F77BD0D743B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51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Система TT.</a:t>
            </a:r>
            <a:br>
              <a:rPr lang="ru-RU" sz="4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sz="4400" dirty="0"/>
          </a:p>
        </p:txBody>
      </p:sp>
      <p:sp>
        <p:nvSpPr>
          <p:cNvPr id="73731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1F79B-890A-41C6-9068-FA6DB0FDF55B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52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3733" name="Прямоугольник 2"/>
          <p:cNvSpPr>
            <a:spLocks noChangeArrowheads="1"/>
          </p:cNvSpPr>
          <p:nvPr/>
        </p:nvSpPr>
        <p:spPr bwMode="auto">
          <a:xfrm>
            <a:off x="468313" y="1628775"/>
            <a:ext cx="8280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  <a:p>
            <a:pPr algn="just"/>
            <a:r>
              <a:rPr lang="ru-RU" sz="3200">
                <a:solidFill>
                  <a:srgbClr val="000000"/>
                </a:solidFill>
              </a:rPr>
              <a:t>TT — нейтраль источника глухо заземлена, а открытые проводящие части электроустановки присоединены к заземлителю, электрически независимому от заземлителя нейтрали источника 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Система ТТ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5143500"/>
            <a:ext cx="8686800" cy="1500188"/>
          </a:xfrm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Система ТТ переменного (а) и постоянного (б) тока.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>
                <a:solidFill>
                  <a:schemeClr val="tx1"/>
                </a:solidFill>
              </a:rPr>
              <a:t>Открытые проводящие части электроустановки заземлены при помощи заземления, электрически независимого от </a:t>
            </a:r>
            <a:r>
              <a:rPr lang="ru-RU" kern="1200" dirty="0" err="1">
                <a:solidFill>
                  <a:schemeClr val="tx1"/>
                </a:solidFill>
              </a:rPr>
              <a:t>заземлителя</a:t>
            </a:r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ru-RU" kern="1200" dirty="0" err="1">
                <a:solidFill>
                  <a:schemeClr val="tx1"/>
                </a:solidFill>
              </a:rPr>
              <a:t>нейтрали</a:t>
            </a:r>
            <a:r>
              <a:rPr lang="ru-RU" kern="1200" dirty="0">
                <a:solidFill>
                  <a:schemeClr val="tx1"/>
                </a:solidFill>
              </a:rPr>
              <a:t>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1 — </a:t>
            </a:r>
            <a:r>
              <a:rPr lang="ru-RU" kern="1200" dirty="0" err="1"/>
              <a:t>заземлитель</a:t>
            </a:r>
            <a:r>
              <a:rPr lang="ru-RU" kern="1200" dirty="0"/>
              <a:t> </a:t>
            </a:r>
            <a:r>
              <a:rPr lang="ru-RU" kern="1200" dirty="0" err="1"/>
              <a:t>нейтрали</a:t>
            </a:r>
            <a:r>
              <a:rPr lang="ru-RU" kern="1200" dirty="0"/>
              <a:t> источника переменного тока; 1-1 — </a:t>
            </a:r>
            <a:r>
              <a:rPr lang="ru-RU" kern="1200" dirty="0" err="1"/>
              <a:t>заземлитель</a:t>
            </a:r>
            <a:r>
              <a:rPr lang="ru-RU" kern="1200" dirty="0"/>
              <a:t> вывода источника постоянного тока; 1-2 — </a:t>
            </a:r>
            <a:r>
              <a:rPr lang="ru-RU" kern="1200" dirty="0" err="1"/>
              <a:t>заземлитель</a:t>
            </a:r>
            <a:r>
              <a:rPr lang="ru-RU" kern="1200" dirty="0"/>
              <a:t> средней точки источника постоянного тока; 2 — открытые проводящие части; 3 — </a:t>
            </a:r>
            <a:r>
              <a:rPr lang="ru-RU" kern="1200" dirty="0" err="1"/>
              <a:t>заземлитель</a:t>
            </a:r>
            <a:r>
              <a:rPr lang="ru-RU" kern="1200" dirty="0"/>
              <a:t> открытых проводящих частей электроустановки; 4 — источник питания</a:t>
            </a:r>
          </a:p>
        </p:txBody>
      </p:sp>
      <p:pic>
        <p:nvPicPr>
          <p:cNvPr id="74756" name="Рисунок 3" descr="Система ТТ переменного (а) и постоянного (б) т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57313"/>
            <a:ext cx="50006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8FD808A4-711E-4251-A773-5EBF9813495C}" type="slidenum">
              <a:rPr lang="ru-RU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60614-43C8-4F9C-9C7B-44302D804E1E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828800"/>
            <a:ext cx="74549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 cap="all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AEB94571-B086-4374-ABC9-4BFEB1AE7ABD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76804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500188"/>
            <a:ext cx="8305800" cy="4786312"/>
          </a:xfrm>
        </p:spPr>
        <p:txBody>
          <a:bodyPr/>
          <a:lstStyle/>
          <a:p>
            <a:pPr marL="0" indent="457200" algn="just"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ru-RU" sz="1800" smtClean="0"/>
              <a:t>По типу системы </a:t>
            </a:r>
            <a:r>
              <a:rPr lang="ru-RU" sz="1800" b="1" smtClean="0"/>
              <a:t>TT</a:t>
            </a:r>
            <a:r>
              <a:rPr lang="ru-RU" sz="1800" smtClean="0"/>
              <a:t> запитываются мобильные здания из металла или имеющие металлический каркас и предназначенные для уличной торговли и быстрого обслуживания населения (торговые павильоны, киоски, палатки, кафе, будки, фургоны, боксовые гаражи и т.п.) в соответствии с ГОСТ Р 50669-94. Сопротивление заземляющего устройства нулевого защитного проводника (PE) должно быть </a:t>
            </a:r>
            <a:r>
              <a:rPr lang="ru-RU" sz="1800" i="1" smtClean="0"/>
              <a:t>R</a:t>
            </a:r>
            <a:r>
              <a:rPr lang="ru-RU" sz="1400" smtClean="0"/>
              <a:t>pe</a:t>
            </a:r>
            <a:r>
              <a:rPr lang="ru-RU" sz="1800" smtClean="0"/>
              <a:t>&lt;=286 Ом.</a:t>
            </a:r>
          </a:p>
          <a:p>
            <a:pPr marL="0" indent="457200" algn="just"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ru-RU" sz="1800" smtClean="0"/>
              <a:t>В системе </a:t>
            </a:r>
            <a:r>
              <a:rPr lang="ru-RU" sz="1800" b="1" smtClean="0"/>
              <a:t>IT</a:t>
            </a:r>
            <a:r>
              <a:rPr lang="ru-RU" sz="1800" smtClean="0"/>
              <a:t> электроустановка должна быть изолирована от земли или связана с ней через достаточно большое сопротивление. Токоведущий проводник установки не должен быть напрямую соединён с землёй. Открытые проводящие части должны быть заземлены отдельно, группами или все вместе.</a:t>
            </a:r>
          </a:p>
          <a:p>
            <a:pPr marL="0" indent="457200" algn="just"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ru-RU" sz="1800" smtClean="0"/>
              <a:t>В сетях системы </a:t>
            </a:r>
            <a:r>
              <a:rPr lang="ru-RU" sz="1800" b="1" smtClean="0"/>
              <a:t>IT</a:t>
            </a:r>
            <a:r>
              <a:rPr lang="ru-RU" sz="1800" smtClean="0"/>
              <a:t> могут применяться:</a:t>
            </a:r>
          </a:p>
          <a:p>
            <a:pPr marL="0" indent="457200" algn="just" eaLnBrk="1" hangingPunct="1">
              <a:spcBef>
                <a:spcPts val="600"/>
              </a:spcBef>
              <a:buFontTx/>
              <a:buChar char="-"/>
            </a:pPr>
            <a:r>
              <a:rPr lang="ru-RU" sz="1800" smtClean="0"/>
              <a:t>устройства контроля изоляции;</a:t>
            </a:r>
          </a:p>
          <a:p>
            <a:pPr marL="0" indent="457200" algn="just" eaLnBrk="1" hangingPunct="1">
              <a:spcBef>
                <a:spcPts val="600"/>
              </a:spcBef>
              <a:buFontTx/>
              <a:buChar char="-"/>
            </a:pPr>
            <a:r>
              <a:rPr lang="ru-RU" sz="1800" smtClean="0"/>
              <a:t>устройства защиты от сверхтока;</a:t>
            </a:r>
          </a:p>
          <a:p>
            <a:pPr marL="0" indent="457200" algn="just" eaLnBrk="1" hangingPunct="1">
              <a:spcBef>
                <a:spcPts val="600"/>
              </a:spcBef>
              <a:buFontTx/>
              <a:buChar char="-"/>
            </a:pPr>
            <a:r>
              <a:rPr lang="ru-RU" sz="1800" smtClean="0"/>
              <a:t>устройства защиты реагирующие на дифференциальный 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Типы заземляющих устройств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9D044F69-80E0-4E7B-B929-3B4D186805BB}" type="slidenum">
              <a:rPr lang="ru-RU"/>
              <a:pPr>
                <a:defRPr/>
              </a:pPr>
              <a:t>56</a:t>
            </a:fld>
            <a:endParaRPr lang="ru-RU"/>
          </a:p>
        </p:txBody>
      </p:sp>
      <p:sp>
        <p:nvSpPr>
          <p:cNvPr id="77828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857375"/>
            <a:ext cx="8686800" cy="4525963"/>
          </a:xfrm>
        </p:spPr>
        <p:txBody>
          <a:bodyPr/>
          <a:lstStyle/>
          <a:p>
            <a:pPr marL="0" indent="0" eaLnBrk="1" hangingPunct="1"/>
            <a:r>
              <a:rPr lang="ru-RU" sz="1800" smtClean="0">
                <a:solidFill>
                  <a:schemeClr val="tx1"/>
                </a:solidFill>
              </a:rPr>
              <a:t> В зависимости от места размещения заземлителя относительно заземляемого оборудования различают два типа заземляющих устройств: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			</a:t>
            </a:r>
            <a:r>
              <a:rPr lang="ru-RU" sz="1800" b="1" u="sng" smtClean="0">
                <a:solidFill>
                  <a:schemeClr val="tx1"/>
                </a:solidFill>
              </a:rPr>
              <a:t>выносное</a:t>
            </a:r>
            <a:r>
              <a:rPr lang="ru-RU" sz="1800" smtClean="0">
                <a:solidFill>
                  <a:schemeClr val="tx1"/>
                </a:solidFill>
              </a:rPr>
              <a:t> и </a:t>
            </a:r>
            <a:r>
              <a:rPr lang="ru-RU" sz="1800" b="1" u="sng" smtClean="0">
                <a:solidFill>
                  <a:schemeClr val="tx1"/>
                </a:solidFill>
              </a:rPr>
              <a:t>контурное</a:t>
            </a:r>
            <a:endParaRPr lang="ru-RU" sz="180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800" b="1" smtClean="0">
                <a:solidFill>
                  <a:srgbClr val="C00000"/>
                </a:solidFill>
              </a:rPr>
              <a:t> </a:t>
            </a:r>
            <a:r>
              <a:rPr lang="ru-RU" sz="2000" b="1" smtClean="0">
                <a:solidFill>
                  <a:srgbClr val="C00000"/>
                </a:solidFill>
              </a:rPr>
              <a:t>Выносное заземляющее устройство  </a:t>
            </a:r>
            <a:r>
              <a:rPr lang="ru-RU" sz="1800" smtClean="0">
                <a:solidFill>
                  <a:schemeClr val="tx1"/>
                </a:solidFill>
              </a:rPr>
              <a:t>характеризуется тем, что заземлитель  вынесен за пределы площадки, на которой размещено заземляемое оборудование, или сосредоточен на некоторой части этой площадки. Поэтому выносное заземляющее устройство называют также </a:t>
            </a:r>
            <a:r>
              <a:rPr lang="ru-RU" sz="1800" u="sng" smtClean="0">
                <a:solidFill>
                  <a:schemeClr val="tx1"/>
                </a:solidFill>
              </a:rPr>
              <a:t>сосредоточенным</a:t>
            </a:r>
            <a:r>
              <a:rPr lang="ru-RU" sz="180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1800" smtClean="0">
                <a:solidFill>
                  <a:schemeClr val="tx1"/>
                </a:solidFill>
              </a:rPr>
              <a:t> Существенный </a:t>
            </a:r>
            <a:r>
              <a:rPr lang="ru-RU" sz="1800" b="1" i="1" smtClean="0">
                <a:solidFill>
                  <a:srgbClr val="C00000"/>
                </a:solidFill>
              </a:rPr>
              <a:t>недостаток</a:t>
            </a:r>
            <a:r>
              <a:rPr lang="ru-RU" sz="1800" smtClean="0">
                <a:solidFill>
                  <a:schemeClr val="tx1"/>
                </a:solidFill>
              </a:rPr>
              <a:t> выносного заземляющего устройства – отдаленность заземлителя от защищаемого оборудования, вследствие чего на всей или на части защищаемой территории коэффициент прикосновения a</a:t>
            </a:r>
            <a:r>
              <a:rPr lang="ru-RU" sz="1800" baseline="-25000" smtClean="0">
                <a:solidFill>
                  <a:schemeClr val="tx1"/>
                </a:solidFill>
              </a:rPr>
              <a:t>1</a:t>
            </a:r>
            <a:r>
              <a:rPr lang="ru-RU" sz="1800" i="1" smtClean="0">
                <a:solidFill>
                  <a:schemeClr val="tx1"/>
                </a:solidFill>
              </a:rPr>
              <a:t>=</a:t>
            </a:r>
            <a:r>
              <a:rPr lang="ru-RU" sz="1800" smtClean="0">
                <a:solidFill>
                  <a:schemeClr val="tx1"/>
                </a:solidFill>
              </a:rPr>
              <a:t>1. Поэтому заземляющие устройства этого типа применяются лишь при малых токах замыкания на землю, в частности в установках до 1000</a:t>
            </a:r>
            <a:r>
              <a:rPr lang="ru-RU" sz="1800" b="1" smtClean="0">
                <a:solidFill>
                  <a:schemeClr val="tx1"/>
                </a:solidFill>
              </a:rPr>
              <a:t> </a:t>
            </a:r>
            <a:r>
              <a:rPr lang="ru-RU" sz="1800" smtClean="0">
                <a:solidFill>
                  <a:schemeClr val="tx1"/>
                </a:solidFill>
              </a:rPr>
              <a:t>В.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 cap="all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571625"/>
            <a:ext cx="8267700" cy="4525963"/>
          </a:xfrm>
        </p:spPr>
        <p:txBody>
          <a:bodyPr>
            <a:normAutofit fontScale="62500" lnSpcReduction="20000"/>
          </a:bodyPr>
          <a:lstStyle/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>
                <a:solidFill>
                  <a:schemeClr val="tx1"/>
                </a:solidFill>
              </a:rPr>
              <a:t>Кроме того, при большом расстоянии до </a:t>
            </a:r>
            <a:r>
              <a:rPr lang="ru-RU" kern="1200" dirty="0" err="1">
                <a:solidFill>
                  <a:schemeClr val="tx1"/>
                </a:solidFill>
              </a:rPr>
              <a:t>заземлителя</a:t>
            </a:r>
            <a:r>
              <a:rPr lang="ru-RU" kern="1200" dirty="0">
                <a:solidFill>
                  <a:schemeClr val="tx1"/>
                </a:solidFill>
              </a:rPr>
              <a:t> может значительно возрасти сопротивление заземляющего устройства в целом за счет сопротивления заземляющего проводника.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kern="1200" dirty="0">
                <a:solidFill>
                  <a:srgbClr val="C00000"/>
                </a:solidFill>
              </a:rPr>
              <a:t>Достоинством</a:t>
            </a:r>
            <a:r>
              <a:rPr lang="ru-RU" kern="1200" dirty="0">
                <a:solidFill>
                  <a:schemeClr val="tx1"/>
                </a:solidFill>
              </a:rPr>
              <a:t> выносного заземляющего устройства является возможность выбора места размещения электродов </a:t>
            </a:r>
            <a:r>
              <a:rPr lang="ru-RU" kern="1200" dirty="0" err="1">
                <a:solidFill>
                  <a:schemeClr val="tx1"/>
                </a:solidFill>
              </a:rPr>
              <a:t>заземлителя</a:t>
            </a:r>
            <a:r>
              <a:rPr lang="ru-RU" kern="1200" dirty="0">
                <a:solidFill>
                  <a:schemeClr val="tx1"/>
                </a:solidFill>
              </a:rPr>
              <a:t> с наименьшим сопротивлением грунта (сырой, глинистый, в низинах и т. п.).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kern="1200" dirty="0">
                <a:solidFill>
                  <a:schemeClr val="tx1"/>
                </a:solidFill>
              </a:rPr>
              <a:t>Необходимость в устройстве выносного заземления может возникнуть в следующих случаях</a:t>
            </a:r>
            <a:r>
              <a:rPr lang="ru-RU" kern="1200" dirty="0">
                <a:solidFill>
                  <a:schemeClr val="tx1"/>
                </a:solidFill>
              </a:rPr>
              <a:t>: 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>
                <a:solidFill>
                  <a:schemeClr val="tx1"/>
                </a:solidFill>
              </a:rPr>
              <a:t>при невозможности по каким-либо причинам разместить </a:t>
            </a:r>
            <a:r>
              <a:rPr lang="ru-RU" kern="1200" dirty="0" err="1">
                <a:solidFill>
                  <a:schemeClr val="tx1"/>
                </a:solidFill>
              </a:rPr>
              <a:t>заземлитель</a:t>
            </a:r>
            <a:r>
              <a:rPr lang="ru-RU" kern="1200" dirty="0">
                <a:solidFill>
                  <a:schemeClr val="tx1"/>
                </a:solidFill>
              </a:rPr>
              <a:t> на защищаемой территории; 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>
                <a:solidFill>
                  <a:schemeClr val="tx1"/>
                </a:solidFill>
              </a:rPr>
              <a:t>при высоком сопротивлении земли на данной территории (например, песчаный или скалистый грунт) и наличии вне этой территории мест со значительно лучшей проводимостью земли; 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kern="1200" dirty="0">
                <a:solidFill>
                  <a:schemeClr val="tx1"/>
                </a:solidFill>
              </a:rPr>
              <a:t>при рассредоточенном расположении заземляемого оборудования (например, в горных выработках) и т. п.</a:t>
            </a:r>
            <a:endParaRPr lang="ru-RU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7AB07C04-97C7-42A0-9A5E-0678A0B18352}" type="slidenum">
              <a:rPr lang="ru-RU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Выносное заземляющее устройство</a:t>
            </a: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1E776198-1243-42DB-B34F-C4898B29A080}" type="slidenum">
              <a:rPr lang="ru-RU"/>
              <a:pPr>
                <a:defRPr/>
              </a:pPr>
              <a:t>58</a:t>
            </a:fld>
            <a:endParaRPr lang="ru-RU"/>
          </a:p>
        </p:txBody>
      </p:sp>
      <p:pic>
        <p:nvPicPr>
          <p:cNvPr id="79876" name="Рисунок 4" descr="2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28875"/>
            <a:ext cx="76438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Контурное заземляющее устройство</a:t>
            </a:r>
            <a:b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38063505-B0CC-479E-940E-8C8B70DCD6D2}" type="slidenum">
              <a:rPr lang="ru-RU"/>
              <a:pPr>
                <a:defRPr/>
              </a:pPr>
              <a:t>59</a:t>
            </a:fld>
            <a:endParaRPr lang="ru-RU"/>
          </a:p>
        </p:txBody>
      </p:sp>
      <p:pic>
        <p:nvPicPr>
          <p:cNvPr id="80900" name="Рисунок 4" descr="2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43063"/>
            <a:ext cx="63611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EB766-9CF8-4562-B33E-C708D13ADED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2226" name="Picture 2" descr="https://oooevna.ru/wp-content/uploads/1/a/f/1afea66e9367099a37b09952726052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6653"/>
            <a:ext cx="7920878" cy="594065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82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Контурное</a:t>
            </a: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 заземляющее устройство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3"/>
            <a:ext cx="8340725" cy="4525962"/>
          </a:xfrm>
        </p:spPr>
        <p:txBody>
          <a:bodyPr>
            <a:normAutofit fontScale="70000" lnSpcReduction="20000"/>
          </a:bodyPr>
          <a:lstStyle/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kern="1200" dirty="0">
                <a:solidFill>
                  <a:srgbClr val="C00000"/>
                </a:solidFill>
              </a:rPr>
              <a:t>Контурное заземляющее устройство </a:t>
            </a:r>
            <a:r>
              <a:rPr lang="ru-RU" kern="1200" dirty="0">
                <a:solidFill>
                  <a:schemeClr val="tx1"/>
                </a:solidFill>
              </a:rPr>
              <a:t>характеризуется тем, что электроды его </a:t>
            </a:r>
            <a:r>
              <a:rPr lang="ru-RU" kern="1200" dirty="0" err="1">
                <a:solidFill>
                  <a:schemeClr val="tx1"/>
                </a:solidFill>
              </a:rPr>
              <a:t>заземлителя</a:t>
            </a:r>
            <a:r>
              <a:rPr lang="ru-RU" kern="1200" dirty="0">
                <a:solidFill>
                  <a:schemeClr val="tx1"/>
                </a:solidFill>
              </a:rPr>
              <a:t> размещаются по контуру (периметру) площадки, на которой находится заземляемое оборудование, а также внутри этой площадки. Часто электроды распределяются на площадке по возможности равномерно, и поэтому контурное заземляющее устройство называется также </a:t>
            </a:r>
            <a:r>
              <a:rPr lang="ru-RU" b="1" i="1" kern="1200" dirty="0">
                <a:solidFill>
                  <a:schemeClr val="tx1"/>
                </a:solidFill>
              </a:rPr>
              <a:t>распределенным</a:t>
            </a:r>
            <a:r>
              <a:rPr lang="ru-RU" kern="1200" dirty="0">
                <a:solidFill>
                  <a:schemeClr val="tx1"/>
                </a:solidFill>
              </a:rPr>
              <a:t>.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>
                <a:solidFill>
                  <a:schemeClr val="tx1"/>
                </a:solidFill>
              </a:rPr>
              <a:t>Безопасность при распределенном заземляющем устройстве может быть обеспечена не только уменьшением потенциала </a:t>
            </a:r>
            <a:r>
              <a:rPr lang="ru-RU" kern="1200" dirty="0" err="1">
                <a:solidFill>
                  <a:schemeClr val="tx1"/>
                </a:solidFill>
              </a:rPr>
              <a:t>заземлителя</a:t>
            </a:r>
            <a:r>
              <a:rPr lang="ru-RU" kern="1200" dirty="0">
                <a:solidFill>
                  <a:schemeClr val="tx1"/>
                </a:solidFill>
              </a:rPr>
              <a:t>, но и </a:t>
            </a:r>
            <a:r>
              <a:rPr lang="ru-RU" i="1" kern="1200" dirty="0">
                <a:solidFill>
                  <a:schemeClr val="tx1"/>
                </a:solidFill>
              </a:rPr>
              <a:t>выравниванием потенциалов на защищаемой территории до таких значений, чтобы максимальные напряжения прикосновения и шага не превышали допустимых</a:t>
            </a:r>
            <a:r>
              <a:rPr lang="ru-RU" kern="1200" dirty="0">
                <a:solidFill>
                  <a:schemeClr val="tx1"/>
                </a:solidFill>
              </a:rPr>
              <a:t>. 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>
                <a:solidFill>
                  <a:schemeClr val="tx1"/>
                </a:solidFill>
              </a:rPr>
              <a:t>Это достигается за счет соответствующего размещения одиночных </a:t>
            </a:r>
            <a:r>
              <a:rPr lang="ru-RU" kern="1200" dirty="0" err="1">
                <a:solidFill>
                  <a:schemeClr val="tx1"/>
                </a:solidFill>
              </a:rPr>
              <a:t>заземлителей</a:t>
            </a:r>
            <a:r>
              <a:rPr lang="ru-RU" kern="1200" dirty="0">
                <a:solidFill>
                  <a:schemeClr val="tx1"/>
                </a:solidFill>
              </a:rPr>
              <a:t> на защищаемой территории.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A289F15D-1B2A-4859-9423-E1C7A45CD2CD}" type="slidenum">
              <a:rPr lang="ru-RU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			</a:t>
            </a:r>
            <a:r>
              <a:rPr lang="ru-RU" kern="1200" cap="all" dirty="0" err="1" smtClean="0">
                <a:effectLst>
                  <a:reflection blurRad="12700" stA="48000" endA="300" endPos="55000" dir="5400000" sy="-90000" algn="bl" rotWithShape="0"/>
                </a:effectLst>
              </a:rPr>
              <a:t>Молниезащита</a:t>
            </a: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5EE23C7D-787B-4427-936F-0943969D0F63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357313"/>
            <a:ext cx="8305800" cy="4572000"/>
          </a:xfrm>
        </p:spPr>
        <p:txBody>
          <a:bodyPr>
            <a:normAutofit/>
          </a:bodyPr>
          <a:lstStyle/>
          <a:p>
            <a:pPr marL="0" indent="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kern="1200" dirty="0"/>
              <a:t>Наиболее опасным проявлением молнии с точки зрения поражения зданий и сооружений является прямой удар.</a:t>
            </a:r>
          </a:p>
          <a:p>
            <a:pPr marL="0" indent="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/>
              <a:t>Ожидаемое число поражений молнией в год </a:t>
            </a:r>
            <a:r>
              <a:rPr lang="ru-RU" sz="1800" kern="1200" dirty="0"/>
              <a:t>зданий и сооружений высотой не более 60 м, не оборудованных </a:t>
            </a:r>
            <a:r>
              <a:rPr lang="ru-RU" sz="1800" kern="1200" dirty="0" err="1"/>
              <a:t>молниезащитой</a:t>
            </a:r>
            <a:r>
              <a:rPr lang="ru-RU" sz="1800" kern="1200" dirty="0"/>
              <a:t> и имеющих неизменную высоту, определяют по формуле</a:t>
            </a:r>
          </a:p>
          <a:p>
            <a:pPr marL="0" indent="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kern="1200" dirty="0"/>
              <a:t>где </a:t>
            </a:r>
            <a:r>
              <a:rPr lang="ru-RU" sz="1800" b="1" kern="1200" dirty="0"/>
              <a:t>В</a:t>
            </a:r>
            <a:r>
              <a:rPr lang="ru-RU" sz="1800" kern="1200" dirty="0"/>
              <a:t> - ширина защищаемого объекта, м; </a:t>
            </a:r>
            <a:r>
              <a:rPr lang="ru-RU" sz="1800" b="1" kern="1200" dirty="0"/>
              <a:t>L</a:t>
            </a:r>
            <a:r>
              <a:rPr lang="ru-RU" sz="1800" kern="1200" dirty="0"/>
              <a:t>- длина защищаемого объекта, м; </a:t>
            </a:r>
            <a:r>
              <a:rPr lang="ru-RU" sz="1800" b="1" kern="1200" dirty="0" err="1"/>
              <a:t>hх</a:t>
            </a:r>
            <a:r>
              <a:rPr lang="ru-RU" sz="1800" kern="1200" dirty="0"/>
              <a:t> - высота объекта по его боковым сторонам, м; </a:t>
            </a:r>
            <a:r>
              <a:rPr lang="ru-RU" sz="1800" b="1" kern="1200" dirty="0" err="1"/>
              <a:t>n</a:t>
            </a:r>
            <a:r>
              <a:rPr lang="ru-RU" sz="1800" kern="1200" dirty="0"/>
              <a:t> - среднее число поражений молнией 1 кв.км. земной поверхности в год.</a:t>
            </a:r>
          </a:p>
          <a:p>
            <a:pPr marL="0" indent="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/>
              <a:t>Поражение молнией земной поверхности</a:t>
            </a:r>
            <a:endParaRPr lang="ru-RU" sz="1800" kern="12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kern="1200" dirty="0"/>
          </a:p>
        </p:txBody>
      </p:sp>
      <p:pic>
        <p:nvPicPr>
          <p:cNvPr id="82949" name="Рисунок 5" descr="2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871788"/>
            <a:ext cx="36306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Рисунок 6" descr="2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00563"/>
            <a:ext cx="52863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 cap="all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70000" lnSpcReduction="20000"/>
          </a:bodyPr>
          <a:lstStyle/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Производственные, жилые и общественные здания и сооружения в зависимости от их назначения, а также интенсивности грозовой деятельности в районе их местонахождения выделены в категории по степени устройства </a:t>
            </a:r>
            <a:r>
              <a:rPr lang="ru-RU" kern="1200" dirty="0" err="1"/>
              <a:t>молниезащиты</a:t>
            </a:r>
            <a:r>
              <a:rPr lang="ru-RU" kern="1200" dirty="0"/>
              <a:t>.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kern="1200" dirty="0"/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Под </a:t>
            </a:r>
            <a:r>
              <a:rPr lang="ru-RU" b="1" kern="1200" dirty="0"/>
              <a:t>зоной защиты </a:t>
            </a:r>
            <a:r>
              <a:rPr lang="ru-RU" kern="1200" dirty="0"/>
              <a:t>молниеотвода понимают часть пространства, внутри которого здание или сооружение защищено от прямых ударов молнии с определенной степенью надежности. 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kern="1200" dirty="0"/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Различают следующие </a:t>
            </a:r>
            <a:r>
              <a:rPr lang="ru-RU" b="1" kern="1200" dirty="0"/>
              <a:t>зоны защиты</a:t>
            </a:r>
            <a:r>
              <a:rPr lang="ru-RU" kern="1200" dirty="0"/>
              <a:t>: 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1) </a:t>
            </a:r>
            <a:r>
              <a:rPr lang="ru-RU" b="1" kern="1200" dirty="0"/>
              <a:t>тип А</a:t>
            </a:r>
            <a:r>
              <a:rPr lang="ru-RU" kern="1200" dirty="0"/>
              <a:t> - степень надежности 99,5% и выше;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kern="1200" dirty="0"/>
              <a:t>2) </a:t>
            </a:r>
            <a:r>
              <a:rPr lang="ru-RU" b="1" kern="1200" dirty="0"/>
              <a:t>тип Б</a:t>
            </a:r>
            <a:r>
              <a:rPr lang="ru-RU" kern="1200" dirty="0"/>
              <a:t> - степень надежности 95% и выше.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1F3C1962-CE6B-4384-90BB-A5E1E377DB34}" type="slidenum">
              <a:rPr lang="ru-RU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Категории устройств </a:t>
            </a:r>
            <a:r>
              <a:rPr lang="ru-RU" kern="1200" cap="all" dirty="0" err="1">
                <a:effectLst>
                  <a:reflection blurRad="12700" stA="48000" endA="300" endPos="55000" dir="5400000" sy="-90000" algn="bl" rotWithShape="0"/>
                </a:effectLst>
              </a:rPr>
              <a:t>молниезащиты</a:t>
            </a: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D5FB09BA-7197-42B1-85AF-3821E7AA9152}" type="slidenum">
              <a:rPr lang="ru-RU"/>
              <a:pPr>
                <a:defRPr/>
              </a:pPr>
              <a:t>63</a:t>
            </a:fld>
            <a:endParaRPr lang="ru-RU"/>
          </a:p>
        </p:txBody>
      </p:sp>
      <p:pic>
        <p:nvPicPr>
          <p:cNvPr id="84996" name="Содержимое 3" descr="26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71625"/>
            <a:ext cx="7215187" cy="470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Типы </a:t>
            </a:r>
            <a:r>
              <a:rPr lang="ru-RU" kern="1200" cap="all" dirty="0" err="1">
                <a:effectLst>
                  <a:reflection blurRad="12700" stA="48000" endA="300" endPos="55000" dir="5400000" sy="-90000" algn="bl" rotWithShape="0"/>
                </a:effectLst>
              </a:rPr>
              <a:t>молниеприемников</a:t>
            </a:r>
            <a:endParaRPr lang="ru-RU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428750"/>
            <a:ext cx="8482013" cy="5072063"/>
          </a:xfrm>
        </p:spPr>
        <p:txBody>
          <a:bodyPr>
            <a:normAutofit fontScale="62500" lnSpcReduction="20000"/>
          </a:bodyPr>
          <a:lstStyle/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В практике для защиты зданий и сооружений от прямых ударов молнии наибольшее распространение получили стержневые и тросовые молниеотводы.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b="1" kern="1200" dirty="0">
                <a:solidFill>
                  <a:srgbClr val="C00000"/>
                </a:solidFill>
              </a:rPr>
              <a:t>Стержневой </a:t>
            </a:r>
            <a:r>
              <a:rPr lang="ru-RU" kern="1200" dirty="0" err="1">
                <a:solidFill>
                  <a:srgbClr val="C00000"/>
                </a:solidFill>
              </a:rPr>
              <a:t>молниеприемник</a:t>
            </a:r>
            <a:r>
              <a:rPr lang="ru-RU" kern="1200" dirty="0"/>
              <a:t>: пруток и </a:t>
            </a:r>
            <a:r>
              <a:rPr lang="ru-RU" kern="1200" dirty="0" err="1"/>
              <a:t>водогазопроводные</a:t>
            </a:r>
            <a:r>
              <a:rPr lang="ru-RU" kern="1200" dirty="0"/>
              <a:t> трубы.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b="1" kern="1200" dirty="0">
                <a:solidFill>
                  <a:srgbClr val="C00000"/>
                </a:solidFill>
              </a:rPr>
              <a:t>Тросовый </a:t>
            </a:r>
            <a:r>
              <a:rPr lang="ru-RU" kern="1200" dirty="0" err="1">
                <a:solidFill>
                  <a:srgbClr val="C00000"/>
                </a:solidFill>
              </a:rPr>
              <a:t>молниеприемник</a:t>
            </a:r>
            <a:r>
              <a:rPr lang="ru-RU" kern="1200" dirty="0"/>
              <a:t>: стальной оцинкованный спиральный канат марки ТАК КАК сечением 48,26 кв.мм.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b="1" kern="1200" dirty="0">
                <a:solidFill>
                  <a:srgbClr val="C00000"/>
                </a:solidFill>
              </a:rPr>
              <a:t>Токоотвод</a:t>
            </a:r>
            <a:r>
              <a:rPr lang="ru-RU" kern="1200" dirty="0"/>
              <a:t>: круглая сталь и стальной канат диаметром 5-6 мм или полосовая сталь с площадью поперечного сечения 24 и 48 кв.мм.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b="1" kern="1200" dirty="0">
                <a:solidFill>
                  <a:srgbClr val="C00000"/>
                </a:solidFill>
              </a:rPr>
              <a:t>Несущая конструкция</a:t>
            </a:r>
            <a:r>
              <a:rPr lang="ru-RU" kern="1200" dirty="0"/>
              <a:t>: 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1) </a:t>
            </a:r>
            <a:r>
              <a:rPr lang="ru-RU" b="1" kern="1200" dirty="0"/>
              <a:t>древесина </a:t>
            </a:r>
            <a:r>
              <a:rPr lang="ru-RU" kern="1200" dirty="0"/>
              <a:t>- защита сельскохозяйственных объектов (8-20 м);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2) </a:t>
            </a:r>
            <a:r>
              <a:rPr lang="ru-RU" b="1" kern="1200" dirty="0"/>
              <a:t>железобетон </a:t>
            </a:r>
            <a:r>
              <a:rPr lang="ru-RU" kern="1200" dirty="0"/>
              <a:t>- любые объекты (8-20 м);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3) </a:t>
            </a:r>
            <a:r>
              <a:rPr lang="ru-RU" b="1" kern="1200" dirty="0"/>
              <a:t>металл </a:t>
            </a:r>
            <a:r>
              <a:rPr lang="ru-RU" kern="1200" dirty="0"/>
              <a:t>- высокие, протяженные объекты (20-30 м).</a:t>
            </a:r>
          </a:p>
          <a:p>
            <a:pPr marL="0" indent="457200" eaLnBrk="1" fontAlgn="auto" hangingPunct="1">
              <a:spcBef>
                <a:spcPts val="6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ru-RU" kern="1200" dirty="0"/>
              <a:t>Наибольшая оптимальная высота несущих конструкций не превышает 45-50 м.</a:t>
            </a:r>
          </a:p>
          <a:p>
            <a:pPr indent="45720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ru-RU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193FB248-AABD-4140-9F0F-1677436608F9}" type="slidenum">
              <a:rPr lang="ru-RU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 cap="all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6C1232FC-D1D6-4AD3-84C0-0042181D0A77}" type="slidenum">
              <a:rPr lang="ru-RU"/>
              <a:pPr>
                <a:defRPr/>
              </a:pPr>
              <a:t>65</a:t>
            </a:fld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0" y="2214563"/>
            <a:ext cx="9144000" cy="4857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kern="12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/>
              <a:t>Конструкция стержневого (а) и тросового (б) молниеотводов: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kern="1200" dirty="0"/>
              <a:t>1</a:t>
            </a:r>
            <a:r>
              <a:rPr lang="ru-RU" sz="1800" kern="1200" dirty="0"/>
              <a:t> - </a:t>
            </a:r>
            <a:r>
              <a:rPr lang="ru-RU" sz="1800" kern="1200" dirty="0" err="1"/>
              <a:t>молниеприемник</a:t>
            </a:r>
            <a:r>
              <a:rPr lang="ru-RU" sz="1800" kern="1200" dirty="0"/>
              <a:t>, непосредственно принимающий прямой удар молнии; </a:t>
            </a:r>
            <a:r>
              <a:rPr lang="ru-RU" sz="1800" b="1" kern="1200" dirty="0"/>
              <a:t>2</a:t>
            </a:r>
            <a:r>
              <a:rPr lang="ru-RU" sz="1800" kern="1200" dirty="0"/>
              <a:t> - несущая конструкция, предназначенная для установки молниеотвода; </a:t>
            </a:r>
            <a:r>
              <a:rPr lang="ru-RU" sz="1800" b="1" kern="1200" dirty="0"/>
              <a:t>3</a:t>
            </a:r>
            <a:r>
              <a:rPr lang="ru-RU" sz="1800" kern="1200" dirty="0"/>
              <a:t> - токоотвод, обеспечивающий отвод молнии в землю; </a:t>
            </a:r>
            <a:r>
              <a:rPr lang="ru-RU" sz="1800" b="1" kern="1200" dirty="0"/>
              <a:t>4</a:t>
            </a:r>
            <a:r>
              <a:rPr lang="ru-RU" sz="1800" kern="1200" dirty="0"/>
              <a:t> - </a:t>
            </a:r>
            <a:r>
              <a:rPr lang="ru-RU" sz="1800" kern="1200" dirty="0" err="1"/>
              <a:t>заземлитель</a:t>
            </a:r>
            <a:r>
              <a:rPr lang="ru-RU" sz="1800" kern="1200" dirty="0"/>
              <a:t>, отводящий ток молнии в землю.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kern="1200" dirty="0"/>
          </a:p>
        </p:txBody>
      </p:sp>
      <p:pic>
        <p:nvPicPr>
          <p:cNvPr id="87045" name="Рисунок 5" descr="27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5725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2BED5670-EFD7-4398-A81A-CAF1D52489E6}" type="slidenum">
              <a:rPr lang="ru-RU"/>
              <a:pPr>
                <a:defRPr/>
              </a:pPr>
              <a:t>66</a:t>
            </a:fld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428625" y="500063"/>
            <a:ext cx="8305800" cy="4986337"/>
          </a:xfrm>
        </p:spPr>
        <p:txBody>
          <a:bodyPr>
            <a:normAutofit/>
          </a:bodyPr>
          <a:lstStyle/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kern="1200" dirty="0"/>
              <a:t>В зависимости от особенностей конструкции защищаемого объекта и условий его размещения молниеотводы разделяют на </a:t>
            </a:r>
            <a:r>
              <a:rPr lang="ru-RU" sz="1800" b="1" kern="1200" dirty="0"/>
              <a:t>одиночные, двойные и многократные</a:t>
            </a:r>
            <a:r>
              <a:rPr lang="ru-RU" sz="1800" kern="1200" dirty="0"/>
              <a:t>. Многократные располагаются не на одной прямой.</a:t>
            </a:r>
          </a:p>
          <a:p>
            <a:pPr marL="0" indent="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kern="1200" dirty="0"/>
              <a:t>Тип, количество и взаимное расположение молниеотводов определяют геометрическую форму зоны защиты.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kern="1200" dirty="0"/>
          </a:p>
        </p:txBody>
      </p:sp>
      <p:pic>
        <p:nvPicPr>
          <p:cNvPr id="88068" name="Рисунок 5" descr="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39735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Рисунок 6" descr="3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14563"/>
            <a:ext cx="4500563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5B8EEAE8-9276-45DB-956F-E047DB2CC520}" type="slidenum">
              <a:rPr lang="ru-RU"/>
              <a:pPr>
                <a:defRPr/>
              </a:pPr>
              <a:t>67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2286000"/>
            <a:ext cx="9144000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dirty="0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dirty="0">
                <a:solidFill>
                  <a:schemeClr val="tx2"/>
                </a:solidFill>
                <a:latin typeface="+mn-lt"/>
              </a:rPr>
              <a:t>Пример схемы заземления дома с применением схемы TN-C-S</a:t>
            </a:r>
          </a:p>
        </p:txBody>
      </p:sp>
      <p:pic>
        <p:nvPicPr>
          <p:cNvPr id="89092" name="Рисунок 5" descr="3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48498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5738" y="194355"/>
            <a:ext cx="8686800" cy="3879623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0" lvl="5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kern="1200" dirty="0">
              <a:ea typeface="+mn-ea"/>
              <a:cs typeface="+mn-cs"/>
            </a:endParaRPr>
          </a:p>
          <a:p>
            <a:pPr marL="0" lvl="5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kern="1200" dirty="0">
              <a:ea typeface="+mn-ea"/>
              <a:cs typeface="+mn-cs"/>
            </a:endParaRPr>
          </a:p>
          <a:p>
            <a:pPr marL="0" lvl="5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kern="1200" dirty="0"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/>
          <a:p>
            <a:pPr>
              <a:defRPr/>
            </a:pPr>
            <a:fld id="{AF579E69-504B-41A0-B563-85DBE41E1AB3}" type="slidenum">
              <a:rPr lang="ru-RU"/>
              <a:pPr>
                <a:defRPr/>
              </a:pPr>
              <a:t>68</a:t>
            </a:fld>
            <a:endParaRPr lang="ru-RU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35750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3857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7795B-A928-402D-A13D-DDDCF54F59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2531" name="Picture 5" descr="https://orenburgelectro.ru/wp-content/uploads/2019/06/Zanulenie_i_zazemlenie_v_chem_raznica_-_sovety_elektrik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85661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323850" y="331788"/>
            <a:ext cx="8566150" cy="0"/>
          </a:xfrm>
          <a:prstGeom prst="line">
            <a:avLst/>
          </a:prstGeom>
          <a:ln w="38100"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3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23850" y="331788"/>
            <a:ext cx="0" cy="4968875"/>
          </a:xfrm>
          <a:prstGeom prst="line">
            <a:avLst/>
          </a:prstGeom>
          <a:noFill/>
          <a:ln w="38100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34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23850" y="5300663"/>
            <a:ext cx="8566150" cy="0"/>
          </a:xfrm>
          <a:prstGeom prst="line">
            <a:avLst/>
          </a:prstGeom>
          <a:noFill/>
          <a:ln w="38100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35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8890000" y="331788"/>
            <a:ext cx="0" cy="4968875"/>
          </a:xfrm>
          <a:prstGeom prst="line">
            <a:avLst/>
          </a:prstGeom>
          <a:noFill/>
          <a:ln w="38100" algn="ctr">
            <a:solidFill>
              <a:srgbClr val="FF33CC"/>
            </a:solidFill>
            <a:round/>
            <a:headEnd/>
            <a:tailEnd/>
          </a:ln>
        </p:spPr>
      </p:cxn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4506913" y="6092825"/>
            <a:ext cx="277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ahoma" pitchFamily="34" charset="0"/>
                <a:cs typeface="Tahoma" pitchFamily="34" charset="0"/>
              </a:rPr>
              <a:t>ЗАНУЛЕНИЕ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323850" y="6092825"/>
            <a:ext cx="3067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ahoma" pitchFamily="34" charset="0"/>
                <a:cs typeface="Tahoma" pitchFamily="34" charset="0"/>
              </a:rPr>
              <a:t>ЗАЗЕМЛЕНИЕ</a:t>
            </a:r>
          </a:p>
        </p:txBody>
      </p:sp>
      <p:sp>
        <p:nvSpPr>
          <p:cNvPr id="22538" name="Стрелка вверх 16"/>
          <p:cNvSpPr>
            <a:spLocks noChangeArrowheads="1"/>
          </p:cNvSpPr>
          <p:nvPr/>
        </p:nvSpPr>
        <p:spPr bwMode="auto">
          <a:xfrm>
            <a:off x="1519238" y="5114925"/>
            <a:ext cx="484187" cy="979488"/>
          </a:xfrm>
          <a:prstGeom prst="upArrow">
            <a:avLst>
              <a:gd name="adj1" fmla="val 50000"/>
              <a:gd name="adj2" fmla="val 501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539" name="Стрелка вверх 17"/>
          <p:cNvSpPr>
            <a:spLocks noChangeArrowheads="1"/>
          </p:cNvSpPr>
          <p:nvPr/>
        </p:nvSpPr>
        <p:spPr bwMode="auto">
          <a:xfrm>
            <a:off x="5651500" y="5114925"/>
            <a:ext cx="485775" cy="979488"/>
          </a:xfrm>
          <a:prstGeom prst="upArrow">
            <a:avLst>
              <a:gd name="adj1" fmla="val 50000"/>
              <a:gd name="adj2" fmla="val 499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cxnSp>
        <p:nvCxnSpPr>
          <p:cNvPr id="2254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323850" y="6092825"/>
            <a:ext cx="3067050" cy="0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1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323850" y="6092825"/>
            <a:ext cx="0" cy="585788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2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323850" y="6678613"/>
            <a:ext cx="3067050" cy="0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3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3390900" y="6092825"/>
            <a:ext cx="0" cy="585788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4" name="Прямая соединительная линия 8192"/>
          <p:cNvCxnSpPr>
            <a:cxnSpLocks noChangeShapeType="1"/>
          </p:cNvCxnSpPr>
          <p:nvPr/>
        </p:nvCxnSpPr>
        <p:spPr bwMode="auto">
          <a:xfrm>
            <a:off x="4506913" y="6092825"/>
            <a:ext cx="2774950" cy="1588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5" name="Прямая соединительная линия 8197"/>
          <p:cNvCxnSpPr>
            <a:cxnSpLocks noChangeShapeType="1"/>
          </p:cNvCxnSpPr>
          <p:nvPr/>
        </p:nvCxnSpPr>
        <p:spPr bwMode="auto">
          <a:xfrm>
            <a:off x="4506913" y="6092825"/>
            <a:ext cx="0" cy="585788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6" name="Прямая соединительная линия 8202"/>
          <p:cNvCxnSpPr>
            <a:cxnSpLocks noChangeShapeType="1"/>
          </p:cNvCxnSpPr>
          <p:nvPr/>
        </p:nvCxnSpPr>
        <p:spPr bwMode="auto">
          <a:xfrm>
            <a:off x="4506913" y="6678613"/>
            <a:ext cx="2774950" cy="0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22547" name="Прямая соединительная линия 8205"/>
          <p:cNvCxnSpPr>
            <a:cxnSpLocks noChangeShapeType="1"/>
          </p:cNvCxnSpPr>
          <p:nvPr/>
        </p:nvCxnSpPr>
        <p:spPr bwMode="auto">
          <a:xfrm>
            <a:off x="7281863" y="6092825"/>
            <a:ext cx="0" cy="585788"/>
          </a:xfrm>
          <a:prstGeom prst="line">
            <a:avLst/>
          </a:prstGeom>
          <a:noFill/>
          <a:ln w="28575" algn="ctr">
            <a:solidFill>
              <a:srgbClr val="FF33CC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9E9B-AD4D-45BE-B27D-7341034AEC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60350"/>
            <a:ext cx="8208963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F8692D"/>
                </a:solidFill>
                <a:latin typeface="Times New Roman" pitchFamily="18" charset="0"/>
                <a:cs typeface="Times New Roman" pitchFamily="18" charset="0"/>
              </a:rPr>
              <a:t>Разница между заземлением и </a:t>
            </a:r>
            <a:r>
              <a:rPr lang="ru-RU" sz="3200" b="1" i="1" kern="0" dirty="0" smtClean="0">
                <a:solidFill>
                  <a:srgbClr val="F8692D"/>
                </a:solidFill>
                <a:latin typeface="Times New Roman" pitchFamily="18" charset="0"/>
                <a:cs typeface="Times New Roman" pitchFamily="18" charset="0"/>
              </a:rPr>
              <a:t>занулением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kern="0" dirty="0">
              <a:solidFill>
                <a:srgbClr val="F869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Заземление — более эффективный и безопасный метод защиты в сравнении с занулением.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При заземлении электробезопасность обеспечивается благодаря быстрому снижению напряжения электрического тока.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kern="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занулении</a:t>
            </a: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электробезопасность создается путем отключения участка цепи, в котором случился пробой изоляции.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AutoNum type="arabicPeriod"/>
              <a:defRPr/>
            </a:pP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Для выполнения </a:t>
            </a:r>
            <a:r>
              <a:rPr lang="ru-RU" sz="2800" kern="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зануления</a:t>
            </a: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требуются специальные навыки и технические знания. Это необходимо, чтобы суметь правильно определить точку </a:t>
            </a:r>
            <a:r>
              <a:rPr lang="ru-RU" sz="2800" kern="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зануления</a:t>
            </a:r>
            <a:r>
              <a:rPr lang="ru-RU" sz="2800" kern="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электрооборудования.</a:t>
            </a:r>
            <a:endParaRPr lang="ru-RU" sz="2800" kern="0" dirty="0">
              <a:solidFill>
                <a:srgbClr val="4444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ек">
  <a:themeElements>
    <a:clrScheme name="Трек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ек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ек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2477</Words>
  <Application>Microsoft Office PowerPoint</Application>
  <PresentationFormat>Экран (4:3)</PresentationFormat>
  <Paragraphs>299</Paragraphs>
  <Slides>68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2" baseType="lpstr">
      <vt:lpstr>Трек</vt:lpstr>
      <vt:lpstr>Воздушный поток</vt:lpstr>
      <vt:lpstr>1_Трек</vt:lpstr>
      <vt:lpstr>Документ</vt:lpstr>
      <vt:lpstr>Электрооборудование промышленности</vt:lpstr>
      <vt:lpstr>2. Существующие системы заземления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защитного действия </vt:lpstr>
      <vt:lpstr>Область применения защитного заземления</vt:lpstr>
      <vt:lpstr>Презентация PowerPoint</vt:lpstr>
      <vt:lpstr>РЕЖИМЫ ЗАЗЕМЛЕНИЯ НЕЙТРАЛИ </vt:lpstr>
      <vt:lpstr>Способы заземления нейтрали в странах мира </vt:lpstr>
      <vt:lpstr>Из седьмой редакции ПУЭ</vt:lpstr>
      <vt:lpstr>Резистивное заземление нейтрали сети способствует:</vt:lpstr>
      <vt:lpstr>Унифицированные конструкции блоков резистора</vt:lpstr>
      <vt:lpstr>Высоковольтные резисторы для заземления нейтрали сетей 6-35 кВ</vt:lpstr>
      <vt:lpstr>ПС «Хужир», о. Ольхон, оз. Байкал, РЗ-8000-51-35</vt:lpstr>
      <vt:lpstr>Существующие режимы заземления нейтрали в сетях 6-35 кВ</vt:lpstr>
      <vt:lpstr>Рекомендуемые к использованию в сетях 6-35 кВ режимы заземления нейтрали</vt:lpstr>
      <vt:lpstr>Виды заземления</vt:lpstr>
      <vt:lpstr>Обозначения системы заземления </vt:lpstr>
      <vt:lpstr>Презентация PowerPoint</vt:lpstr>
      <vt:lpstr>Презентация PowerPoint</vt:lpstr>
      <vt:lpstr>Презентация PowerPoint</vt:lpstr>
      <vt:lpstr>СИСТЕМА TN</vt:lpstr>
      <vt:lpstr>Система TN-C</vt:lpstr>
      <vt:lpstr>Система TN-C</vt:lpstr>
      <vt:lpstr>Презентация PowerPoint</vt:lpstr>
      <vt:lpstr>Презентация PowerPoint</vt:lpstr>
      <vt:lpstr>системы TN-S и TN-C-S</vt:lpstr>
      <vt:lpstr>Презентация PowerPoint</vt:lpstr>
      <vt:lpstr>Презентация PowerPoint</vt:lpstr>
      <vt:lpstr>Презентация PowerPoint</vt:lpstr>
      <vt:lpstr>Системы IT и ТТ</vt:lpstr>
      <vt:lpstr>Система IT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ТТ</vt:lpstr>
      <vt:lpstr>Система TT. </vt:lpstr>
      <vt:lpstr>Система ТТ</vt:lpstr>
      <vt:lpstr>Презентация PowerPoint</vt:lpstr>
      <vt:lpstr>Презентация PowerPoint</vt:lpstr>
      <vt:lpstr>Типы заземляющих устройств</vt:lpstr>
      <vt:lpstr>Презентация PowerPoint</vt:lpstr>
      <vt:lpstr>Выносное заземляющее устройство</vt:lpstr>
      <vt:lpstr>Контурное заземляющее устройство </vt:lpstr>
      <vt:lpstr>Контурное заземляющее устройство </vt:lpstr>
      <vt:lpstr>   Молниезащита</vt:lpstr>
      <vt:lpstr>Презентация PowerPoint</vt:lpstr>
      <vt:lpstr>Категории устройств молниезащиты</vt:lpstr>
      <vt:lpstr>Типы молниеприемников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Существующие системы заземления</dc:title>
  <dc:creator>Алина</dc:creator>
  <cp:lastModifiedBy>Сидоров</cp:lastModifiedBy>
  <cp:revision>61</cp:revision>
  <dcterms:created xsi:type="dcterms:W3CDTF">2010-02-14T14:18:34Z</dcterms:created>
  <dcterms:modified xsi:type="dcterms:W3CDTF">2021-10-21T03:09:51Z</dcterms:modified>
</cp:coreProperties>
</file>