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A6BE878-7FDD-4CA5-9996-EFCCA706EC6B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7F0DDFA-2251-4030-82CD-E6EBB4FD97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E878-7FDD-4CA5-9996-EFCCA706EC6B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DDFA-2251-4030-82CD-E6EBB4FD97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E878-7FDD-4CA5-9996-EFCCA706EC6B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DDFA-2251-4030-82CD-E6EBB4FD97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E878-7FDD-4CA5-9996-EFCCA706EC6B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DDFA-2251-4030-82CD-E6EBB4FD97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E878-7FDD-4CA5-9996-EFCCA706EC6B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DDFA-2251-4030-82CD-E6EBB4FD97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E878-7FDD-4CA5-9996-EFCCA706EC6B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DDFA-2251-4030-82CD-E6EBB4FD97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A6BE878-7FDD-4CA5-9996-EFCCA706EC6B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7F0DDFA-2251-4030-82CD-E6EBB4FD97C8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A6BE878-7FDD-4CA5-9996-EFCCA706EC6B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7F0DDFA-2251-4030-82CD-E6EBB4FD97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E878-7FDD-4CA5-9996-EFCCA706EC6B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DDFA-2251-4030-82CD-E6EBB4FD97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E878-7FDD-4CA5-9996-EFCCA706EC6B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DDFA-2251-4030-82CD-E6EBB4FD97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BE878-7FDD-4CA5-9996-EFCCA706EC6B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DDFA-2251-4030-82CD-E6EBB4FD97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A6BE878-7FDD-4CA5-9996-EFCCA706EC6B}" type="datetimeFigureOut">
              <a:rPr lang="ru-RU" smtClean="0"/>
              <a:t>25.04.2012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7F0DDFA-2251-4030-82CD-E6EBB4FD97C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Лекция №8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141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Антиферромагнетики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49424"/>
                <a:ext cx="4906888" cy="4325112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</a:rPr>
                      <m:t>𝜒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÷</m:t>
                        </m:r>
                        <m:r>
                          <a:rPr lang="en-US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sup>
                    </m:sSup>
                  </m:oMath>
                </a14:m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49424"/>
                <a:ext cx="4906888" cy="4325112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0870" y="2204864"/>
            <a:ext cx="3233814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1578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Лекции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Магнитные моменты атомов</a:t>
            </a:r>
          </a:p>
          <a:p>
            <a:r>
              <a:rPr lang="ru-RU" dirty="0" smtClean="0"/>
              <a:t>Магнитное поле в веществе</a:t>
            </a:r>
          </a:p>
          <a:p>
            <a:r>
              <a:rPr lang="ru-RU" dirty="0" smtClean="0"/>
              <a:t>Напряженность магнитного поля</a:t>
            </a:r>
          </a:p>
          <a:p>
            <a:r>
              <a:rPr lang="ru-RU" dirty="0" smtClean="0"/>
              <a:t>Относительная магнитная проницаемость</a:t>
            </a:r>
          </a:p>
          <a:p>
            <a:r>
              <a:rPr lang="ru-RU" dirty="0" smtClean="0"/>
              <a:t>Диамагнетики</a:t>
            </a:r>
          </a:p>
          <a:p>
            <a:r>
              <a:rPr lang="ru-RU" dirty="0" smtClean="0"/>
              <a:t>Парамагнетики</a:t>
            </a:r>
          </a:p>
          <a:p>
            <a:r>
              <a:rPr lang="ru-RU" dirty="0" smtClean="0"/>
              <a:t>Ферромагнетики. Понятие о природе ферромагнетизма</a:t>
            </a:r>
          </a:p>
          <a:p>
            <a:r>
              <a:rPr lang="ru-RU" dirty="0" smtClean="0"/>
              <a:t>Антиферромагнетики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5203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Магнитные моменты атомов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49424"/>
                <a:ext cx="4258816" cy="4325112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𝐼𝑆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𝜗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𝑆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𝑚𝑣𝑟</m:t>
                    </m:r>
                    <m:r>
                      <a:rPr lang="en-US" b="0" i="1" smtClean="0">
                        <a:latin typeface="Cambria Math"/>
                      </a:rPr>
                      <m:t>=2</m:t>
                    </m:r>
                    <m:r>
                      <a:rPr lang="en-US" b="0" i="1" smtClean="0">
                        <a:latin typeface="Cambria Math"/>
                      </a:rPr>
                      <m:t>𝑚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𝜗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𝑆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den>
                    </m:f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𝑔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𝑔</m:t>
                    </m:r>
                    <m:r>
                      <a:rPr lang="en-US" b="0" i="1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49424"/>
                <a:ext cx="4258816" cy="4325112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 descr="Картинка 7 из 75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132856"/>
            <a:ext cx="3960440" cy="4254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4660061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Магнитное поле в </a:t>
            </a:r>
            <a:r>
              <a:rPr lang="ru-RU" dirty="0" smtClean="0"/>
              <a:t>веществе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𝐵</m:t>
                        </m:r>
                      </m:e>
                    </m:acc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𝐵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sub>
                        </m:sSub>
                      </m:e>
                    </m:acc>
                    <m:r>
                      <a:rPr lang="en-US" b="0" i="1" smtClean="0">
                        <a:latin typeface="Cambria Math"/>
                        <a:ea typeface="Cambria Math"/>
                      </a:rPr>
                      <m:t>+</m:t>
                    </m:r>
                    <m:acc>
                      <m:accPr>
                        <m:chr m:val="⃗"/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𝐵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𝑐</m:t>
                            </m:r>
                          </m:sub>
                        </m:sSub>
                      </m:e>
                    </m:acc>
                  </m:oMath>
                </a14:m>
                <a:endParaRPr lang="en-US" i="1" dirty="0" smtClean="0">
                  <a:latin typeface="Cambria Math"/>
                  <a:ea typeface="Cambria Math"/>
                </a:endParaRPr>
              </a:p>
              <a:p>
                <a:r>
                  <a:rPr lang="ru-RU" dirty="0">
                    <a:latin typeface="Cambria Math"/>
                    <a:ea typeface="Cambria Math"/>
                  </a:rPr>
                  <a:t>где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𝐵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>
                    <a:latin typeface="Cambria Math"/>
                    <a:ea typeface="Cambria Math"/>
                  </a:rPr>
                  <a:t> - </a:t>
                </a:r>
                <a:r>
                  <a:rPr lang="ru-RU" dirty="0" smtClean="0">
                    <a:latin typeface="Cambria Math"/>
                    <a:ea typeface="Cambria Math"/>
                  </a:rPr>
                  <a:t>индукция внешнего магнитного поля,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𝐵</m:t>
                        </m:r>
                      </m:e>
                      <m:sub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с</m:t>
                        </m:r>
                      </m:sub>
                    </m:sSub>
                  </m:oMath>
                </a14:m>
                <a:r>
                  <a:rPr lang="en-US" dirty="0" smtClean="0">
                    <a:latin typeface="Cambria Math"/>
                    <a:ea typeface="Cambria Math"/>
                  </a:rPr>
                  <a:t> - </a:t>
                </a:r>
                <a:r>
                  <a:rPr lang="ru-RU" dirty="0" smtClean="0">
                    <a:latin typeface="Cambria Math"/>
                    <a:ea typeface="Cambria Math"/>
                  </a:rPr>
                  <a:t>собственное магнитное поле среды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i="1" smtClean="0">
                                <a:latin typeface="Cambria Math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𝐵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𝑐</m:t>
                        </m:r>
                      </m:sub>
                    </m:sSub>
                    <m:r>
                      <a:rPr lang="en-US" i="1">
                        <a:latin typeface="Cambria Math"/>
                        <a:ea typeface="Cambria Math"/>
                      </a:rPr>
                      <m:t>=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𝜒</m:t>
                    </m:r>
                    <m:acc>
                      <m:accPr>
                        <m:chr m:val="⃗"/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𝐵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sub>
                        </m:sSub>
                      </m:e>
                    </m:acc>
                  </m:oMath>
                </a14:m>
                <a:endParaRPr lang="en-US" dirty="0" smtClean="0">
                  <a:latin typeface="Cambria Math"/>
                  <a:ea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𝜒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 – магн</m:t>
                    </m:r>
                    <m:r>
                      <a:rPr lang="ru-RU" i="1">
                        <a:latin typeface="Cambria Math"/>
                        <a:ea typeface="Cambria Math"/>
                      </a:rPr>
                      <m:t>итная восприимчивос</m:t>
                    </m:r>
                    <m:r>
                      <a:rPr lang="ru-RU" b="0" i="1" smtClean="0">
                        <a:latin typeface="Cambria Math"/>
                        <a:ea typeface="Cambria Math"/>
                      </a:rPr>
                      <m:t>ть среды</m:t>
                    </m:r>
                  </m:oMath>
                </a14:m>
                <a:endParaRPr lang="ru-RU" b="0" i="1" dirty="0" smtClean="0">
                  <a:latin typeface="Cambria Math"/>
                  <a:ea typeface="Cambria Math"/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𝐵</m:t>
                        </m:r>
                      </m:e>
                    </m:acc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𝜇</m:t>
                    </m:r>
                    <m:acc>
                      <m:accPr>
                        <m:chr m:val="⃗"/>
                        <m:ctrlPr>
                          <a:rPr lang="ru-RU" i="1" smtClean="0"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𝐵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sub>
                        </m:sSub>
                      </m:e>
                    </m:acc>
                  </m:oMath>
                </a14:m>
                <a:endParaRPr lang="en-US" i="1" dirty="0" smtClean="0">
                  <a:latin typeface="Cambria Math"/>
                  <a:ea typeface="Cambria Math"/>
                </a:endParaRPr>
              </a:p>
              <a:p>
                <a14:m/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6135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Напряженность магнитного </a:t>
            </a:r>
            <a:r>
              <a:rPr lang="ru-RU" dirty="0" smtClean="0"/>
              <a:t>поля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𝑯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en-US" b="1" i="1" smtClean="0">
                        <a:latin typeface="Cambria Math"/>
                      </a:rPr>
                      <m:t>𝑩</m:t>
                    </m:r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b="1" i="1" smtClean="0">
                        <a:latin typeface="Cambria Math"/>
                      </a:rPr>
                      <m:t>𝑴</m:t>
                    </m:r>
                  </m:oMath>
                </a14:m>
                <a:endParaRPr lang="en-US" b="1" dirty="0" smtClean="0"/>
              </a:p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𝑩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𝜇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</a:rPr>
                      <m:t>𝜇</m:t>
                    </m:r>
                    <m:r>
                      <a:rPr lang="en-US" b="1" i="1" smtClean="0">
                        <a:latin typeface="Cambria Math"/>
                        <a:ea typeface="Cambria Math"/>
                      </a:rPr>
                      <m:t>𝑯</m:t>
                    </m:r>
                  </m:oMath>
                </a14:m>
                <a:endParaRPr lang="ru-RU" b="1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8991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Относительная магнитная </a:t>
            </a:r>
            <a:r>
              <a:rPr lang="ru-RU" dirty="0" smtClean="0"/>
              <a:t>проницаемость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ru-RU" i="1" smtClean="0">
                            <a:latin typeface="Cambria Math"/>
                            <a:ea typeface="Cambria Math"/>
                          </a:rPr>
                          <m:t>𝜇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i="1" smtClean="0">
                            <a:latin typeface="Cambria Math"/>
                            <a:ea typeface="Cambria Math"/>
                          </a:rPr>
                          <m:t>𝜇</m:t>
                        </m:r>
                      </m:num>
                      <m:den>
                        <m:sSub>
                          <m:sSubPr>
                            <m:ctrlPr>
                              <a:rPr lang="ru-RU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i="1" smtClean="0">
                                <a:latin typeface="Cambria Math"/>
                                <a:ea typeface="Cambria Math"/>
                              </a:rPr>
                              <m:t>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1397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Диамагнетики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49424"/>
                <a:ext cx="5004526" cy="4325112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𝜒</m:t>
                    </m:r>
                    <m:r>
                      <a:rPr lang="ru-RU" i="1" smtClean="0">
                        <a:latin typeface="Cambria Math"/>
                        <a:ea typeface="Cambria Math"/>
                      </a:rPr>
                      <m:t>&lt;0; </m:t>
                    </m:r>
                    <m:d>
                      <m:dPr>
                        <m:begChr m:val="|"/>
                        <m:endChr m:val="|"/>
                        <m:ctrlPr>
                          <a:rPr lang="ru-RU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ru-RU" i="1">
                            <a:latin typeface="Cambria Math"/>
                            <a:ea typeface="Cambria Math"/>
                          </a:rPr>
                          <m:t>𝜒</m:t>
                        </m:r>
                      </m:e>
                    </m:d>
                    <m:r>
                      <a:rPr lang="ru-RU" b="0" i="1" smtClean="0">
                        <a:latin typeface="Cambria Math"/>
                        <a:ea typeface="Cambria Math"/>
                      </a:rPr>
                      <m:t>≪1; </m:t>
                    </m:r>
                    <m:r>
                      <a:rPr lang="ru-RU" i="1">
                        <a:latin typeface="Cambria Math"/>
                        <a:ea typeface="Cambria Math"/>
                      </a:rPr>
                      <m:t>𝜇</m:t>
                    </m:r>
                    <m:r>
                      <a:rPr lang="ru-RU" i="1">
                        <a:latin typeface="Cambria Math"/>
                        <a:ea typeface="Cambria Math"/>
                      </a:rPr>
                      <m:t>≤1</m:t>
                    </m:r>
                  </m:oMath>
                </a14:m>
                <a:endParaRPr lang="ru-RU" dirty="0" smtClean="0"/>
              </a:p>
              <a:p>
                <a:r>
                  <a:rPr lang="ru-RU" dirty="0" smtClean="0"/>
                  <a:t>Газы: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ru-RU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𝐶𝑂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</a:rPr>
                      <m:t>𝐻𝑒</m:t>
                    </m:r>
                    <m:r>
                      <a:rPr lang="en-US" b="0" i="1" smtClean="0">
                        <a:latin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</a:rPr>
                      <m:t>𝑁</m:t>
                    </m:r>
                    <m:r>
                      <a:rPr lang="en-US" b="0" i="1" smtClean="0">
                        <a:latin typeface="Cambria Math"/>
                      </a:rPr>
                      <m:t>.</m:t>
                    </m:r>
                  </m:oMath>
                </a14:m>
                <a:endParaRPr lang="ru-RU" dirty="0" smtClean="0"/>
              </a:p>
              <a:p>
                <a:r>
                  <a:rPr lang="ru-RU" dirty="0" smtClean="0"/>
                  <a:t>Металлы: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𝐴𝑢</m:t>
                    </m:r>
                    <m:r>
                      <a:rPr lang="en-US" b="0" i="1" smtClean="0">
                        <a:latin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</a:rPr>
                      <m:t>𝐴𝑔</m:t>
                    </m:r>
                    <m:r>
                      <a:rPr lang="en-US" b="0" i="1" smtClean="0">
                        <a:latin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</a:rPr>
                      <m:t>𝐶𝑢</m:t>
                    </m:r>
                    <m:r>
                      <a:rPr lang="en-US" b="0" i="1" smtClean="0">
                        <a:latin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</a:rPr>
                      <m:t>𝐵𝑖</m:t>
                    </m:r>
                    <m:r>
                      <a:rPr lang="en-US" b="0" i="1" smtClean="0">
                        <a:latin typeface="Cambria Math"/>
                      </a:rPr>
                      <m:t>.</m:t>
                    </m:r>
                  </m:oMath>
                </a14:m>
                <a:endParaRPr lang="ru-RU" dirty="0" smtClean="0"/>
              </a:p>
              <a:p>
                <a:r>
                  <a:rPr lang="ru-RU" dirty="0" smtClean="0"/>
                  <a:t>Стекло, вода, соль, резина, алмаз, дерево, плазма</a:t>
                </a:r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49424"/>
                <a:ext cx="5004526" cy="4325112"/>
              </a:xfrm>
              <a:blipFill rotWithShape="1">
                <a:blip r:embed="rId2"/>
                <a:stretch>
                  <a:fillRect r="-38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726" y="2276872"/>
            <a:ext cx="3357630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679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Парамагнетики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49424"/>
                <a:ext cx="5076534" cy="4325112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</a:rPr>
                      <m:t>𝜒</m:t>
                    </m:r>
                    <m:r>
                      <a:rPr lang="ru-RU" i="1" smtClean="0">
                        <a:latin typeface="Cambria Math"/>
                        <a:ea typeface="Cambria Math"/>
                      </a:rPr>
                      <m:t>&gt;</m:t>
                    </m:r>
                    <m:r>
                      <a:rPr lang="ru-RU" b="0" i="1" smtClean="0">
                        <a:latin typeface="Cambria Math"/>
                        <a:ea typeface="Cambria Math"/>
                      </a:rPr>
                      <m:t>0, </m:t>
                    </m:r>
                    <m:d>
                      <m:dPr>
                        <m:begChr m:val="|"/>
                        <m:endChr m:val="|"/>
                        <m:ctrlPr>
                          <a:rPr lang="ru-RU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ru-RU" i="1">
                            <a:latin typeface="Cambria Math"/>
                            <a:ea typeface="Cambria Math"/>
                          </a:rPr>
                          <m:t>𝜒</m:t>
                        </m:r>
                      </m:e>
                    </m:d>
                    <m:r>
                      <a:rPr lang="ru-RU" i="1">
                        <a:latin typeface="Cambria Math"/>
                        <a:ea typeface="Cambria Math"/>
                      </a:rPr>
                      <m:t>≈</m:t>
                    </m:r>
                    <m:r>
                      <a:rPr lang="ru-RU" b="0" i="1" smtClean="0">
                        <a:latin typeface="Cambria Math"/>
                        <a:ea typeface="Cambria Math"/>
                      </a:rPr>
                      <m:t>1, </m:t>
                    </m:r>
                    <m:r>
                      <a:rPr lang="ru-RU" b="0" i="1" smtClean="0">
                        <a:latin typeface="Cambria Math"/>
                        <a:ea typeface="Cambria Math"/>
                      </a:rPr>
                      <m:t>𝜇</m:t>
                    </m:r>
                    <m:r>
                      <a:rPr lang="ru-RU" b="0" i="1" smtClean="0">
                        <a:latin typeface="Cambria Math"/>
                        <a:ea typeface="Cambria Math"/>
                      </a:rPr>
                      <m:t>≈2</m:t>
                    </m:r>
                  </m:oMath>
                </a14:m>
                <a:endParaRPr lang="ru-RU" dirty="0" smtClean="0"/>
              </a:p>
              <a:p>
                <a:r>
                  <a:rPr lang="ru-RU" dirty="0" smtClean="0"/>
                  <a:t>Газы: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𝑂</m:t>
                        </m:r>
                      </m:e>
                      <m:sub>
                        <m:r>
                          <a:rPr lang="ru-RU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.</m:t>
                    </m:r>
                  </m:oMath>
                </a14:m>
                <a:endParaRPr lang="ru-RU" dirty="0" smtClean="0"/>
              </a:p>
              <a:p>
                <a:r>
                  <a:rPr lang="ru-RU" dirty="0" smtClean="0"/>
                  <a:t>Металлы: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𝐴𝑙</m:t>
                    </m:r>
                    <m:r>
                      <a:rPr lang="en-US" b="0" i="1" smtClean="0">
                        <a:latin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</a:rPr>
                      <m:t>𝑃𝑡</m:t>
                    </m:r>
                    <m:r>
                      <a:rPr lang="en-US" b="0" i="1" smtClean="0">
                        <a:latin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</a:rPr>
                      <m:t>𝑈</m:t>
                    </m:r>
                    <m:r>
                      <a:rPr lang="en-US" b="0" i="1" smtClean="0">
                        <a:latin typeface="Cambria Math"/>
                      </a:rPr>
                      <m:t>.</m:t>
                    </m:r>
                  </m:oMath>
                </a14:m>
                <a:endParaRPr lang="ru-RU" dirty="0" smtClean="0"/>
              </a:p>
              <a:p>
                <a:r>
                  <a:rPr lang="ru-RU" dirty="0" smtClean="0"/>
                  <a:t>Щелочные и щелочноземельные элементы</a:t>
                </a:r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49424"/>
                <a:ext cx="5076534" cy="4325112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734" y="2276872"/>
            <a:ext cx="3357630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628" y="3437247"/>
            <a:ext cx="1962150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2478" y="3437247"/>
            <a:ext cx="1962150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774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1" dur="2000" fill="hold"/>
                                        <p:tgtEl>
                                          <p:spTgt spid="20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Ферромагнетики. Понятие о природе </a:t>
            </a:r>
            <a:r>
              <a:rPr lang="ru-RU" dirty="0" smtClean="0"/>
              <a:t>ферромагнетизма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49424"/>
                <a:ext cx="4042792" cy="4325112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</a:rPr>
                      <m:t>𝜒</m:t>
                    </m:r>
                    <m:r>
                      <a:rPr lang="ru-RU" i="1" smtClean="0">
                        <a:latin typeface="Cambria Math"/>
                        <a:ea typeface="Cambria Math"/>
                      </a:rPr>
                      <m:t>&gt;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0, 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𝜒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≫1,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𝜇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≫1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r>
                  <a:rPr lang="ru-RU" dirty="0" smtClean="0"/>
                  <a:t>Металлы: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𝐹𝑒</m:t>
                    </m:r>
                    <m:r>
                      <a:rPr lang="en-US" b="0" i="1" smtClean="0">
                        <a:latin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</a:rPr>
                      <m:t>𝐶𝑜</m:t>
                    </m:r>
                    <m:r>
                      <a:rPr lang="en-US" b="0" i="1" smtClean="0">
                        <a:latin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</a:rPr>
                      <m:t>𝑁𝑖</m:t>
                    </m:r>
                    <m:r>
                      <a:rPr lang="en-US" b="0" i="1" smtClean="0">
                        <a:latin typeface="Cambria Math"/>
                      </a:rPr>
                      <m:t>, </m:t>
                    </m:r>
                  </m:oMath>
                </a14:m>
                <a:r>
                  <a:rPr lang="ru-RU" dirty="0"/>
                  <a:t>их сплавы, </a:t>
                </a:r>
                <a:r>
                  <a:rPr lang="ru-RU" dirty="0" smtClean="0"/>
                  <a:t>редкоземельные элементы</a:t>
                </a:r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49424"/>
                <a:ext cx="4042792" cy="4325112"/>
              </a:xfrm>
              <a:blipFill rotWithShape="1">
                <a:blip r:embed="rId2"/>
                <a:stretch>
                  <a:fillRect r="-28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0971" y="2276872"/>
            <a:ext cx="4180579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7550" y="3861048"/>
            <a:ext cx="1524000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861047"/>
            <a:ext cx="1171575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8223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1" dur="2000" fill="hold"/>
                                        <p:tgtEl>
                                          <p:spTgt spid="307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5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5" dur="2000" fill="hold"/>
                                        <p:tgtEl>
                                          <p:spTgt spid="307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187</TotalTime>
  <Words>327</Words>
  <Application>Microsoft Office PowerPoint</Application>
  <PresentationFormat>Экран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Городская</vt:lpstr>
      <vt:lpstr>Лекция №8</vt:lpstr>
      <vt:lpstr>План Лекции</vt:lpstr>
      <vt:lpstr>Магнитные моменты атомов</vt:lpstr>
      <vt:lpstr>Магнитное поле в веществе</vt:lpstr>
      <vt:lpstr>Напряженность магнитного поля</vt:lpstr>
      <vt:lpstr>Относительная магнитная проницаемость</vt:lpstr>
      <vt:lpstr>Диамагнетики</vt:lpstr>
      <vt:lpstr>Парамагнетики</vt:lpstr>
      <vt:lpstr>Ферромагнетики. Понятие о природе ферромагнетизма</vt:lpstr>
      <vt:lpstr>Антиферромагнетики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№8</dc:title>
  <dc:creator>Илья</dc:creator>
  <cp:lastModifiedBy>Илья</cp:lastModifiedBy>
  <cp:revision>13</cp:revision>
  <dcterms:created xsi:type="dcterms:W3CDTF">2012-04-25T05:15:19Z</dcterms:created>
  <dcterms:modified xsi:type="dcterms:W3CDTF">2012-04-25T18:23:59Z</dcterms:modified>
</cp:coreProperties>
</file>