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89" r:id="rId5"/>
    <p:sldId id="290" r:id="rId6"/>
    <p:sldId id="291" r:id="rId7"/>
    <p:sldId id="292" r:id="rId8"/>
    <p:sldId id="312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" y="-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Распределительные задачи и области их применения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622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Транспортная задача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122990"/>
            <a:ext cx="112844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о размещении (транспортная задача) – это распределительная задача, в которой работы и ресурсы измеряются в одних и тех же единицах. </a:t>
            </a:r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таких задачах ресурсы могут быть разделены между работами, и отдельные работы могут быть выполнены с помощью различных комбинаций ресурсов. </a:t>
            </a:r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Стандартная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ТЗ определяется как задача разработки наиболее экономичного плана перевозки продукции одного вида из нескольких пунктов отправления в пункты назначения. </a:t>
            </a:r>
            <a:endParaRPr lang="ru-RU" sz="26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70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Исходные параметры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761" y="2204633"/>
            <a:ext cx="11284477" cy="302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500" dirty="0">
                <a:latin typeface="Times New Roman"/>
                <a:ea typeface="Calibri"/>
              </a:rPr>
              <a:t>1) </a:t>
            </a:r>
            <a:r>
              <a:rPr lang="ru-RU" sz="2500" i="1" dirty="0">
                <a:latin typeface="Times New Roman"/>
                <a:ea typeface="Calibri"/>
              </a:rPr>
              <a:t>n</a:t>
            </a:r>
            <a:r>
              <a:rPr lang="ru-RU" sz="2500" dirty="0">
                <a:latin typeface="Times New Roman"/>
                <a:ea typeface="Calibri"/>
              </a:rPr>
              <a:t> – количество пунктов отправления, </a:t>
            </a:r>
            <a:r>
              <a:rPr lang="ru-RU" sz="2500" i="1" dirty="0">
                <a:latin typeface="Times New Roman"/>
                <a:ea typeface="Calibri"/>
              </a:rPr>
              <a:t>m</a:t>
            </a:r>
            <a:r>
              <a:rPr lang="ru-RU" sz="2500" dirty="0">
                <a:latin typeface="Times New Roman"/>
                <a:ea typeface="Calibri"/>
              </a:rPr>
              <a:t> – количество пунктов назначения.</a:t>
            </a:r>
            <a:endParaRPr lang="ru-RU" sz="25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500" dirty="0">
                <a:latin typeface="Times New Roman"/>
                <a:ea typeface="Calibri"/>
              </a:rPr>
              <a:t>2) </a:t>
            </a:r>
            <a:r>
              <a:rPr lang="ru-RU" sz="2500" i="1" dirty="0">
                <a:latin typeface="Times New Roman"/>
                <a:ea typeface="Calibri"/>
              </a:rPr>
              <a:t>a</a:t>
            </a:r>
            <a:r>
              <a:rPr lang="en-US" sz="2500" i="1" baseline="-25000" dirty="0">
                <a:latin typeface="Times New Roman"/>
                <a:ea typeface="Calibri"/>
              </a:rPr>
              <a:t>i</a:t>
            </a:r>
            <a:r>
              <a:rPr lang="ru-RU" sz="2500" dirty="0">
                <a:latin typeface="Times New Roman"/>
                <a:ea typeface="Calibri"/>
              </a:rPr>
              <a:t> – запас продукции в пункте отправления A</a:t>
            </a:r>
            <a:r>
              <a:rPr lang="en-US" sz="2500" i="1" baseline="-25000" dirty="0">
                <a:latin typeface="Times New Roman"/>
                <a:ea typeface="Calibri"/>
              </a:rPr>
              <a:t>i</a:t>
            </a:r>
            <a:r>
              <a:rPr lang="en-US" sz="2500" i="1" dirty="0">
                <a:latin typeface="Times New Roman"/>
                <a:ea typeface="Calibri"/>
              </a:rPr>
              <a:t> </a:t>
            </a:r>
            <a:r>
              <a:rPr lang="ru-RU" sz="2500" dirty="0">
                <a:latin typeface="Times New Roman"/>
                <a:ea typeface="Calibri"/>
              </a:rPr>
              <a:t>(</a:t>
            </a:r>
            <a:r>
              <a:rPr lang="ru-RU" sz="2500" i="1" dirty="0">
                <a:latin typeface="Times New Roman"/>
                <a:ea typeface="Calibri"/>
              </a:rPr>
              <a:t>i </a:t>
            </a:r>
            <a:r>
              <a:rPr lang="ru-RU" sz="2500" dirty="0">
                <a:latin typeface="Times New Roman"/>
                <a:ea typeface="Calibri"/>
              </a:rPr>
              <a:t>= 1, </a:t>
            </a:r>
            <a:r>
              <a:rPr lang="en-US" sz="2500" i="1" dirty="0">
                <a:latin typeface="Times New Roman"/>
                <a:ea typeface="Calibri"/>
              </a:rPr>
              <a:t>n</a:t>
            </a:r>
            <a:r>
              <a:rPr lang="ru-RU" sz="2500" dirty="0">
                <a:latin typeface="Times New Roman"/>
                <a:ea typeface="Calibri"/>
              </a:rPr>
              <a:t> ) [ед. </a:t>
            </a:r>
            <a:r>
              <a:rPr lang="ru-RU" sz="2500" dirty="0" err="1">
                <a:latin typeface="Times New Roman"/>
                <a:ea typeface="Calibri"/>
              </a:rPr>
              <a:t>прод</a:t>
            </a:r>
            <a:r>
              <a:rPr lang="ru-RU" sz="2500" dirty="0">
                <a:latin typeface="Times New Roman"/>
                <a:ea typeface="Calibri"/>
              </a:rPr>
              <a:t>.].</a:t>
            </a:r>
            <a:endParaRPr lang="ru-RU" sz="25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500" dirty="0">
                <a:latin typeface="Times New Roman"/>
                <a:ea typeface="Calibri"/>
              </a:rPr>
              <a:t>3) </a:t>
            </a:r>
            <a:r>
              <a:rPr lang="ru-RU" sz="2500" i="1" dirty="0">
                <a:latin typeface="Times New Roman"/>
                <a:ea typeface="Calibri"/>
              </a:rPr>
              <a:t>b</a:t>
            </a:r>
            <a:r>
              <a:rPr lang="en-US" sz="2500" i="1" baseline="-25000" dirty="0">
                <a:latin typeface="Times New Roman"/>
                <a:ea typeface="Calibri"/>
              </a:rPr>
              <a:t>j</a:t>
            </a:r>
            <a:r>
              <a:rPr lang="en-US" sz="2500" i="1" dirty="0">
                <a:latin typeface="Times New Roman"/>
                <a:ea typeface="Calibri"/>
              </a:rPr>
              <a:t> </a:t>
            </a:r>
            <a:r>
              <a:rPr lang="ru-RU" sz="2500" dirty="0">
                <a:latin typeface="Times New Roman"/>
                <a:ea typeface="Calibri"/>
              </a:rPr>
              <a:t>– спрос на продукцию в пункте назначения B</a:t>
            </a:r>
            <a:r>
              <a:rPr lang="en-US" sz="2500" i="1" baseline="-25000" dirty="0">
                <a:latin typeface="Times New Roman"/>
                <a:ea typeface="Calibri"/>
              </a:rPr>
              <a:t>j</a:t>
            </a:r>
            <a:r>
              <a:rPr lang="ru-RU" sz="2500" dirty="0">
                <a:latin typeface="Times New Roman"/>
                <a:ea typeface="Calibri"/>
              </a:rPr>
              <a:t> (</a:t>
            </a:r>
            <a:r>
              <a:rPr lang="ru-RU" sz="2500" i="1" dirty="0">
                <a:latin typeface="Times New Roman"/>
                <a:ea typeface="Calibri"/>
              </a:rPr>
              <a:t>j</a:t>
            </a:r>
            <a:r>
              <a:rPr lang="ru-RU" sz="2500" dirty="0">
                <a:latin typeface="Times New Roman"/>
                <a:ea typeface="Calibri"/>
              </a:rPr>
              <a:t> =1, </a:t>
            </a:r>
            <a:r>
              <a:rPr lang="en-US" sz="2500" i="1" dirty="0">
                <a:latin typeface="Times New Roman"/>
                <a:ea typeface="Calibri"/>
              </a:rPr>
              <a:t>m</a:t>
            </a:r>
            <a:r>
              <a:rPr lang="ru-RU" sz="2500" dirty="0">
                <a:latin typeface="Times New Roman"/>
                <a:ea typeface="Calibri"/>
              </a:rPr>
              <a:t>) [ед. </a:t>
            </a:r>
            <a:r>
              <a:rPr lang="ru-RU" sz="2500" dirty="0" err="1">
                <a:latin typeface="Times New Roman"/>
                <a:ea typeface="Calibri"/>
              </a:rPr>
              <a:t>прод</a:t>
            </a:r>
            <a:r>
              <a:rPr lang="ru-RU" sz="2500" dirty="0">
                <a:latin typeface="Times New Roman"/>
                <a:ea typeface="Calibri"/>
              </a:rPr>
              <a:t>.].</a:t>
            </a:r>
            <a:endParaRPr lang="ru-RU" sz="25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500" dirty="0">
                <a:latin typeface="Times New Roman"/>
                <a:ea typeface="Calibri"/>
              </a:rPr>
              <a:t>4) </a:t>
            </a:r>
            <a:r>
              <a:rPr lang="ru-RU" sz="2500" i="1" dirty="0">
                <a:latin typeface="Times New Roman"/>
                <a:ea typeface="Calibri"/>
              </a:rPr>
              <a:t>c</a:t>
            </a:r>
            <a:r>
              <a:rPr lang="en-US" sz="2500" i="1" baseline="-25000" dirty="0" err="1">
                <a:latin typeface="Times New Roman"/>
                <a:ea typeface="Calibri"/>
              </a:rPr>
              <a:t>ij</a:t>
            </a:r>
            <a:r>
              <a:rPr lang="ru-RU" sz="2500" dirty="0">
                <a:latin typeface="Times New Roman"/>
                <a:ea typeface="Calibri"/>
              </a:rPr>
              <a:t> – тариф (стоимость) перевозки единицы продукции из пункта отправления A</a:t>
            </a:r>
            <a:r>
              <a:rPr lang="en-US" sz="2500" i="1" baseline="-25000" dirty="0">
                <a:latin typeface="Times New Roman"/>
                <a:ea typeface="Calibri"/>
              </a:rPr>
              <a:t>i</a:t>
            </a:r>
            <a:r>
              <a:rPr lang="ru-RU" sz="2500" dirty="0">
                <a:latin typeface="Times New Roman"/>
                <a:ea typeface="Calibri"/>
              </a:rPr>
              <a:t> в пункт назначения B</a:t>
            </a:r>
            <a:r>
              <a:rPr lang="en-US" sz="2500" i="1" baseline="-25000" dirty="0">
                <a:latin typeface="Times New Roman"/>
                <a:ea typeface="Calibri"/>
              </a:rPr>
              <a:t>j</a:t>
            </a:r>
            <a:r>
              <a:rPr lang="ru-RU" sz="2500" dirty="0">
                <a:latin typeface="Times New Roman"/>
                <a:ea typeface="Calibri"/>
              </a:rPr>
              <a:t> [руб. / ед. </a:t>
            </a:r>
            <a:r>
              <a:rPr lang="ru-RU" sz="2500" dirty="0" err="1">
                <a:latin typeface="Times New Roman"/>
                <a:ea typeface="Calibri"/>
              </a:rPr>
              <a:t>прод</a:t>
            </a:r>
            <a:r>
              <a:rPr lang="ru-RU" sz="2500" dirty="0">
                <a:latin typeface="Times New Roman"/>
                <a:ea typeface="Calibri"/>
              </a:rPr>
              <a:t>.].</a:t>
            </a:r>
            <a:endParaRPr lang="ru-RU" sz="25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578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Искомые параметры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2318938"/>
            <a:ext cx="1145027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1) </a:t>
            </a:r>
            <a:r>
              <a:rPr lang="ru-RU" sz="2800" i="1" dirty="0">
                <a:latin typeface="Times New Roman"/>
                <a:ea typeface="Calibri"/>
              </a:rPr>
              <a:t>x</a:t>
            </a:r>
            <a:r>
              <a:rPr lang="ru-RU" sz="2800" i="1" baseline="-25000" dirty="0">
                <a:latin typeface="Times New Roman"/>
                <a:ea typeface="Calibri"/>
              </a:rPr>
              <a:t> </a:t>
            </a:r>
            <a:r>
              <a:rPr lang="ru-RU" sz="3600" i="1" baseline="-25000" dirty="0" err="1">
                <a:latin typeface="Times New Roman"/>
                <a:ea typeface="Calibri"/>
              </a:rPr>
              <a:t>ij</a:t>
            </a:r>
            <a:r>
              <a:rPr lang="ru-RU" sz="2800" dirty="0">
                <a:latin typeface="Times New Roman"/>
                <a:ea typeface="Calibri"/>
              </a:rPr>
              <a:t> – количество продукции, перевозимой из пункта отправления A</a:t>
            </a:r>
            <a:r>
              <a:rPr lang="en-US" sz="3600" i="1" baseline="-25000" dirty="0">
                <a:latin typeface="Times New Roman"/>
                <a:ea typeface="Calibri"/>
              </a:rPr>
              <a:t>i</a:t>
            </a:r>
            <a:r>
              <a:rPr lang="en-US" sz="36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в пункт назначения B</a:t>
            </a:r>
            <a:r>
              <a:rPr lang="en-US" sz="3600" i="1" baseline="-25000" dirty="0">
                <a:latin typeface="Times New Roman"/>
                <a:ea typeface="Calibri"/>
              </a:rPr>
              <a:t>j</a:t>
            </a:r>
            <a:r>
              <a:rPr lang="en-US" sz="2800" i="1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[ед. </a:t>
            </a:r>
            <a:r>
              <a:rPr lang="ru-RU" sz="2800" dirty="0" err="1">
                <a:latin typeface="Times New Roman"/>
                <a:ea typeface="Calibri"/>
              </a:rPr>
              <a:t>прод</a:t>
            </a:r>
            <a:r>
              <a:rPr lang="ru-RU" sz="2800" dirty="0">
                <a:latin typeface="Times New Roman"/>
                <a:ea typeface="Calibri"/>
              </a:rPr>
              <a:t>.].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2) </a:t>
            </a:r>
            <a:r>
              <a:rPr lang="ru-RU" sz="2800" i="1" dirty="0">
                <a:latin typeface="Times New Roman"/>
                <a:ea typeface="Calibri"/>
              </a:rPr>
              <a:t>L</a:t>
            </a:r>
            <a:r>
              <a:rPr lang="ru-RU" sz="2800" dirty="0">
                <a:latin typeface="Times New Roman"/>
                <a:ea typeface="Calibri"/>
              </a:rPr>
              <a:t>(</a:t>
            </a:r>
            <a:r>
              <a:rPr lang="en-US" sz="2800" i="1" dirty="0">
                <a:latin typeface="Times New Roman"/>
                <a:ea typeface="Calibri"/>
              </a:rPr>
              <a:t>X</a:t>
            </a:r>
            <a:r>
              <a:rPr lang="ru-RU" sz="2800" dirty="0">
                <a:latin typeface="Times New Roman"/>
                <a:ea typeface="Calibri"/>
              </a:rPr>
              <a:t>) – транспортные расходы на перевозку всей продукции [руб.].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6278"/>
            <a:ext cx="784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этапы построения модели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665797"/>
            <a:ext cx="114502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romanUcPeriod"/>
            </a:pPr>
            <a:r>
              <a:rPr lang="ru-RU" sz="2400" b="1" dirty="0" smtClean="0">
                <a:latin typeface="Times New Roman"/>
                <a:ea typeface="Calibri"/>
              </a:rPr>
              <a:t>Определение </a:t>
            </a:r>
            <a:r>
              <a:rPr lang="ru-RU" sz="2400" b="1" dirty="0">
                <a:latin typeface="Times New Roman"/>
                <a:ea typeface="Calibri"/>
              </a:rPr>
              <a:t>переменных.</a:t>
            </a:r>
            <a:r>
              <a:rPr lang="ru-RU" sz="2400" dirty="0">
                <a:latin typeface="Times New Roman"/>
                <a:ea typeface="Calibri"/>
              </a:rPr>
              <a:t> (Этот этап весьма формален, т.к. переменными как правило служат </a:t>
            </a:r>
            <a:r>
              <a:rPr lang="ru-RU" sz="2400" i="1" dirty="0">
                <a:latin typeface="Times New Roman"/>
                <a:ea typeface="Calibri"/>
              </a:rPr>
              <a:t>x</a:t>
            </a:r>
            <a:r>
              <a:rPr lang="ru-RU" sz="2400" i="1" baseline="-25000" dirty="0">
                <a:latin typeface="Times New Roman"/>
                <a:ea typeface="Calibri"/>
              </a:rPr>
              <a:t> </a:t>
            </a:r>
            <a:r>
              <a:rPr lang="ru-RU" sz="3200" i="1" baseline="-25000" dirty="0" err="1">
                <a:latin typeface="Times New Roman"/>
                <a:ea typeface="Calibri"/>
              </a:rPr>
              <a:t>ij</a:t>
            </a:r>
            <a:r>
              <a:rPr lang="ru-RU" sz="2400" dirty="0">
                <a:latin typeface="Times New Roman"/>
                <a:ea typeface="Calibri"/>
              </a:rPr>
              <a:t> – количество продукции, перевозимой из пункта отправления A</a:t>
            </a:r>
            <a:r>
              <a:rPr lang="en-US" sz="3200" i="1" baseline="-25000" dirty="0">
                <a:latin typeface="Times New Roman"/>
                <a:ea typeface="Calibri"/>
              </a:rPr>
              <a:t>i</a:t>
            </a:r>
            <a:r>
              <a:rPr lang="en-US" sz="2400" i="1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в пункт назначения B</a:t>
            </a:r>
            <a:r>
              <a:rPr lang="en-US" sz="3200" i="1" baseline="-25000" dirty="0">
                <a:latin typeface="Times New Roman"/>
                <a:ea typeface="Calibri"/>
              </a:rPr>
              <a:t>j</a:t>
            </a:r>
            <a:r>
              <a:rPr lang="ru-RU" sz="2400" dirty="0" smtClean="0">
                <a:latin typeface="Times New Roman"/>
                <a:ea typeface="Calibri"/>
              </a:rPr>
              <a:t>).</a:t>
            </a:r>
            <a:endParaRPr lang="ru-RU" sz="2000" dirty="0" smtClean="0">
              <a:latin typeface="Times New Roman"/>
              <a:ea typeface="Calibri"/>
            </a:endParaRPr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romanUcPeriod"/>
            </a:pPr>
            <a:r>
              <a:rPr lang="ru-RU" sz="2400" b="1" dirty="0" smtClean="0">
                <a:latin typeface="Times New Roman"/>
                <a:ea typeface="Calibri"/>
              </a:rPr>
              <a:t>Проверка </a:t>
            </a:r>
            <a:r>
              <a:rPr lang="ru-RU" sz="2400" b="1" dirty="0">
                <a:latin typeface="Times New Roman"/>
                <a:ea typeface="Calibri"/>
              </a:rPr>
              <a:t>сбалансированности </a:t>
            </a:r>
            <a:r>
              <a:rPr lang="ru-RU" sz="2400" b="1" dirty="0" smtClean="0">
                <a:latin typeface="Times New Roman"/>
                <a:ea typeface="Calibri"/>
              </a:rPr>
              <a:t>задачи</a:t>
            </a:r>
            <a:r>
              <a:rPr lang="ru-RU" sz="2400" b="1" dirty="0">
                <a:latin typeface="Times New Roman"/>
                <a:ea typeface="Calibri"/>
              </a:rPr>
              <a:t> </a:t>
            </a:r>
            <a:r>
              <a:rPr lang="ru-RU" sz="2400" b="1" dirty="0" smtClean="0">
                <a:latin typeface="Times New Roman"/>
                <a:ea typeface="Calibri"/>
              </a:rPr>
              <a:t>- </a:t>
            </a:r>
            <a:r>
              <a:rPr lang="ru-RU" sz="2400" dirty="0" smtClean="0">
                <a:latin typeface="Times New Roman"/>
                <a:ea typeface="Calibri"/>
              </a:rPr>
              <a:t>задача </a:t>
            </a:r>
            <a:r>
              <a:rPr lang="ru-RU" sz="2400" dirty="0">
                <a:latin typeface="Times New Roman"/>
                <a:ea typeface="Calibri"/>
              </a:rPr>
              <a:t>называется сбалансированной, если </a:t>
            </a:r>
            <a:r>
              <a:rPr lang="ru-RU" sz="2400" spc="-10" dirty="0">
                <a:latin typeface="Times New Roman"/>
                <a:ea typeface="Calibri"/>
              </a:rPr>
              <a:t>сумма запасов продукции во всех пунктах отправления равна суммарной потребности во всех пунктах </a:t>
            </a:r>
            <a:r>
              <a:rPr lang="ru-RU" sz="2400" spc="-10" dirty="0" smtClean="0">
                <a:latin typeface="Times New Roman"/>
                <a:ea typeface="Calibri"/>
              </a:rPr>
              <a:t>потребления.</a:t>
            </a:r>
          </a:p>
          <a:p>
            <a:pPr marL="514350" indent="-514350" algn="just">
              <a:lnSpc>
                <a:spcPct val="150000"/>
              </a:lnSpc>
              <a:buFontTx/>
              <a:buAutoNum type="romanUcPeriod"/>
            </a:pPr>
            <a:r>
              <a:rPr lang="ru-RU" sz="2400" b="1" dirty="0" smtClean="0"/>
              <a:t>Построение </a:t>
            </a:r>
            <a:r>
              <a:rPr lang="ru-RU" sz="2400" b="1" dirty="0"/>
              <a:t>сбалансированной транспортной матрицы.</a:t>
            </a:r>
            <a:endParaRPr lang="ru-RU" sz="2400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romanUcPeriod"/>
            </a:pPr>
            <a:endParaRPr lang="ru-RU" sz="2400" dirty="0">
              <a:latin typeface="Gilroy" pitchFamily="2" charset="-5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793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Общий вид транспортной матрицы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552" y="1660978"/>
            <a:ext cx="7596728" cy="502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0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869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заполнения ячеек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747440"/>
            <a:ext cx="1145027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Для того, чтобы заполнить клетку (</a:t>
            </a:r>
            <a:r>
              <a:rPr lang="ru-RU" sz="2800" i="1" dirty="0" err="1">
                <a:latin typeface="Times New Roman"/>
                <a:ea typeface="Calibri"/>
              </a:rPr>
              <a:t>i</a:t>
            </a:r>
            <a:r>
              <a:rPr lang="ru-RU" sz="2800" dirty="0" err="1">
                <a:latin typeface="Times New Roman"/>
                <a:ea typeface="Calibri"/>
              </a:rPr>
              <a:t>,</a:t>
            </a:r>
            <a:r>
              <a:rPr lang="ru-RU" sz="2800" i="1" dirty="0" err="1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), необходимо сравнить текущий запас товара в рассматриваемой </a:t>
            </a:r>
            <a:r>
              <a:rPr lang="ru-RU" sz="2800" i="1" dirty="0">
                <a:latin typeface="Times New Roman"/>
                <a:ea typeface="Calibri"/>
              </a:rPr>
              <a:t>i</a:t>
            </a:r>
            <a:r>
              <a:rPr lang="ru-RU" sz="2800" dirty="0">
                <a:latin typeface="Times New Roman"/>
                <a:ea typeface="Calibri"/>
              </a:rPr>
              <a:t>-й строке </a:t>
            </a:r>
            <a:r>
              <a:rPr lang="ru-RU" sz="2800" i="1" dirty="0">
                <a:latin typeface="Times New Roman"/>
                <a:ea typeface="Calibri"/>
              </a:rPr>
              <a:t>a</a:t>
            </a:r>
            <a:r>
              <a:rPr lang="en-US" sz="2800" i="1" baseline="-25000" dirty="0">
                <a:latin typeface="Times New Roman"/>
                <a:ea typeface="Calibri"/>
              </a:rPr>
              <a:t>i</a:t>
            </a:r>
            <a:r>
              <a:rPr lang="ru-RU" sz="2800" baseline="30000" dirty="0">
                <a:latin typeface="Times New Roman"/>
                <a:ea typeface="Calibri"/>
              </a:rPr>
              <a:t>тек</a:t>
            </a:r>
            <a:r>
              <a:rPr lang="ru-RU" sz="2800" dirty="0">
                <a:latin typeface="Times New Roman"/>
                <a:ea typeface="Calibri"/>
              </a:rPr>
              <a:t> с текущей потребностью в рассматриваемом </a:t>
            </a:r>
            <a:r>
              <a:rPr lang="ru-RU" sz="2800" i="1" dirty="0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-м столбце </a:t>
            </a:r>
            <a:r>
              <a:rPr lang="ru-RU" sz="2800" i="1" dirty="0">
                <a:latin typeface="Times New Roman"/>
                <a:ea typeface="Calibri"/>
              </a:rPr>
              <a:t>b</a:t>
            </a:r>
            <a:r>
              <a:rPr lang="en-US" sz="2800" i="1" baseline="-25000" dirty="0">
                <a:latin typeface="Times New Roman"/>
                <a:ea typeface="Calibri"/>
              </a:rPr>
              <a:t>j</a:t>
            </a:r>
            <a:r>
              <a:rPr lang="ru-RU" sz="2800" baseline="30000" dirty="0">
                <a:latin typeface="Times New Roman"/>
                <a:ea typeface="Calibri"/>
              </a:rPr>
              <a:t>тек</a:t>
            </a:r>
            <a:r>
              <a:rPr lang="ru-RU" sz="2800" dirty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Если существующий запас позволяет перевезти всю потребность, то: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• в клетку (</a:t>
            </a:r>
            <a:r>
              <a:rPr lang="ru-RU" sz="2800" dirty="0" err="1">
                <a:latin typeface="Times New Roman"/>
                <a:ea typeface="Calibri"/>
              </a:rPr>
              <a:t>i,j</a:t>
            </a:r>
            <a:r>
              <a:rPr lang="ru-RU" sz="2800" dirty="0">
                <a:latin typeface="Times New Roman"/>
                <a:ea typeface="Calibri"/>
              </a:rPr>
              <a:t>) в качестве перевозки вписывается значение потребности </a:t>
            </a:r>
            <a:r>
              <a:rPr lang="ru-RU" sz="2800" i="1" dirty="0">
                <a:latin typeface="Times New Roman"/>
                <a:ea typeface="Calibri"/>
              </a:rPr>
              <a:t>b</a:t>
            </a:r>
            <a:r>
              <a:rPr lang="en-US" sz="2800" i="1" baseline="-25000" dirty="0">
                <a:latin typeface="Times New Roman"/>
                <a:ea typeface="Calibri"/>
              </a:rPr>
              <a:t>j</a:t>
            </a:r>
            <a:r>
              <a:rPr lang="ru-RU" sz="2800" baseline="30000" dirty="0">
                <a:latin typeface="Times New Roman"/>
                <a:ea typeface="Calibri"/>
              </a:rPr>
              <a:t>тек</a:t>
            </a:r>
            <a:r>
              <a:rPr lang="ru-RU" sz="2800" dirty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• </a:t>
            </a:r>
            <a:r>
              <a:rPr lang="ru-RU" sz="2800" i="1" dirty="0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-й столбец вычеркивается, поскольку его потребность уже исчерпана</a:t>
            </a:r>
            <a:r>
              <a:rPr lang="ru-RU" sz="2800" dirty="0" smtClean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869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заполнения ячеек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1747440"/>
            <a:ext cx="11450271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• </a:t>
            </a:r>
            <a:r>
              <a:rPr lang="ru-RU" sz="2400" dirty="0">
                <a:latin typeface="Times New Roman"/>
                <a:ea typeface="Calibri"/>
              </a:rPr>
              <a:t>от существующего запаса в </a:t>
            </a:r>
            <a:r>
              <a:rPr lang="ru-RU" sz="2400" i="1" dirty="0">
                <a:latin typeface="Times New Roman"/>
                <a:ea typeface="Calibri"/>
              </a:rPr>
              <a:t>i</a:t>
            </a:r>
            <a:r>
              <a:rPr lang="ru-RU" sz="2400" dirty="0">
                <a:latin typeface="Times New Roman"/>
                <a:ea typeface="Calibri"/>
              </a:rPr>
              <a:t>-й строке отнимается величина сделанной перевозки, прежний запас зачеркивается, а вместо него записывается остаток, т.е. (</a:t>
            </a:r>
            <a:r>
              <a:rPr lang="ru-RU" sz="2400" i="1" dirty="0">
                <a:latin typeface="Times New Roman"/>
                <a:ea typeface="Calibri"/>
              </a:rPr>
              <a:t>a</a:t>
            </a:r>
            <a:r>
              <a:rPr lang="en-US" sz="2400" i="1" baseline="-25000" dirty="0">
                <a:latin typeface="Times New Roman"/>
                <a:ea typeface="Calibri"/>
              </a:rPr>
              <a:t>i</a:t>
            </a:r>
            <a:r>
              <a:rPr lang="ru-RU" sz="2400" baseline="30000" dirty="0">
                <a:latin typeface="Times New Roman"/>
                <a:ea typeface="Calibri"/>
              </a:rPr>
              <a:t>тек</a:t>
            </a:r>
            <a:r>
              <a:rPr lang="ru-RU" sz="2400" dirty="0">
                <a:latin typeface="Times New Roman"/>
                <a:ea typeface="Calibri"/>
              </a:rPr>
              <a:t> - </a:t>
            </a:r>
            <a:r>
              <a:rPr lang="ru-RU" sz="2400" i="1" dirty="0">
                <a:latin typeface="Times New Roman"/>
                <a:ea typeface="Calibri"/>
              </a:rPr>
              <a:t>b</a:t>
            </a:r>
            <a:r>
              <a:rPr lang="en-US" sz="2400" i="1" baseline="-25000" dirty="0">
                <a:latin typeface="Times New Roman"/>
                <a:ea typeface="Calibri"/>
              </a:rPr>
              <a:t>j</a:t>
            </a:r>
            <a:r>
              <a:rPr lang="ru-RU" sz="2400" baseline="30000" dirty="0">
                <a:latin typeface="Times New Roman"/>
                <a:ea typeface="Calibri"/>
              </a:rPr>
              <a:t>тек</a:t>
            </a:r>
            <a:r>
              <a:rPr lang="ru-RU" sz="2400" dirty="0" smtClean="0">
                <a:latin typeface="Times New Roman"/>
                <a:ea typeface="Calibri"/>
              </a:rPr>
              <a:t>).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Если </a:t>
            </a:r>
            <a:r>
              <a:rPr lang="ru-RU" sz="2400" dirty="0">
                <a:latin typeface="Times New Roman"/>
                <a:ea typeface="Calibri"/>
              </a:rPr>
              <a:t>существующий запас не позволяет перевезти всю </a:t>
            </a:r>
            <a:r>
              <a:rPr lang="ru-RU" sz="2400" dirty="0" smtClean="0">
                <a:latin typeface="Times New Roman"/>
                <a:ea typeface="Calibri"/>
              </a:rPr>
              <a:t>потребность: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• в клетку (</a:t>
            </a:r>
            <a:r>
              <a:rPr lang="ru-RU" sz="2400" dirty="0" err="1">
                <a:latin typeface="Times New Roman"/>
                <a:ea typeface="Calibri"/>
              </a:rPr>
              <a:t>i,j</a:t>
            </a:r>
            <a:r>
              <a:rPr lang="ru-RU" sz="2400" dirty="0">
                <a:latin typeface="Times New Roman"/>
                <a:ea typeface="Calibri"/>
              </a:rPr>
              <a:t>) в качестве перевозки вписывается значение запаса </a:t>
            </a:r>
            <a:r>
              <a:rPr lang="ru-RU" sz="2400" i="1" dirty="0">
                <a:latin typeface="Times New Roman"/>
                <a:ea typeface="Calibri"/>
              </a:rPr>
              <a:t>a</a:t>
            </a:r>
            <a:r>
              <a:rPr lang="en-US" sz="2400" i="1" baseline="-25000" dirty="0">
                <a:latin typeface="Times New Roman"/>
                <a:ea typeface="Calibri"/>
              </a:rPr>
              <a:t>i</a:t>
            </a:r>
            <a:r>
              <a:rPr lang="ru-RU" sz="2400" baseline="30000" dirty="0">
                <a:latin typeface="Times New Roman"/>
                <a:ea typeface="Calibri"/>
              </a:rPr>
              <a:t>тек</a:t>
            </a:r>
            <a:r>
              <a:rPr lang="ru-RU" sz="2400" dirty="0">
                <a:latin typeface="Times New Roman"/>
                <a:ea typeface="Calibri"/>
              </a:rPr>
              <a:t> ;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• i-я строка вычеркивается, поскольку ее запас уже исчерпан;</a:t>
            </a:r>
            <a:endParaRPr lang="ru-RU" sz="2400" dirty="0">
              <a:latin typeface="Times New Roman"/>
              <a:ea typeface="Times New Roman"/>
            </a:endParaRPr>
          </a:p>
          <a:p>
            <a:pPr indent="-11557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• от существующей потребности в </a:t>
            </a:r>
            <a:r>
              <a:rPr lang="ru-RU" sz="2400" i="1" dirty="0">
                <a:latin typeface="Times New Roman"/>
                <a:ea typeface="Calibri"/>
              </a:rPr>
              <a:t>j</a:t>
            </a:r>
            <a:r>
              <a:rPr lang="ru-RU" sz="2400" dirty="0">
                <a:latin typeface="Times New Roman"/>
                <a:ea typeface="Calibri"/>
              </a:rPr>
              <a:t>-ом столбце отнимается величина сделанной перевозки, прежняя потребность зачеркивается, а вместо нее записывается остаток, т.е. (</a:t>
            </a:r>
            <a:r>
              <a:rPr lang="ru-RU" sz="2400" i="1" dirty="0">
                <a:latin typeface="Times New Roman"/>
                <a:ea typeface="Calibri"/>
              </a:rPr>
              <a:t>b</a:t>
            </a:r>
            <a:r>
              <a:rPr lang="en-US" sz="2400" i="1" baseline="-25000" dirty="0">
                <a:latin typeface="Times New Roman"/>
                <a:ea typeface="Calibri"/>
              </a:rPr>
              <a:t>j</a:t>
            </a:r>
            <a:r>
              <a:rPr lang="ru-RU" sz="2400" baseline="30000" dirty="0">
                <a:latin typeface="Times New Roman"/>
                <a:ea typeface="Calibri"/>
              </a:rPr>
              <a:t>тек</a:t>
            </a:r>
            <a:r>
              <a:rPr lang="ru-RU" sz="2400" dirty="0">
                <a:latin typeface="Times New Roman"/>
                <a:ea typeface="Calibri"/>
              </a:rPr>
              <a:t> - </a:t>
            </a:r>
            <a:r>
              <a:rPr lang="ru-RU" sz="2400" i="1" dirty="0">
                <a:latin typeface="Times New Roman"/>
                <a:ea typeface="Calibri"/>
              </a:rPr>
              <a:t>a</a:t>
            </a:r>
            <a:r>
              <a:rPr lang="en-US" sz="2400" i="1" baseline="-25000" dirty="0">
                <a:latin typeface="Times New Roman"/>
                <a:ea typeface="Calibri"/>
              </a:rPr>
              <a:t>i</a:t>
            </a:r>
            <a:r>
              <a:rPr lang="ru-RU" sz="2400" baseline="30000" dirty="0">
                <a:latin typeface="Times New Roman"/>
                <a:ea typeface="Calibri"/>
              </a:rPr>
              <a:t>тек</a:t>
            </a:r>
            <a:r>
              <a:rPr lang="ru-RU" sz="2400" dirty="0">
                <a:latin typeface="Times New Roman"/>
                <a:ea typeface="Calibri"/>
              </a:rPr>
              <a:t>)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462</Words>
  <Application>Microsoft Office PowerPoint</Application>
  <PresentationFormat>Произвольный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Распределительные задачи и области их применения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30</cp:revision>
  <dcterms:created xsi:type="dcterms:W3CDTF">2023-12-22T05:51:51Z</dcterms:created>
  <dcterms:modified xsi:type="dcterms:W3CDTF">2024-02-04T16:07:10Z</dcterms:modified>
</cp:coreProperties>
</file>