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0" r:id="rId3"/>
    <p:sldId id="271" r:id="rId4"/>
    <p:sldId id="273" r:id="rId5"/>
    <p:sldId id="275" r:id="rId6"/>
    <p:sldId id="277" r:id="rId7"/>
    <p:sldId id="283" r:id="rId8"/>
    <p:sldId id="284" r:id="rId9"/>
    <p:sldId id="286" r:id="rId10"/>
    <p:sldId id="288" r:id="rId11"/>
    <p:sldId id="290" r:id="rId12"/>
    <p:sldId id="314" r:id="rId13"/>
    <p:sldId id="329" r:id="rId14"/>
    <p:sldId id="330" r:id="rId15"/>
    <p:sldId id="33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0" autoAdjust="0"/>
    <p:restoredTop sz="94660"/>
  </p:normalViewPr>
  <p:slideViewPr>
    <p:cSldViewPr>
      <p:cViewPr varScale="1">
        <p:scale>
          <a:sx n="103" d="100"/>
          <a:sy n="103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Какой логический закон?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>ж</a:t>
            </a:r>
            <a:r>
              <a:rPr lang="ru-RU" sz="2800" dirty="0" smtClean="0">
                <a:solidFill>
                  <a:srgbClr val="FF0000"/>
                </a:solidFill>
              </a:rPr>
              <a:t>изненный путь: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lvl="0"/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7"/>
            <a:ext cx="9144000" cy="578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98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556792"/>
            <a:ext cx="9144000" cy="56886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«Белый Король говорит Алисе:</a:t>
            </a:r>
          </a:p>
          <a:p>
            <a:pPr marL="45720" indent="0">
              <a:buNone/>
            </a:pPr>
            <a:r>
              <a:rPr lang="ru-RU" sz="2800" dirty="0"/>
              <a:t>— Взгляни-ка на дорогу! Кого там видишь?</a:t>
            </a:r>
          </a:p>
          <a:p>
            <a:pPr marL="45720" indent="0">
              <a:buNone/>
            </a:pPr>
            <a:r>
              <a:rPr lang="ru-RU" sz="2800" dirty="0"/>
              <a:t>— Никого, — сказала Алиса.</a:t>
            </a:r>
          </a:p>
          <a:p>
            <a:pPr marL="45720" indent="0">
              <a:buNone/>
            </a:pPr>
            <a:r>
              <a:rPr lang="ru-RU" sz="2800" dirty="0"/>
              <a:t>— Мне бы такое зрение! — заметил Король с завистью, — увидеть Никого, да еще на таком расстоянии. А я против солнца и настоящих-то людей с трудом различаю» (Л. Кэрролл).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89214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556792"/>
            <a:ext cx="9144000" cy="56886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Сократ спросил </a:t>
            </a:r>
            <a:r>
              <a:rPr lang="ru-RU" sz="2800" dirty="0" err="1"/>
              <a:t>Мелета</a:t>
            </a:r>
            <a:r>
              <a:rPr lang="ru-RU" sz="2800" dirty="0"/>
              <a:t>, утверждавшего, что он не признает богов: «Признаю ли я, по-твоему, существование каких-нибудь демонов?» И получив утвердительный ответ, продолжал: «А демоны — не дети ли богов или не нечто ли божественное?» И на утвердительный ответ спросил: «Есть ли такой человек, который бы признавал детей богов, а самих богов не признавал бы?» (Аристотель).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6761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134634"/>
            <a:ext cx="9144000" cy="756084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Какое выражение является двузначным?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Моему </a:t>
            </a:r>
            <a:r>
              <a:rPr lang="ru-RU" sz="2800" dirty="0"/>
              <a:t>коту досталась сегодня первая премия на выставке птиц.</a:t>
            </a:r>
          </a:p>
          <a:p>
            <a:pPr marL="45720" indent="0">
              <a:buNone/>
            </a:pPr>
            <a:r>
              <a:rPr lang="ru-RU" sz="2800" dirty="0"/>
              <a:t>-Не понимаю, как кот мог получить первую премию на выставке птиц?</a:t>
            </a:r>
          </a:p>
          <a:p>
            <a:pPr marL="45720" indent="0">
              <a:buNone/>
            </a:pPr>
            <a:r>
              <a:rPr lang="ru-RU" sz="2800" dirty="0"/>
              <a:t>-Он съел там призовую канарейку.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33638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134634"/>
            <a:ext cx="9144000" cy="756084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600" dirty="0">
                <a:solidFill>
                  <a:srgbClr val="7030A0"/>
                </a:solidFill>
              </a:rPr>
              <a:t>В чем источник непонимания?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Приезжий</a:t>
            </a:r>
            <a:r>
              <a:rPr lang="ru-RU" sz="3200" b="1" dirty="0"/>
              <a:t>:</a:t>
            </a:r>
            <a:r>
              <a:rPr lang="ru-RU" sz="3200" b="1" dirty="0" smtClean="0"/>
              <a:t> </a:t>
            </a:r>
            <a:r>
              <a:rPr lang="ru-RU" sz="3200" dirty="0"/>
              <a:t>Ну что это за комнатушка? Да здесь и кошке негде повернуться!</a:t>
            </a:r>
          </a:p>
          <a:p>
            <a:pPr marL="45720" indent="0">
              <a:buNone/>
            </a:pPr>
            <a:r>
              <a:rPr lang="ru-RU" sz="3200" b="1" dirty="0"/>
              <a:t>Хозяин </a:t>
            </a:r>
            <a:r>
              <a:rPr lang="ru-RU" sz="3200" b="1" dirty="0" smtClean="0"/>
              <a:t>отеля: </a:t>
            </a:r>
            <a:r>
              <a:rPr lang="ru-RU" sz="3200" dirty="0"/>
              <a:t>Не надо волноваться, сэр, в наш отель мы кошек не пускаем.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355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134634"/>
            <a:ext cx="9144000" cy="756084"/>
          </a:xfrm>
        </p:spPr>
        <p:txBody>
          <a:bodyPr anchorCtr="1"/>
          <a:lstStyle/>
          <a:p>
            <a:pPr marL="45720" indent="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Какое слово понимается по-разному?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/>
              <a:t>Человек </a:t>
            </a:r>
            <a:r>
              <a:rPr lang="ru-RU" sz="3200" dirty="0"/>
              <a:t>заходит к приятелю и видит, что тот играет в шахматы со своей собакой.</a:t>
            </a:r>
          </a:p>
          <a:p>
            <a:pPr marL="45720" indent="0">
              <a:buNone/>
            </a:pPr>
            <a:r>
              <a:rPr lang="ru-RU" sz="3200" dirty="0"/>
              <a:t>-Какая умная собака!</a:t>
            </a:r>
          </a:p>
          <a:p>
            <a:pPr marL="45720" indent="0">
              <a:buNone/>
            </a:pPr>
            <a:r>
              <a:rPr lang="ru-RU" sz="3200" dirty="0"/>
              <a:t>-Чего? Умная? Да я веду со счетом 3: 2!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8803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 какими требованиями, вытекающими из основных формально-логических законов,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Если закон отличается двусмысленным характером, так что можно толковать его и пользоваться им в ту или другую сторону, в таком случае нужно определить, какое толкование его будет согласно с видами справедливости или пользы, а потом уже пользоваться им. И если обстоятельства, ради которых был постановлен закон, уже не существуют, а закон тем не менее сохраняет свою силу, в таком случае нужно постараться выяснить (это) и таким путем бороться с законом» (Аристотель).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5781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4572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Будут ли нарушены требования закона тождества при отождествлении содержания суждений в приведенных ниже парах?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70838"/>
            <a:ext cx="9144000" cy="488716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) Водитель автомобиля совершил аварию. Причина аварии заключается в действиях водителя автомобиля.</a:t>
            </a:r>
          </a:p>
          <a:p>
            <a:pPr marL="45720" indent="0">
              <a:buNone/>
            </a:pPr>
            <a:r>
              <a:rPr lang="ru-RU" sz="2800" dirty="0"/>
              <a:t>б) Завтра будет дождь и холод. Завтра будет холодно и дождливо.</a:t>
            </a:r>
          </a:p>
          <a:p>
            <a:pPr marL="45720" indent="0">
              <a:buNone/>
            </a:pPr>
            <a:r>
              <a:rPr lang="ru-RU" sz="2800" dirty="0"/>
              <a:t>в) Или разрядка международной напряженности примет необратимый характер, или гонка вооружений будет продолжаться. Или гонка вооружений будет продолжаться, или разрядка международной напряженности примет необратимый характер.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826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4572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Определите, в чем суть тех нарушений требований закона тождества, которые имеются в виду в следующих примерах: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646802"/>
            <a:ext cx="9144000" cy="521119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) Один студент сказал товарищу: Купи сто апельсинов — я один съем. Не съешь. Они поспорили. Товарищ купил сто апельсинов. Студент взял один апельсин и съел.</a:t>
            </a:r>
          </a:p>
          <a:p>
            <a:pPr marL="45720" indent="0">
              <a:buNone/>
            </a:pPr>
            <a:r>
              <a:rPr lang="ru-RU" sz="2800" dirty="0"/>
              <a:t>б) Того, чего у меня сейчас нет, но что было раньше, я лишился. У меня было 10 книг, но одну я потерял, и теперь у меня уже нет 10 книг. Следовательно, я лишился 10 книг. Получается, что, потеряв одну книгу, я тем самым лишаюсь 10 книг.</a:t>
            </a:r>
          </a:p>
          <a:p>
            <a:pPr marL="45720" indent="0">
              <a:buNone/>
            </a:pPr>
            <a:r>
              <a:rPr lang="ru-RU" sz="2800" dirty="0"/>
              <a:t>в) 5— это одно число. 3 и 2— это 5. Значит, 3 и 2— одно число.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620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4572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Что имел в виду врач и как его понял больной?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160748"/>
            <a:ext cx="9144000" cy="56972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Врач </a:t>
            </a:r>
            <a:r>
              <a:rPr lang="ru-RU" sz="2800" dirty="0"/>
              <a:t>пациенту:</a:t>
            </a:r>
          </a:p>
          <a:p>
            <a:pPr marL="45720" indent="0">
              <a:buNone/>
            </a:pPr>
            <a:r>
              <a:rPr lang="ru-RU" sz="2800" dirty="0"/>
              <a:t>- Каждое утро вам нужно пить теплую воду за час до завтрака. Через неделю пациент опять зашел к доктору.</a:t>
            </a:r>
          </a:p>
          <a:p>
            <a:pPr marL="45720" indent="0">
              <a:buNone/>
            </a:pPr>
            <a:r>
              <a:rPr lang="ru-RU" sz="2800" dirty="0"/>
              <a:t>- Как вы себя чувствуете? — спросил врач.</a:t>
            </a:r>
          </a:p>
          <a:p>
            <a:pPr marL="45720" indent="0">
              <a:buNone/>
            </a:pPr>
            <a:r>
              <a:rPr lang="ru-RU" sz="2800" dirty="0"/>
              <a:t>- Хуже некуда.</a:t>
            </a:r>
          </a:p>
          <a:p>
            <a:pPr marL="45720" indent="0">
              <a:buNone/>
            </a:pPr>
            <a:r>
              <a:rPr lang="ru-RU" sz="2800" dirty="0"/>
              <a:t>- А вы строго придерживались моих предписаний и пили каждое утро</a:t>
            </a:r>
          </a:p>
          <a:p>
            <a:pPr marL="45720" indent="0">
              <a:buNone/>
            </a:pPr>
            <a:r>
              <a:rPr lang="ru-RU" sz="2800" dirty="0"/>
              <a:t>теплую воду за час до завтрака?</a:t>
            </a:r>
          </a:p>
          <a:p>
            <a:pPr marL="45720" indent="0">
              <a:buNone/>
            </a:pPr>
            <a:r>
              <a:rPr lang="ru-RU" sz="2800" dirty="0"/>
              <a:t>- Я вовсю пытался это сделать, — отвечал пациент, — но мог пить ее максимум пятнадцать минут.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026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134634"/>
            <a:ext cx="9144000" cy="756084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600" dirty="0">
                <a:solidFill>
                  <a:srgbClr val="7030A0"/>
                </a:solidFill>
              </a:rPr>
              <a:t>В чем источник непонимания?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160748"/>
            <a:ext cx="9144000" cy="56972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Жертву </a:t>
            </a:r>
            <a:r>
              <a:rPr lang="ru-RU" sz="2800" dirty="0"/>
              <a:t>дорожного происшествия доставили в госпиталь. В приемном отделении, записывая его данные, сестра спрашивает:</a:t>
            </a:r>
          </a:p>
          <a:p>
            <a:pPr marL="45720" indent="0">
              <a:buNone/>
            </a:pPr>
            <a:r>
              <a:rPr lang="ru-RU" sz="2800" dirty="0"/>
              <a:t>- Женаты?</a:t>
            </a:r>
          </a:p>
          <a:p>
            <a:pPr marL="45720" indent="0">
              <a:buNone/>
            </a:pPr>
            <a:r>
              <a:rPr lang="ru-RU" sz="2800" dirty="0"/>
              <a:t>- О нет, нет, — вздрагивает пострадавший, — я попал под автомобиль.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258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134634"/>
            <a:ext cx="9144000" cy="756084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Какое выражение является двузначным?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Моему </a:t>
            </a:r>
            <a:r>
              <a:rPr lang="ru-RU" sz="2800" dirty="0"/>
              <a:t>коту досталась сегодня первая премия на выставке птиц.</a:t>
            </a:r>
          </a:p>
          <a:p>
            <a:pPr marL="45720" indent="0">
              <a:buNone/>
            </a:pPr>
            <a:r>
              <a:rPr lang="ru-RU" sz="2800" dirty="0"/>
              <a:t>-Не понимаю, как кот мог получить первую премию на выставке птиц?</a:t>
            </a:r>
          </a:p>
          <a:p>
            <a:pPr marL="45720" indent="0">
              <a:buNone/>
            </a:pPr>
            <a:r>
              <a:rPr lang="ru-RU" sz="2800" dirty="0"/>
              <a:t>-Он съел там призовую канарейку.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340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Нарушение требований какого закона логики имеется в виду в приведенном ниже отрывке?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Религия повергает человечество на колени перед существом, не обладающим протяженностью и, вместе с тем, бесконечным и все наполняющим своей безмерностью; перед существом всемогущим и никогда не выполняющим своих желаний; перед существом бесконечно добрым и возбуждающим одно недовольство; перед существом, стремящимся к гармонии и всюду сеющим раздоры и беспорядок. Пусть же кто-нибудь попробует разгадать, что такое бог богословов?» (Гольбах).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948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just">
              <a:buNone/>
            </a:pPr>
            <a:r>
              <a:rPr lang="ru-RU" sz="2600" dirty="0">
                <a:solidFill>
                  <a:srgbClr val="7030A0"/>
                </a:solidFill>
              </a:rPr>
              <a:t>Прочитав следующий отрывок из романа Л.H. Толстого «Война и мир», где описывается один из эпизодов подготовки к Бородинскому сражению, установите, требование какого из логических законов нарушает в своем рассуждении Борис Друбецкой: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2204864"/>
            <a:ext cx="9144000" cy="504056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3400" dirty="0" smtClean="0"/>
              <a:t>«— </a:t>
            </a:r>
            <a:r>
              <a:rPr lang="ru-RU" sz="3400" dirty="0"/>
              <a:t>По правде сказать вам?... левый фланг наш бог знает в каком положении, — сказал Борис, доверчиво понижая голос, — граф </a:t>
            </a:r>
            <a:r>
              <a:rPr lang="ru-RU" sz="3400" dirty="0" err="1"/>
              <a:t>Бенигсен</a:t>
            </a:r>
            <a:r>
              <a:rPr lang="ru-RU" sz="3400" dirty="0"/>
              <a:t> не то предполагал. Он предполагал </a:t>
            </a:r>
            <a:r>
              <a:rPr lang="ru-RU" sz="3400" dirty="0" err="1" smtClean="0"/>
              <a:t>укре</a:t>
            </a:r>
            <a:r>
              <a:rPr lang="ru-RU" sz="3400" dirty="0" smtClean="0"/>
              <a:t>-пить </a:t>
            </a:r>
            <a:r>
              <a:rPr lang="ru-RU" sz="3400" dirty="0"/>
              <a:t>вон тот курган, совсем не так... но, — Борис пожал </a:t>
            </a:r>
            <a:r>
              <a:rPr lang="ru-RU" sz="3400" dirty="0" err="1" smtClean="0"/>
              <a:t>пле-чами</a:t>
            </a:r>
            <a:r>
              <a:rPr lang="ru-RU" sz="3400" dirty="0"/>
              <a:t>. — Светлейший не захотел, или ему наговорили. Ведь... — И Борис не договорил, потому что в это время к Пьеру </a:t>
            </a:r>
            <a:r>
              <a:rPr lang="ru-RU" sz="3400" dirty="0" err="1" smtClean="0"/>
              <a:t>по-дошел</a:t>
            </a:r>
            <a:r>
              <a:rPr lang="ru-RU" sz="3400" dirty="0" smtClean="0"/>
              <a:t> </a:t>
            </a:r>
            <a:r>
              <a:rPr lang="ru-RU" sz="3400" dirty="0" err="1" smtClean="0"/>
              <a:t>Кайсаров</a:t>
            </a:r>
            <a:r>
              <a:rPr lang="ru-RU" sz="3400" dirty="0" smtClean="0"/>
              <a:t>, адъютант </a:t>
            </a:r>
            <a:r>
              <a:rPr lang="ru-RU" sz="3400" dirty="0"/>
              <a:t>Кутузова. </a:t>
            </a:r>
          </a:p>
          <a:p>
            <a:pPr marL="45720" indent="0">
              <a:buNone/>
            </a:pPr>
            <a:r>
              <a:rPr lang="ru-RU" sz="3400" dirty="0"/>
              <a:t>— А! </a:t>
            </a:r>
            <a:r>
              <a:rPr lang="ru-RU" sz="3400" dirty="0" err="1"/>
              <a:t>Паисий</a:t>
            </a:r>
            <a:r>
              <a:rPr lang="ru-RU" sz="3400" dirty="0"/>
              <a:t> Сергеевич, — сказал Борис, с свободной улыбкой обращаясь к </a:t>
            </a:r>
            <a:r>
              <a:rPr lang="ru-RU" sz="3400" dirty="0" err="1"/>
              <a:t>Кайсарову</a:t>
            </a:r>
            <a:r>
              <a:rPr lang="ru-RU" sz="3400" dirty="0"/>
              <a:t>. — А я вот стараюсь объяснить графу позицию. Удивительно, как мог светлейший так верно </a:t>
            </a:r>
            <a:r>
              <a:rPr lang="ru-RU" sz="3400" dirty="0" err="1" smtClean="0"/>
              <a:t>уга</a:t>
            </a:r>
            <a:r>
              <a:rPr lang="ru-RU" sz="3400" dirty="0" smtClean="0"/>
              <a:t>-дать </a:t>
            </a:r>
            <a:r>
              <a:rPr lang="ru-RU" sz="3400" dirty="0"/>
              <a:t>замыслы французов!</a:t>
            </a:r>
          </a:p>
          <a:p>
            <a:pPr marL="45720" indent="0">
              <a:buNone/>
            </a:pPr>
            <a:r>
              <a:rPr lang="ru-RU" sz="3400" b="1" dirty="0"/>
              <a:t>— </a:t>
            </a:r>
            <a:r>
              <a:rPr lang="ru-RU" sz="3400" dirty="0"/>
              <a:t>Вы про левый фланг? — сказал </a:t>
            </a:r>
            <a:r>
              <a:rPr lang="ru-RU" sz="3400" dirty="0" err="1"/>
              <a:t>Кайсаров</a:t>
            </a:r>
            <a:r>
              <a:rPr lang="ru-RU" sz="3400" dirty="0"/>
              <a:t>.</a:t>
            </a:r>
          </a:p>
          <a:p>
            <a:pPr marL="45720" indent="0">
              <a:buNone/>
            </a:pPr>
            <a:r>
              <a:rPr lang="ru-RU" sz="3400" b="1" dirty="0"/>
              <a:t>— </a:t>
            </a:r>
            <a:r>
              <a:rPr lang="ru-RU" sz="3400" dirty="0"/>
              <a:t>Да, да, именно. Левый фланг наш теперь очень, очень силен». 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1184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 какими требованиями, вытекающими из основных формально-логических законов,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484784"/>
            <a:ext cx="9144000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Президент Академии предложил в почетные члены Аракчеева (А.Ф.). </a:t>
            </a:r>
            <a:r>
              <a:rPr lang="ru-RU" sz="2800" dirty="0" err="1"/>
              <a:t>Лабзин</a:t>
            </a:r>
            <a:r>
              <a:rPr lang="ru-RU" sz="2800" dirty="0"/>
              <a:t> спросил, в чем состоят заслуги графа в отношении к искусствам. Президент не нашелся и отвечал, что Аракчеев —«самый близкий человек к государю». «Если эта причина достаточна, то я предлагаю кучера Илью </a:t>
            </a:r>
            <a:r>
              <a:rPr lang="ru-RU" sz="2800" dirty="0" err="1"/>
              <a:t>Байкова</a:t>
            </a:r>
            <a:r>
              <a:rPr lang="ru-RU" sz="2800" dirty="0"/>
              <a:t>, — заметил секретарь, — он не только близок к государю, но и сидит перед ним» («Русский литературный анекдот»).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4162547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298</TotalTime>
  <Words>1112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Какой логический закон? жизненный путь:</vt:lpstr>
      <vt:lpstr>Будут ли нарушены требования закона тождества при отождествлении содержания суждений в приведенных ниже парах?</vt:lpstr>
      <vt:lpstr>Определите, в чем суть тех нарушений требований закона тождества, которые имеются в виду в следующих примерах:</vt:lpstr>
      <vt:lpstr>Что имел в виду врач и как его понял больной?</vt:lpstr>
      <vt:lpstr>В чем источник непонимания?</vt:lpstr>
      <vt:lpstr>Какое выражение является двузначным?</vt:lpstr>
      <vt:lpstr>Нарушение требований какого закона логики имеется в виду в приведенном ниже отрывке?</vt:lpstr>
      <vt:lpstr>Прочитав следующий отрывок из романа Л.H. Толстого «Война и мир», где описывается один из эпизодов подготовки к Бородинскому сражению, установите, требование какого из логических законов нарушает в своем рассуждении Борис Друбецкой:</vt:lpstr>
      <vt:lpstr>С какими требованиями, вытекающими из основных формально-логических законов, связаны следующие высказывания: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Какое выражение является двузначным?</vt:lpstr>
      <vt:lpstr>В чем источник непонимания?</vt:lpstr>
      <vt:lpstr>Какое слово понимается по-разному?</vt:lpstr>
      <vt:lpstr>С какими требованиями, вытекающими из основных формально-логических законов, связаны следующие высказывания: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термина «логика»</dc:title>
  <dc:creator>USER</dc:creator>
  <cp:lastModifiedBy>USER</cp:lastModifiedBy>
  <cp:revision>75</cp:revision>
  <dcterms:created xsi:type="dcterms:W3CDTF">2024-07-16T08:41:33Z</dcterms:created>
  <dcterms:modified xsi:type="dcterms:W3CDTF">2024-10-05T04:54:00Z</dcterms:modified>
</cp:coreProperties>
</file>