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81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34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49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84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3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46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36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6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48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78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82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7600E-398A-4638-9B6C-EEB2A76DE0C7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448F2-6A25-4B62-AF12-B6C7F1F64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21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5%D0%BF%D0%BB%D0%BE" TargetMode="External"/><Relationship Id="rId2" Type="http://schemas.openxmlformats.org/officeDocument/2006/relationships/hyperlink" Target="https://ru.wikipedia.org/wiki/%D0%AD%D0%BB%D0%B5%D0%BA%D1%82%D1%80%D0%BE%D0%BC%D0%B0%D0%B3%D0%BD%D0%B8%D1%82%D0%BD%D0%BE%D0%B5_%D0%B8%D0%B7%D0%BB%D1%83%D1%87%D0%B5%D0%BD%D0%B8%D0%B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A2%D0%BE%D0%BF%D0%BB%D0%B8%D0%B2%D0%BE" TargetMode="External"/><Relationship Id="rId4" Type="http://schemas.openxmlformats.org/officeDocument/2006/relationships/hyperlink" Target="https://ru.wikipedia.org/wiki/%D0%A5%D0%B8%D0%BC%D0%B8%D1%87%D0%B5%D1%81%D0%BA%D0%B0%D1%8F_%D1%8D%D0%BD%D0%B5%D1%80%D0%B3%D0%B8%D1%8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Альтернативные источники электроэнергии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12726" y="4619500"/>
            <a:ext cx="2838204" cy="1472542"/>
          </a:xfrm>
        </p:spPr>
        <p:txBody>
          <a:bodyPr/>
          <a:lstStyle/>
          <a:p>
            <a:r>
              <a:rPr lang="ru-RU" dirty="0" err="1" smtClean="0"/>
              <a:t>Валитов</a:t>
            </a:r>
            <a:r>
              <a:rPr lang="ru-RU" dirty="0" smtClean="0"/>
              <a:t> Никита</a:t>
            </a:r>
          </a:p>
          <a:p>
            <a:r>
              <a:rPr lang="ru-RU" dirty="0" smtClean="0"/>
              <a:t>ЭЭ-6-19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51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источников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310745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Ветроэнергетика</a:t>
            </a:r>
            <a:endParaRPr lang="ru-RU" dirty="0"/>
          </a:p>
          <a:p>
            <a:r>
              <a:rPr lang="ru-RU" dirty="0" err="1"/>
              <a:t>Биотопливо</a:t>
            </a:r>
            <a:endParaRPr lang="ru-RU" dirty="0"/>
          </a:p>
          <a:p>
            <a:r>
              <a:rPr lang="ru-RU" dirty="0"/>
              <a:t>Гелиоэнергетика</a:t>
            </a:r>
          </a:p>
          <a:p>
            <a:r>
              <a:rPr lang="ru-RU" b="1" dirty="0"/>
              <a:t>Альтернативная</a:t>
            </a:r>
            <a:r>
              <a:rPr lang="ru-RU" dirty="0"/>
              <a:t> гидроэнергетика</a:t>
            </a:r>
          </a:p>
          <a:p>
            <a:r>
              <a:rPr lang="ru-RU" dirty="0"/>
              <a:t>Геотермальная энергетика</a:t>
            </a:r>
          </a:p>
          <a:p>
            <a:r>
              <a:rPr lang="ru-RU" dirty="0"/>
              <a:t>Мускульная сила человека</a:t>
            </a:r>
          </a:p>
          <a:p>
            <a:r>
              <a:rPr lang="ru-RU" dirty="0"/>
              <a:t>Грозовая энергетика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90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источников и примеры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21687" y="1825624"/>
          <a:ext cx="7148625" cy="4351340"/>
        </p:xfrm>
        <a:graphic>
          <a:graphicData uri="http://schemas.openxmlformats.org/drawingml/2006/table">
            <a:tbl>
              <a:tblPr/>
              <a:tblGrid>
                <a:gridCol w="2382875"/>
                <a:gridCol w="2382875"/>
                <a:gridCol w="2382875"/>
              </a:tblGrid>
              <a:tr h="435134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Способ использования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Энергия, используемая человеком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Первоначальный природный источник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32CD32"/>
                          </a:solidFill>
                          <a:effectLst/>
                        </a:rPr>
                        <a:t>Солнечные электростанции</a:t>
                      </a:r>
                      <a:endParaRPr lang="ru-RU" sz="120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none" strike="noStrike">
                          <a:solidFill>
                            <a:srgbClr val="0B0080"/>
                          </a:solidFill>
                          <a:effectLst/>
                          <a:hlinkClick r:id="rId2" tooltip="Электромагнитное излучение"/>
                        </a:rPr>
                        <a:t>Электромагнитное излучение</a:t>
                      </a:r>
                      <a:r>
                        <a:rPr lang="ru-RU" sz="1200">
                          <a:effectLst/>
                        </a:rPr>
                        <a:t> Солнца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Солнечный ядерный синтез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32CD32"/>
                          </a:solidFill>
                          <a:effectLst/>
                        </a:rPr>
                        <a:t>Ветряные электростанции</a:t>
                      </a:r>
                      <a:endParaRPr lang="ru-RU" sz="120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Кинетическая энергия ветра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Солнечный ядерный синтез,Движения Земли и Луны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248648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Традиционные ГЭС</a:t>
                      </a:r>
                      <a:r>
                        <a:rPr lang="ru-RU" sz="1200">
                          <a:solidFill>
                            <a:srgbClr val="32CD32"/>
                          </a:solidFill>
                          <a:effectLst/>
                        </a:rPr>
                        <a:t>Малые ГЭС</a:t>
                      </a:r>
                      <a:endParaRPr lang="ru-RU" sz="120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Движение воды в реках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Солнечный ядерный синтез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32CD32"/>
                          </a:solidFill>
                          <a:effectLst/>
                        </a:rPr>
                        <a:t>Приливные электростанции</a:t>
                      </a:r>
                      <a:endParaRPr lang="ru-RU" sz="120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Движение воды в океанах и морях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Движения Земли и Луны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32CD32"/>
                          </a:solidFill>
                          <a:effectLst/>
                        </a:rPr>
                        <a:t>Волновые электростанции</a:t>
                      </a:r>
                      <a:endParaRPr lang="ru-RU" sz="120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Энергия волн морей и океанов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Солнечный ядерный синтез,Движения Земли и Луны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r>
                        <a:rPr lang="ru-RU" sz="1200">
                          <a:solidFill>
                            <a:srgbClr val="32CD32"/>
                          </a:solidFill>
                          <a:effectLst/>
                        </a:rPr>
                        <a:t>Геотермальные станции</a:t>
                      </a:r>
                      <a:endParaRPr lang="ru-RU" sz="120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none" strike="noStrike">
                          <a:solidFill>
                            <a:srgbClr val="0B0080"/>
                          </a:solidFill>
                          <a:effectLst/>
                          <a:hlinkClick r:id="rId3" tooltip="Тепло"/>
                        </a:rPr>
                        <a:t>Тепловая</a:t>
                      </a:r>
                      <a:r>
                        <a:rPr lang="ru-RU" sz="1200">
                          <a:effectLst/>
                        </a:rPr>
                        <a:t> энергия горячих источников планеты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Внутренняя энергия Земли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Сжигание ископаемого топлива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none" strike="noStrike">
                          <a:solidFill>
                            <a:srgbClr val="0B0080"/>
                          </a:solidFill>
                          <a:effectLst/>
                          <a:hlinkClick r:id="rId4" tooltip="Химическая энергия"/>
                        </a:rPr>
                        <a:t>Химическая энергия</a:t>
                      </a:r>
                      <a:r>
                        <a:rPr lang="ru-RU" sz="1200">
                          <a:effectLst/>
                        </a:rPr>
                        <a:t> ископаемого </a:t>
                      </a:r>
                      <a:r>
                        <a:rPr lang="ru-RU" sz="1200" u="none" strike="noStrike">
                          <a:solidFill>
                            <a:srgbClr val="0B0080"/>
                          </a:solidFill>
                          <a:effectLst/>
                          <a:hlinkClick r:id="rId5" tooltip="Топливо"/>
                        </a:rPr>
                        <a:t>топлива</a:t>
                      </a:r>
                      <a:endParaRPr lang="ru-RU" sz="120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Солнечный ядерный синтез в прошлом.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21620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Сжигание возобновляемого топливатрадиционное</a:t>
                      </a:r>
                      <a:r>
                        <a:rPr lang="ru-RU" sz="1200">
                          <a:solidFill>
                            <a:srgbClr val="32CD32"/>
                          </a:solidFill>
                          <a:effectLst/>
                        </a:rPr>
                        <a:t>нетрадиционное</a:t>
                      </a:r>
                      <a:endParaRPr lang="ru-RU" sz="120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Химическая энергия возобновляемого </a:t>
                      </a:r>
                      <a:r>
                        <a:rPr lang="ru-RU" sz="1200" u="none" strike="noStrike">
                          <a:solidFill>
                            <a:srgbClr val="0B0080"/>
                          </a:solidFill>
                          <a:effectLst/>
                          <a:hlinkClick r:id="rId5" tooltip="Топливо"/>
                        </a:rPr>
                        <a:t>топлива</a:t>
                      </a:r>
                      <a:endParaRPr lang="ru-RU" sz="120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Солнечный ядерный синтез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435134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Атомные электростанции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Тепло, выделяемое при ядерном распаде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Ядерный распад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62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Ветряные электростанции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693" y="1690688"/>
            <a:ext cx="6726382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России, за последние десятилетие, построено и пущено в эксплуатацию лишь несколько ветряных электростанций.</a:t>
            </a:r>
          </a:p>
          <a:p>
            <a:pPr marL="0" indent="0">
              <a:buNone/>
            </a:pPr>
            <a:r>
              <a:rPr lang="ru-RU" dirty="0"/>
              <a:t>В Башкортостане установлены четыре ветряных электростанции мощностью по 550 кВт.</a:t>
            </a:r>
          </a:p>
          <a:p>
            <a:pPr marL="0" indent="0">
              <a:buNone/>
            </a:pPr>
            <a:r>
              <a:rPr lang="ru-RU" dirty="0"/>
              <a:t>В Калининградской области, смонтировано 19 установок. Мощность парка ветряных электростанций составляет ~5 МВт.</a:t>
            </a:r>
          </a:p>
          <a:p>
            <a:pPr marL="0" indent="0">
              <a:buNone/>
            </a:pPr>
            <a:r>
              <a:rPr lang="ru-RU" dirty="0"/>
              <a:t>На Командорских островах возведены две </a:t>
            </a:r>
            <a:r>
              <a:rPr lang="ru-RU" dirty="0" err="1"/>
              <a:t>ветротурбины</a:t>
            </a:r>
            <a:r>
              <a:rPr lang="ru-RU" dirty="0"/>
              <a:t> по 250 кВт.</a:t>
            </a:r>
          </a:p>
          <a:p>
            <a:pPr marL="0" indent="0">
              <a:buNone/>
            </a:pPr>
            <a:r>
              <a:rPr lang="ru-RU" dirty="0"/>
              <a:t>В Мурманске вошла в строй </a:t>
            </a:r>
            <a:r>
              <a:rPr lang="ru-RU" dirty="0" err="1"/>
              <a:t>ветроустановка</a:t>
            </a:r>
            <a:r>
              <a:rPr lang="ru-RU" dirty="0"/>
              <a:t> мощностью 200 кВт.</a:t>
            </a:r>
          </a:p>
          <a:p>
            <a:pPr marL="0" indent="0">
              <a:buNone/>
            </a:pPr>
            <a:r>
              <a:rPr lang="ru-RU" dirty="0"/>
              <a:t>Но совокупная мощность </a:t>
            </a:r>
            <a:r>
              <a:rPr lang="ru-RU" dirty="0" err="1"/>
              <a:t>ветроэлектростанций</a:t>
            </a:r>
            <a:r>
              <a:rPr lang="ru-RU" dirty="0"/>
              <a:t> России не превысила в 2004 году 12 МВт. </a:t>
            </a:r>
          </a:p>
          <a:p>
            <a:pPr marL="0" indent="0">
              <a:buNone/>
            </a:pPr>
            <a:r>
              <a:rPr lang="ru-RU" dirty="0"/>
              <a:t>Российская Федерация — это страна с большой территорией, расположенной в разных климатических зонах, что определяет высокий потенциал использования ветряных электростанций. Технический потенциал составляет более 6200 миллиардов киловатт часов, или в 6 раз превышает всё современное производство электроэнергии в нашей стране.</a:t>
            </a:r>
          </a:p>
        </p:txBody>
      </p:sp>
      <p:pic>
        <p:nvPicPr>
          <p:cNvPr id="2050" name="Picture 2" descr="Ветряные электростанции, ВЭУ, ветроэлектростанции, ветровы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789" y="1833253"/>
            <a:ext cx="3509159" cy="263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88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Гидроэлектростанции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1317" y="1516867"/>
            <a:ext cx="6928262" cy="4943310"/>
          </a:xfrm>
        </p:spPr>
        <p:txBody>
          <a:bodyPr>
            <a:normAutofit fontScale="32500" lnSpcReduction="20000"/>
          </a:bodyPr>
          <a:lstStyle/>
          <a:p>
            <a:r>
              <a:rPr lang="ru-RU" dirty="0"/>
              <a:t>Всего в России работает 13 гидроэлектростанций и одна гидроаккумулирующая электростанция мощностью более 1000 мегаватт. И еще более сотни ГЭС меньшей мощности.</a:t>
            </a:r>
          </a:p>
          <a:p>
            <a:r>
              <a:rPr lang="ru-RU" b="1" dirty="0" smtClean="0"/>
              <a:t> </a:t>
            </a:r>
            <a:r>
              <a:rPr lang="ru-RU" b="1" dirty="0"/>
              <a:t>Саяно-Шушенская ГЭС им. П. С. Непорожнего</a:t>
            </a:r>
            <a:endParaRPr lang="ru-RU" dirty="0"/>
          </a:p>
          <a:p>
            <a:r>
              <a:rPr lang="ru-RU" dirty="0"/>
              <a:t>Установленная мощность - 6400 МВт.</a:t>
            </a:r>
          </a:p>
          <a:p>
            <a:r>
              <a:rPr lang="ru-RU" dirty="0"/>
              <a:t>Где расположена - река Енисей (Хакасия).</a:t>
            </a:r>
          </a:p>
          <a:p>
            <a:r>
              <a:rPr lang="ru-RU" dirty="0"/>
              <a:t>Начало строительства - 1963 год</a:t>
            </a:r>
          </a:p>
          <a:p>
            <a:r>
              <a:rPr lang="ru-RU" dirty="0"/>
              <a:t>Введена в строй - декабрь 1978 года.</a:t>
            </a:r>
          </a:p>
          <a:p>
            <a:r>
              <a:rPr lang="ru-RU" dirty="0"/>
              <a:t>ТТХ плотины: высота - 242 метров, длина - 1074 метра.</a:t>
            </a:r>
          </a:p>
          <a:p>
            <a:r>
              <a:rPr lang="ru-RU" dirty="0"/>
              <a:t>Основной потребитель - энергосистема Сибири</a:t>
            </a:r>
          </a:p>
          <a:p>
            <a:r>
              <a:rPr lang="ru-RU" dirty="0"/>
              <a:t>Владелец - </a:t>
            </a:r>
            <a:r>
              <a:rPr lang="ru-RU" dirty="0" err="1"/>
              <a:t>РусГидро</a:t>
            </a:r>
            <a:endParaRPr lang="ru-RU" dirty="0"/>
          </a:p>
          <a:p>
            <a:r>
              <a:rPr lang="ru-RU" dirty="0"/>
              <a:t>Особенности - крупнейшая электростанция России. В 2014 году восстановленная после аварии в 2009 года станция вышла на полную мощность</a:t>
            </a:r>
          </a:p>
          <a:p>
            <a:r>
              <a:rPr lang="ru-RU" b="1" dirty="0" smtClean="0"/>
              <a:t> </a:t>
            </a:r>
            <a:r>
              <a:rPr lang="ru-RU" b="1" dirty="0"/>
              <a:t>Красноярская ГЭС</a:t>
            </a:r>
            <a:endParaRPr lang="ru-RU" dirty="0"/>
          </a:p>
          <a:p>
            <a:r>
              <a:rPr lang="ru-RU" dirty="0"/>
              <a:t>Установленная мощность - 6000 МВт</a:t>
            </a:r>
          </a:p>
          <a:p>
            <a:r>
              <a:rPr lang="ru-RU" dirty="0"/>
              <a:t>Где расположена - 40 км от Красноярска вверх по течению Енисея.</a:t>
            </a:r>
          </a:p>
          <a:p>
            <a:r>
              <a:rPr lang="ru-RU" dirty="0"/>
              <a:t>Начало строительства - 1956 год</a:t>
            </a:r>
          </a:p>
          <a:p>
            <a:r>
              <a:rPr lang="ru-RU" dirty="0"/>
              <a:t>Введена в строй - ноябрь 1967 года</a:t>
            </a:r>
          </a:p>
          <a:p>
            <a:r>
              <a:rPr lang="ru-RU" dirty="0"/>
              <a:t>ТТХ плотины: высота - 128 метров, длина - 1072 метра,</a:t>
            </a:r>
          </a:p>
          <a:p>
            <a:r>
              <a:rPr lang="ru-RU" dirty="0"/>
              <a:t>Основной потребитель — Красноярский алюминиевый завод.</a:t>
            </a:r>
          </a:p>
          <a:p>
            <a:r>
              <a:rPr lang="ru-RU" dirty="0"/>
              <a:t>Владелец - </a:t>
            </a:r>
            <a:r>
              <a:rPr lang="ru-RU" dirty="0" err="1"/>
              <a:t>ЕвроСибЭнерго</a:t>
            </a:r>
            <a:r>
              <a:rPr lang="ru-RU" dirty="0"/>
              <a:t>.</a:t>
            </a:r>
          </a:p>
          <a:p>
            <a:r>
              <a:rPr lang="ru-RU" dirty="0"/>
              <a:t>Особенности - установлен единственный в России судоподъемник, позволяющий судам проходить через плотину</a:t>
            </a:r>
          </a:p>
          <a:p>
            <a:endParaRPr lang="ru-RU" dirty="0"/>
          </a:p>
        </p:txBody>
      </p:sp>
      <p:pic>
        <p:nvPicPr>
          <p:cNvPr id="3074" name="Picture 2" descr="Саяно-Шушенская ГЭС - самая мощная гидроэлектростанция в России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360" y="2557587"/>
            <a:ext cx="3324440" cy="221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782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Геотермальная электростанция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1317" y="1690688"/>
            <a:ext cx="6857010" cy="4351338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 СССР первая геотермальная электростанция была построена в 1966 году на Камчатке, в долине реки Паужетка. Её мощность — 12 МВт.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Мутновском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месторождении термальных вод 29 декабря 1999 года запущена в эксплуатацию Верхне-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Мутновская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ГеоЭС установленной мощностью 12 МВт (на 2004 год).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 апреля 2003 года запущена в эксплуатацию первая очередь 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Мутновской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ГеоЭС, установленная мощность на 2007 год — 50 МВт, планируемая мощность станции составляет 80 МВт, выработка в 2007 году — 360,687 млн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кВт·ч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Станция полностью автоматизирована.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2002 год — введен в эксплуатацию первый пусковой комплекс «Менделеевская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ГеоТЭС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» мощностью 3,6 МВт в составе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энергомодуля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«Туман-2А» и станционной инфраструктуры.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2007 год — ввод в эксплуатацию </a:t>
            </a:r>
            <a:r>
              <a:rPr lang="ru-RU" dirty="0"/>
              <a:t>Океанской </a:t>
            </a:r>
            <a:r>
              <a:rPr lang="ru-RU" dirty="0" err="1"/>
              <a:t>ГеоТЭС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расположенной у подножия вулкана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Баранского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острове Итуруп в Сахалинской области, мощностью 2,5 МВт. Название этой электростанции связано с непосредственной близостью к Тихому океану. В 2013 г. на станции произошла авария, в 2015 г. станция была окончательно закрыта</a:t>
            </a:r>
          </a:p>
          <a:p>
            <a:endParaRPr lang="ru-RU" dirty="0"/>
          </a:p>
        </p:txBody>
      </p:sp>
      <p:pic>
        <p:nvPicPr>
          <p:cNvPr id="4100" name="Picture 4" descr="https://upload.wikimedia.org/wikipedia/ru/thumb/f/f3/MutnovGeo.jpg/300px-MutnovGe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666" y="2506682"/>
            <a:ext cx="3711038" cy="14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998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200</Words>
  <Application>Microsoft Office PowerPoint</Application>
  <PresentationFormat>Широкоэкранный</PresentationFormat>
  <Paragraphs>76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Альтернативные источники электроэнергии</vt:lpstr>
      <vt:lpstr>Классификация источников</vt:lpstr>
      <vt:lpstr>Классификация источников и примеры</vt:lpstr>
      <vt:lpstr>Ветряные электростанции</vt:lpstr>
      <vt:lpstr>Гидроэлектростанции</vt:lpstr>
      <vt:lpstr>Геотермальная электростанция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Альтернативные источники электроэнергии</dc:title>
  <dc:creator>Пользователь</dc:creator>
  <cp:lastModifiedBy>Пользователь</cp:lastModifiedBy>
  <cp:revision>2</cp:revision>
  <dcterms:created xsi:type="dcterms:W3CDTF">2020-03-19T10:07:46Z</dcterms:created>
  <dcterms:modified xsi:type="dcterms:W3CDTF">2020-03-19T11:16:02Z</dcterms:modified>
</cp:coreProperties>
</file>