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2" r:id="rId6"/>
    <p:sldId id="258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B319-D5A0-4244-8056-B082C7FAE1F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2C7F-50C3-4D75-8A50-6FEC274A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2C7F-50C3-4D75-8A50-6FEC274AEE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6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2C7F-50C3-4D75-8A50-6FEC274AEE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1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2C7F-50C3-4D75-8A50-6FEC274AEE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9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/>
                  <a:t>Но </a:t>
                </a:r>
                <a:r>
                  <a:rPr lang="en-US" sz="1200" b="1" dirty="0"/>
                  <a:t>F</a:t>
                </a:r>
                <a:r>
                  <a:rPr lang="en-US" sz="1200" baseline="-25000" dirty="0"/>
                  <a:t>i</a:t>
                </a:r>
                <a:r>
                  <a:rPr lang="en-US" sz="1200" baseline="-25000" dirty="0">
                    <a:latin typeface="Symbol" pitchFamily="18" charset="2"/>
                  </a:rPr>
                  <a:t>t</a:t>
                </a:r>
                <a:r>
                  <a:rPr lang="ru-RU" sz="1200" dirty="0"/>
                  <a:t> равна модулю момента </a:t>
                </a:r>
                <a:r>
                  <a:rPr lang="en-US" sz="1200" b="1" dirty="0" err="1"/>
                  <a:t>M</a:t>
                </a:r>
                <a:r>
                  <a:rPr lang="en-US" sz="1200" baseline="-25000" dirty="0" err="1"/>
                  <a:t>i</a:t>
                </a:r>
                <a:r>
                  <a:rPr lang="ru-RU" sz="1200" dirty="0"/>
                  <a:t> силы </a:t>
                </a:r>
                <a:r>
                  <a:rPr lang="en-US" sz="1200" b="1" dirty="0"/>
                  <a:t>F</a:t>
                </a:r>
                <a:r>
                  <a:rPr lang="en-US" sz="1200" baseline="-25000" dirty="0"/>
                  <a:t>i</a:t>
                </a:r>
                <a:r>
                  <a:rPr lang="ru-RU" sz="1200" dirty="0"/>
                  <a:t> относительно оси вращения. Работа </a:t>
                </a:r>
                <a:r>
                  <a:rPr lang="en-US" sz="1200" i="0">
                    <a:latin typeface="Cambria Math"/>
                  </a:rPr>
                  <a:t>𝑑𝐴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/>
                  </a:rPr>
                  <a:t>𝑖</a:t>
                </a:r>
                <a:r>
                  <a:rPr lang="ru-RU" sz="1200" dirty="0" smtClean="0"/>
                  <a:t>, будет </a:t>
                </a:r>
                <a:r>
                  <a:rPr lang="ru-RU" sz="1200" dirty="0"/>
                  <a:t>положительна, если </a:t>
                </a:r>
                <a:r>
                  <a:rPr lang="ru-RU" sz="1200" dirty="0" smtClean="0"/>
                  <a:t>имеет </a:t>
                </a:r>
                <a:r>
                  <a:rPr lang="ru-RU" sz="1200" dirty="0"/>
                  <a:t>такое же направление, как и </a:t>
                </a:r>
                <a:r>
                  <a:rPr lang="en-US" sz="1200" b="1" dirty="0" smtClean="0"/>
                  <a:t>M</a:t>
                </a:r>
                <a:r>
                  <a:rPr lang="en-US" sz="1200" baseline="-25000" dirty="0" smtClean="0"/>
                  <a:t>i</a:t>
                </a:r>
                <a:r>
                  <a:rPr lang="en-US" sz="1200" dirty="0" smtClean="0"/>
                  <a:t>. </a:t>
                </a:r>
                <a:r>
                  <a:rPr lang="ru-RU" sz="1200" dirty="0" smtClean="0"/>
                  <a:t>Отрицательное</a:t>
                </a:r>
                <a:r>
                  <a:rPr lang="ru-RU" sz="1200" dirty="0"/>
                  <a:t>, если направление векторов  и  противоположны.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2C7F-50C3-4D75-8A50-6FEC274AEE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3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6B00077-81E4-40A0-AE59-EE8F7D7C038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82713B-6D16-42DB-A5E1-F1868AD2C4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Динамика вращательного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9240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88839"/>
                <a:ext cx="8856983" cy="486916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ru-RU" sz="3200" dirty="0"/>
                  <a:t>Рассмотрим действие внешней силы </a:t>
                </a:r>
                <a:r>
                  <a:rPr lang="en-US" sz="3200" b="1" dirty="0"/>
                  <a:t>F</a:t>
                </a:r>
                <a:r>
                  <a:rPr lang="en-US" sz="3200" baseline="-25000" dirty="0"/>
                  <a:t>i</a:t>
                </a:r>
                <a:r>
                  <a:rPr lang="ru-RU" sz="3200" dirty="0"/>
                  <a:t>, приложенной к точке массой </a:t>
                </a:r>
                <a:r>
                  <a:rPr lang="en-US" sz="3200" dirty="0"/>
                  <a:t>m</a:t>
                </a:r>
                <a:r>
                  <a:rPr lang="en-US" sz="3200" baseline="-25000" dirty="0"/>
                  <a:t>i</a:t>
                </a:r>
                <a:r>
                  <a:rPr lang="ru-RU" sz="3200" dirty="0"/>
                  <a:t>. За время </a:t>
                </a:r>
                <a:r>
                  <a:rPr lang="en-US" sz="3200" i="1" dirty="0" err="1"/>
                  <a:t>dt</a:t>
                </a:r>
                <a:r>
                  <a:rPr lang="ru-RU" sz="3200" dirty="0"/>
                  <a:t> элементарная масса </a:t>
                </a:r>
                <a:r>
                  <a:rPr lang="en-US" sz="3200" dirty="0"/>
                  <a:t>m</a:t>
                </a:r>
                <a:r>
                  <a:rPr lang="en-US" sz="3200" baseline="-25000" dirty="0"/>
                  <a:t>i</a:t>
                </a:r>
                <a:r>
                  <a:rPr lang="ru-RU" sz="3200" dirty="0"/>
                  <a:t> проходит путь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  <a:r>
                  <a:rPr lang="ru-RU" sz="3200" dirty="0"/>
                  <a:t> Работа силы </a:t>
                </a:r>
                <a:r>
                  <a:rPr lang="en-US" sz="3200" b="1" dirty="0"/>
                  <a:t>F</a:t>
                </a:r>
                <a:r>
                  <a:rPr lang="en-US" sz="3200" baseline="-25000" dirty="0"/>
                  <a:t>i</a:t>
                </a:r>
                <a:r>
                  <a:rPr lang="ru-RU" sz="3200" dirty="0"/>
                  <a:t> на этом пути определяется проекцией силы на направление перемещения, которая очевидно, равна тангенциальной составляющей </a:t>
                </a:r>
                <a:r>
                  <a:rPr lang="en-US" sz="3200" b="1" dirty="0"/>
                  <a:t>F</a:t>
                </a:r>
                <a:r>
                  <a:rPr lang="en-US" sz="3200" baseline="-25000" dirty="0"/>
                  <a:t>i</a:t>
                </a:r>
                <a:r>
                  <a:rPr lang="en-US" sz="3200" baseline="-25000" dirty="0">
                    <a:latin typeface="Symbol" pitchFamily="18" charset="2"/>
                  </a:rPr>
                  <a:t>t</a:t>
                </a:r>
                <a:r>
                  <a:rPr lang="ru-RU" sz="3200" dirty="0"/>
                  <a:t> силы.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ru-RU" sz="3200" dirty="0"/>
              </a:p>
              <a:p>
                <a:r>
                  <a:rPr lang="ru-RU" sz="3200" dirty="0" smtClean="0"/>
                  <a:t>С </a:t>
                </a:r>
                <a:r>
                  <a:rPr lang="ru-RU" sz="3200" dirty="0"/>
                  <a:t>учетом, что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ru-RU" sz="3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ru-RU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3200" i="1">
                        <a:latin typeface="Cambria Math"/>
                      </a:rPr>
                      <m:t>𝑑𝑡</m:t>
                    </m:r>
                  </m:oMath>
                </a14:m>
                <a:endParaRPr lang="ru-RU" sz="3200" dirty="0"/>
              </a:p>
              <a:p>
                <a:r>
                  <a:rPr lang="ru-RU" sz="3200" dirty="0" smtClean="0"/>
                  <a:t>Работа </a:t>
                </a:r>
                <a:r>
                  <a:rPr lang="ru-RU" sz="3200" dirty="0"/>
                  <a:t>всех сил, приложенных к телу</a:t>
                </a:r>
                <a:endParaRPr lang="en-US" sz="3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𝜑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𝑀𝑑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ru-RU" sz="3200" dirty="0"/>
              </a:p>
              <a:p>
                <a:r>
                  <a:rPr lang="ru-RU" sz="3200" dirty="0"/>
                  <a:t>Полная работа</a:t>
                </a:r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𝜑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𝑀𝑑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88839"/>
                <a:ext cx="8856983" cy="4869161"/>
              </a:xfrm>
              <a:blipFill rotWithShape="0">
                <a:blip r:embed="rId3"/>
                <a:stretch>
                  <a:fillRect l="-757" t="-2128" r="-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по вращению тела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390" y="3501008"/>
            <a:ext cx="324335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r>
              <a:rPr lang="ru-RU" sz="3200" dirty="0"/>
              <a:t>Момент инерции. </a:t>
            </a:r>
            <a:endParaRPr lang="en-US" sz="3200" dirty="0" smtClean="0"/>
          </a:p>
          <a:p>
            <a:r>
              <a:rPr lang="ru-RU" sz="3200" dirty="0"/>
              <a:t>Момент силы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/>
              <a:t>Основное уравнение </a:t>
            </a:r>
            <a:r>
              <a:rPr lang="ru-RU" sz="3200" dirty="0" smtClean="0"/>
              <a:t>динамики</a:t>
            </a:r>
            <a:r>
              <a:rPr lang="en-US" sz="3200" dirty="0" smtClean="0"/>
              <a:t> </a:t>
            </a:r>
            <a:r>
              <a:rPr lang="ru-RU" sz="3200" dirty="0" smtClean="0"/>
              <a:t>вращательного движения. </a:t>
            </a:r>
            <a:endParaRPr lang="ru-RU" sz="3200" dirty="0"/>
          </a:p>
          <a:p>
            <a:r>
              <a:rPr lang="ru-RU" sz="3200" dirty="0" smtClean="0"/>
              <a:t>Теорема Штейнера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Кинетическая </a:t>
            </a:r>
            <a:r>
              <a:rPr lang="ru-RU" sz="3200" dirty="0"/>
              <a:t>энергия вращения тела. </a:t>
            </a:r>
            <a:endParaRPr lang="en-US" sz="3200" dirty="0" smtClean="0"/>
          </a:p>
          <a:p>
            <a:r>
              <a:rPr lang="ru-RU" sz="3200" dirty="0"/>
              <a:t>Работа по вращению тела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54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Цель лекции – рассмотреть основные законы </a:t>
            </a:r>
            <a:r>
              <a:rPr lang="ru-RU" dirty="0" smtClean="0"/>
              <a:t>динамики </a:t>
            </a:r>
            <a:r>
              <a:rPr lang="ru-RU" dirty="0"/>
              <a:t>вращательного </a:t>
            </a:r>
            <a:r>
              <a:rPr lang="ru-RU" dirty="0" smtClean="0"/>
              <a:t>движения.</a:t>
            </a:r>
            <a:endParaRPr lang="ru-RU" dirty="0"/>
          </a:p>
          <a:p>
            <a:pPr algn="just"/>
            <a:r>
              <a:rPr lang="ru-RU" dirty="0"/>
              <a:t>Задача лекции - систематизировать полученные знания по </a:t>
            </a:r>
            <a:r>
              <a:rPr lang="ru-RU"/>
              <a:t>теме </a:t>
            </a:r>
            <a:r>
              <a:rPr lang="ru-RU" smtClean="0"/>
              <a:t>динамика </a:t>
            </a:r>
            <a:r>
              <a:rPr lang="ru-RU" dirty="0"/>
              <a:t>вращательного </a:t>
            </a:r>
            <a:r>
              <a:rPr lang="ru-RU" smtClean="0"/>
              <a:t>движения.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404745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инерции.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2135187"/>
                <a:ext cx="2088232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35187"/>
                <a:ext cx="2088232" cy="1100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3086087"/>
                <a:ext cx="3669638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86087"/>
                <a:ext cx="3669638" cy="1061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4198061"/>
                <a:ext cx="2248865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8061"/>
                <a:ext cx="2248865" cy="10610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ru-RU" dirty="0" smtClean="0"/>
                  <a:t> - плечо силы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Н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Момент силы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48347"/>
            <a:ext cx="36699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714228"/>
                <a:ext cx="7745505" cy="38778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nary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внеш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714228"/>
                <a:ext cx="7745505" cy="387781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70156"/>
            <a:ext cx="8854557" cy="1054250"/>
          </a:xfrm>
        </p:spPr>
        <p:txBody>
          <a:bodyPr/>
          <a:lstStyle/>
          <a:p>
            <a:r>
              <a:rPr lang="ru-RU" sz="4800" dirty="0"/>
              <a:t>Основное уравнение динамики</a:t>
            </a:r>
            <a:r>
              <a:rPr lang="en-US" sz="4800" dirty="0"/>
              <a:t> </a:t>
            </a:r>
            <a:r>
              <a:rPr lang="ru-RU" sz="4800" dirty="0"/>
              <a:t>вращательного движения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14228"/>
            <a:ext cx="36699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/>
                          </a:rPr>
                          <m:t>внеш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/>
                          </a:rPr>
                          <m:t>внеш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/>
                          </a:rPr>
                          <m:t>внеш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928992" cy="1054250"/>
          </a:xfrm>
        </p:spPr>
        <p:txBody>
          <a:bodyPr/>
          <a:lstStyle/>
          <a:p>
            <a:r>
              <a:rPr lang="ru-RU" sz="4800" dirty="0"/>
              <a:t>Основное уравнение динамики</a:t>
            </a:r>
            <a:r>
              <a:rPr lang="en-US" sz="4800" dirty="0"/>
              <a:t> </a:t>
            </a:r>
            <a:r>
              <a:rPr lang="ru-RU" sz="4800" dirty="0"/>
              <a:t>вращательного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35033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1.11111E-6 L 5.55556E-7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02" t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Теорема Штейнера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30" y="1988840"/>
            <a:ext cx="287178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ru-RU" b="0" i="1" smtClean="0">
                            <a:latin typeface="Cambria Math"/>
                          </a:rPr>
                          <m:t>вращ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вращ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ru-RU" b="0" i="1" smtClean="0">
                            <a:latin typeface="Cambria Math"/>
                          </a:rPr>
                          <m:t>полн</m:t>
                        </m:r>
                      </m:sup>
                    </m:sSubSup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Кинетическая энергия вращения тела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165006"/>
            <a:ext cx="546401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683</TotalTime>
  <Words>128</Words>
  <Application>Microsoft Office PowerPoint</Application>
  <PresentationFormat>Экран (4:3)</PresentationFormat>
  <Paragraphs>52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Book Antiqua</vt:lpstr>
      <vt:lpstr>Calibri</vt:lpstr>
      <vt:lpstr>Cambria Math</vt:lpstr>
      <vt:lpstr>Symbol</vt:lpstr>
      <vt:lpstr>Times New Roman</vt:lpstr>
      <vt:lpstr>Wingdings</vt:lpstr>
      <vt:lpstr>Твердый переплет</vt:lpstr>
      <vt:lpstr>Лекция № 6</vt:lpstr>
      <vt:lpstr>План Лекции</vt:lpstr>
      <vt:lpstr>Цели и задачи лекции</vt:lpstr>
      <vt:lpstr>Момент инерции. </vt:lpstr>
      <vt:lpstr>Момент силы.</vt:lpstr>
      <vt:lpstr>Основное уравнение динамики вращательного движения</vt:lpstr>
      <vt:lpstr>Основное уравнение динамики вращательного движения. </vt:lpstr>
      <vt:lpstr>Теорема Штейнера.</vt:lpstr>
      <vt:lpstr>Кинетическая энергия вращения тела.</vt:lpstr>
      <vt:lpstr>Работа по вращению тела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6</dc:title>
  <dc:creator>Илья</dc:creator>
  <cp:lastModifiedBy>Илья Севастьянов</cp:lastModifiedBy>
  <cp:revision>22</cp:revision>
  <dcterms:created xsi:type="dcterms:W3CDTF">2011-09-28T14:15:17Z</dcterms:created>
  <dcterms:modified xsi:type="dcterms:W3CDTF">2014-02-11T16:21:00Z</dcterms:modified>
</cp:coreProperties>
</file>