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6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12D56-DC67-46C1-9935-D7D0218D8421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92CC3-D377-4EE3-B1BF-7EB40E089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45CF0-DCA1-4F2A-A9DB-95172FE452B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9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45CF0-DCA1-4F2A-A9DB-95172FE452B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6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5" y="2222624"/>
            <a:ext cx="789023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5255" y="4777380"/>
            <a:ext cx="789023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34350" y="1790690"/>
            <a:ext cx="990599" cy="30487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8247" y="3226298"/>
            <a:ext cx="3859795" cy="30487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4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60" y="4961453"/>
            <a:ext cx="856266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5" y="685800"/>
            <a:ext cx="8562672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5258" y="5528191"/>
            <a:ext cx="8562671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1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27101"/>
            <a:ext cx="8562672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3488023"/>
            <a:ext cx="8562673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88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9377896" y="2898649"/>
            <a:ext cx="880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868912" y="589768"/>
            <a:ext cx="802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078" y="903421"/>
            <a:ext cx="8213847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849706" y="3809279"/>
            <a:ext cx="7528189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5000816"/>
            <a:ext cx="8562673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776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2057400"/>
            <a:ext cx="8562672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5024909"/>
            <a:ext cx="8562672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1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22305"/>
            <a:ext cx="8564789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2489200"/>
            <a:ext cx="3084577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5253" y="3147165"/>
            <a:ext cx="3084576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4630" y="2489200"/>
            <a:ext cx="31023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44630" y="3147165"/>
            <a:ext cx="3102332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51760" y="2489201"/>
            <a:ext cx="3084987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51761" y="3147164"/>
            <a:ext cx="3084987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392707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9936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452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27101"/>
            <a:ext cx="8564789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282" y="4180095"/>
            <a:ext cx="3065389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50324" y="2486222"/>
            <a:ext cx="2695275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1175281" y="4837559"/>
            <a:ext cx="3064547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9091" y="4179596"/>
            <a:ext cx="3090387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4734163" y="2509454"/>
            <a:ext cx="2700243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39091" y="4837559"/>
            <a:ext cx="3107871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51762" y="4179595"/>
            <a:ext cx="3065989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8139929" y="2509454"/>
            <a:ext cx="2691785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51762" y="4837559"/>
            <a:ext cx="3065989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386692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79936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75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48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5294" y="1447799"/>
            <a:ext cx="1436463" cy="457199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254" y="1447799"/>
            <a:ext cx="5889645" cy="4572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5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8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2257589"/>
            <a:ext cx="4135687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5682" y="2257588"/>
            <a:ext cx="4072871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317385" y="7605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253" y="2489199"/>
            <a:ext cx="4849307" cy="353060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41" y="2489200"/>
            <a:ext cx="4849308" cy="35306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00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3" y="2494298"/>
            <a:ext cx="4849307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5253" y="3253589"/>
            <a:ext cx="4849308" cy="276621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42" y="2489200"/>
            <a:ext cx="4849305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41" y="3248491"/>
            <a:ext cx="4849307" cy="2771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7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07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25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1447800"/>
            <a:ext cx="3616785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1903" y="1441182"/>
            <a:ext cx="484380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5254" y="3086845"/>
            <a:ext cx="3616785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4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455" y="1340000"/>
            <a:ext cx="4002584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7212" y="1320800"/>
            <a:ext cx="3721469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35455" y="3086100"/>
            <a:ext cx="4002584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38" y="295731"/>
            <a:ext cx="838417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59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"/>
            <a:ext cx="12192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5253" y="927100"/>
            <a:ext cx="8457603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2489200"/>
            <a:ext cx="84576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2851" y="6365500"/>
            <a:ext cx="13207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792" y="6365498"/>
            <a:ext cx="5146393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327525" y="0"/>
            <a:ext cx="9144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238155" y="295731"/>
            <a:ext cx="105507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4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311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Атомное ядро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6" name="Picture 6" descr="File:Rutherford gold foil experiment results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2132857"/>
            <a:ext cx="28765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88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свойства и строение ядра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e-science.ru/img/images/theory/atom/nukl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2924944"/>
            <a:ext cx="19050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Рис. 5. УРОВНИ ЭНЕРГИИ ЯДРА 11В. Энергия возбуждения ядра 11В выражена в МэВ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582" y="2458735"/>
            <a:ext cx="2600325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67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Энергия связи ядер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latin typeface="Times" panose="02020603050405020304" pitchFamily="18" charset="0"/>
              </a:rPr>
              <a:t>Е</a:t>
            </a:r>
            <a:r>
              <a:rPr lang="ru-RU" i="1" baseline="-25000" dirty="0" err="1">
                <a:latin typeface="Times" panose="02020603050405020304" pitchFamily="18" charset="0"/>
              </a:rPr>
              <a:t>св</a:t>
            </a:r>
            <a:r>
              <a:rPr lang="ru-RU" i="1" dirty="0">
                <a:latin typeface="Times" panose="02020603050405020304" pitchFamily="18" charset="0"/>
              </a:rPr>
              <a:t>=</a:t>
            </a:r>
            <a:r>
              <a:rPr lang="ru-RU" i="1" dirty="0">
                <a:latin typeface="Symbol" panose="05050102010706020507" pitchFamily="18" charset="2"/>
              </a:rPr>
              <a:t>D</a:t>
            </a:r>
            <a:r>
              <a:rPr lang="ru-RU" i="1" dirty="0">
                <a:latin typeface="Times" panose="02020603050405020304" pitchFamily="18" charset="0"/>
              </a:rPr>
              <a:t>m·c</a:t>
            </a:r>
            <a:r>
              <a:rPr lang="ru-RU" i="1" baseline="30000" dirty="0">
                <a:latin typeface="Times" panose="02020603050405020304" pitchFamily="18" charset="0"/>
              </a:rPr>
              <a:t>2</a:t>
            </a:r>
            <a:r>
              <a:rPr lang="ru-RU" i="1" dirty="0">
                <a:latin typeface="Times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latin typeface="Times" panose="02020603050405020304" pitchFamily="18" charset="0"/>
              </a:rPr>
              <a:t> где </a:t>
            </a:r>
            <a:r>
              <a:rPr lang="ru-RU" i="1" dirty="0" err="1">
                <a:latin typeface="Symbol" panose="05050102010706020507" pitchFamily="18" charset="2"/>
              </a:rPr>
              <a:t>D</a:t>
            </a:r>
            <a:r>
              <a:rPr lang="ru-RU" i="1" dirty="0" err="1">
                <a:latin typeface="Times" panose="02020603050405020304" pitchFamily="18" charset="0"/>
              </a:rPr>
              <a:t>m</a:t>
            </a:r>
            <a:r>
              <a:rPr lang="ru-RU" i="1" dirty="0">
                <a:solidFill>
                  <a:srgbClr val="000000"/>
                </a:solidFill>
                <a:latin typeface="Times" panose="02020603050405020304" pitchFamily="18" charset="0"/>
              </a:rPr>
              <a:t>-дефект массы ядра.</a:t>
            </a:r>
          </a:p>
          <a:p>
            <a:r>
              <a:rPr lang="en-US" i="1" dirty="0" err="1">
                <a:solidFill>
                  <a:schemeClr val="tx1"/>
                </a:solidFill>
                <a:latin typeface="Symbol" panose="05050102010706020507" pitchFamily="18" charset="2"/>
              </a:rPr>
              <a:t>D</a:t>
            </a:r>
            <a:r>
              <a:rPr lang="en-US" i="1" dirty="0" err="1">
                <a:solidFill>
                  <a:schemeClr val="tx1"/>
                </a:solidFill>
                <a:latin typeface="Times" panose="02020603050405020304" pitchFamily="18" charset="0"/>
              </a:rPr>
              <a:t>m</a:t>
            </a:r>
            <a:r>
              <a:rPr lang="en-US" i="1" dirty="0">
                <a:solidFill>
                  <a:schemeClr val="tx1"/>
                </a:solidFill>
                <a:latin typeface="Times" panose="02020603050405020304" pitchFamily="18" charset="0"/>
              </a:rPr>
              <a:t>=</a:t>
            </a:r>
            <a:r>
              <a:rPr lang="en-US" i="1" dirty="0" err="1">
                <a:solidFill>
                  <a:schemeClr val="tx1"/>
                </a:solidFill>
                <a:latin typeface="Times" panose="02020603050405020304" pitchFamily="18" charset="0"/>
              </a:rPr>
              <a:t>Z·m</a:t>
            </a:r>
            <a:r>
              <a:rPr lang="en-US" i="1" baseline="-25000" dirty="0" err="1">
                <a:solidFill>
                  <a:schemeClr val="tx1"/>
                </a:solidFill>
                <a:latin typeface="Times" panose="02020603050405020304" pitchFamily="18" charset="0"/>
              </a:rPr>
              <a:t>p</a:t>
            </a:r>
            <a:r>
              <a:rPr lang="en-US" i="1" dirty="0">
                <a:solidFill>
                  <a:schemeClr val="tx1"/>
                </a:solidFill>
                <a:latin typeface="Times" panose="02020603050405020304" pitchFamily="18" charset="0"/>
              </a:rPr>
              <a:t>+(A-Z)·</a:t>
            </a:r>
            <a:r>
              <a:rPr lang="en-US" i="1" dirty="0" err="1">
                <a:solidFill>
                  <a:schemeClr val="tx1"/>
                </a:solidFill>
                <a:latin typeface="Times" panose="02020603050405020304" pitchFamily="18" charset="0"/>
              </a:rPr>
              <a:t>m</a:t>
            </a:r>
            <a:r>
              <a:rPr lang="en-US" i="1" baseline="-25000" dirty="0" err="1">
                <a:solidFill>
                  <a:schemeClr val="tx1"/>
                </a:solidFill>
                <a:latin typeface="Times" panose="02020603050405020304" pitchFamily="18" charset="0"/>
              </a:rPr>
              <a:t>n</a:t>
            </a:r>
            <a:r>
              <a:rPr lang="en-US" i="1" dirty="0">
                <a:solidFill>
                  <a:schemeClr val="tx1"/>
                </a:solidFill>
                <a:latin typeface="Times" panose="02020603050405020304" pitchFamily="18" charset="0"/>
              </a:rPr>
              <a:t>-M</a:t>
            </a:r>
            <a:r>
              <a:rPr lang="ru-RU" i="1" baseline="-25000" dirty="0">
                <a:solidFill>
                  <a:schemeClr val="tx1"/>
                </a:solidFill>
                <a:latin typeface="Times" panose="02020603050405020304" pitchFamily="18" charset="0"/>
              </a:rPr>
              <a:t>я</a:t>
            </a:r>
          </a:p>
          <a:p>
            <a:r>
              <a:rPr lang="pl-PL" i="1" dirty="0">
                <a:solidFill>
                  <a:schemeClr val="tx1"/>
                </a:solidFill>
                <a:latin typeface="Times" panose="02020603050405020304" pitchFamily="18" charset="0"/>
              </a:rPr>
              <a:t>Е</a:t>
            </a:r>
            <a:r>
              <a:rPr lang="pl-PL" i="1" baseline="-25000" dirty="0">
                <a:solidFill>
                  <a:schemeClr val="tx1"/>
                </a:solidFill>
                <a:latin typeface="Times" panose="02020603050405020304" pitchFamily="18" charset="0"/>
              </a:rPr>
              <a:t>св</a:t>
            </a:r>
            <a:r>
              <a:rPr lang="pl-PL" i="1" dirty="0">
                <a:solidFill>
                  <a:schemeClr val="tx1"/>
                </a:solidFill>
                <a:latin typeface="Times" panose="02020603050405020304" pitchFamily="18" charset="0"/>
              </a:rPr>
              <a:t>=(Z·m</a:t>
            </a:r>
            <a:r>
              <a:rPr lang="pl-PL" i="1" baseline="-25000" dirty="0">
                <a:solidFill>
                  <a:schemeClr val="tx1"/>
                </a:solidFill>
                <a:latin typeface="Times" panose="02020603050405020304" pitchFamily="18" charset="0"/>
              </a:rPr>
              <a:t>p</a:t>
            </a:r>
            <a:r>
              <a:rPr lang="pl-PL" i="1" dirty="0">
                <a:solidFill>
                  <a:schemeClr val="tx1"/>
                </a:solidFill>
                <a:latin typeface="Times" panose="02020603050405020304" pitchFamily="18" charset="0"/>
              </a:rPr>
              <a:t>+(A-Z)·m</a:t>
            </a:r>
            <a:r>
              <a:rPr lang="pl-PL" i="1" baseline="-25000" dirty="0">
                <a:solidFill>
                  <a:schemeClr val="tx1"/>
                </a:solidFill>
                <a:latin typeface="Times" panose="02020603050405020304" pitchFamily="18" charset="0"/>
              </a:rPr>
              <a:t>n</a:t>
            </a:r>
            <a:r>
              <a:rPr lang="pl-PL" i="1" dirty="0">
                <a:solidFill>
                  <a:schemeClr val="tx1"/>
                </a:solidFill>
                <a:latin typeface="Times" panose="02020603050405020304" pitchFamily="18" charset="0"/>
              </a:rPr>
              <a:t>-M</a:t>
            </a:r>
            <a:r>
              <a:rPr lang="pl-PL" i="1" baseline="-25000" dirty="0">
                <a:solidFill>
                  <a:schemeClr val="tx1"/>
                </a:solidFill>
                <a:latin typeface="Times" panose="02020603050405020304" pitchFamily="18" charset="0"/>
              </a:rPr>
              <a:t>я</a:t>
            </a:r>
            <a:r>
              <a:rPr lang="pl-PL" i="1" dirty="0">
                <a:solidFill>
                  <a:schemeClr val="tx1"/>
                </a:solidFill>
                <a:latin typeface="Times" panose="02020603050405020304" pitchFamily="18" charset="0"/>
              </a:rPr>
              <a:t>)·c</a:t>
            </a:r>
            <a:r>
              <a:rPr lang="pl-PL" i="1" baseline="30000" dirty="0">
                <a:solidFill>
                  <a:schemeClr val="tx1"/>
                </a:solidFill>
                <a:latin typeface="Times" panose="02020603050405020304" pitchFamily="18" charset="0"/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77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ile:Binding energy curve - common isotopes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2690349"/>
            <a:ext cx="6391275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237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Ядерные силы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Свойства ядерных сил:</a:t>
            </a:r>
          </a:p>
          <a:p>
            <a:endParaRPr lang="ru-RU" dirty="0"/>
          </a:p>
          <a:p>
            <a:r>
              <a:rPr lang="ru-RU" dirty="0"/>
              <a:t>1. зарядовая независимость;</a:t>
            </a:r>
          </a:p>
          <a:p>
            <a:endParaRPr lang="ru-RU" dirty="0"/>
          </a:p>
          <a:p>
            <a:r>
              <a:rPr lang="ru-RU" dirty="0"/>
              <a:t>2. короткодействующий характер (ядерные силы действуют на расстояниях, не превышающих 2·10-15 м);</a:t>
            </a:r>
          </a:p>
          <a:p>
            <a:endParaRPr lang="ru-RU" dirty="0"/>
          </a:p>
          <a:p>
            <a:r>
              <a:rPr lang="ru-RU" dirty="0"/>
              <a:t>3. насыщаемость (ядерные силы удерживают друг возле друга не больше определенного числа нуклонов).</a:t>
            </a:r>
          </a:p>
        </p:txBody>
      </p:sp>
    </p:spTree>
    <p:extLst>
      <p:ext uri="{BB962C8B-B14F-4D97-AF65-F5344CB8AC3E}">
        <p14:creationId xmlns:p14="http://schemas.microsoft.com/office/powerpoint/2010/main" val="3431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Широкоэкранный</PresentationFormat>
  <Paragraphs>17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Symbol</vt:lpstr>
      <vt:lpstr>Times</vt:lpstr>
      <vt:lpstr>Wingdings 3</vt:lpstr>
      <vt:lpstr>Ион (конференц-зал)</vt:lpstr>
      <vt:lpstr>Лекция №14</vt:lpstr>
      <vt:lpstr>Атомное ядро</vt:lpstr>
      <vt:lpstr>Основные свойства и строение ядра</vt:lpstr>
      <vt:lpstr>Энергия связи ядер</vt:lpstr>
      <vt:lpstr>Презентация PowerPoint</vt:lpstr>
      <vt:lpstr>Ядерные силы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№14</dc:title>
  <dc:creator>Ilya</dc:creator>
  <cp:lastModifiedBy>Ilya</cp:lastModifiedBy>
  <cp:revision>1</cp:revision>
  <dcterms:created xsi:type="dcterms:W3CDTF">2023-06-26T15:22:25Z</dcterms:created>
  <dcterms:modified xsi:type="dcterms:W3CDTF">2023-06-26T15:23:28Z</dcterms:modified>
</cp:coreProperties>
</file>