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0D9C7B-D43E-49D9-AE2E-208651206C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18143C-8160-4136-BEB4-CB50E69F1B3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Психология массовых </a:t>
            </a:r>
            <a:r>
              <a:rPr lang="ru-RU" sz="6000" b="1" dirty="0" smtClean="0"/>
              <a:t>коммуникаций:</a:t>
            </a:r>
            <a:r>
              <a:rPr lang="en-US" sz="6000" b="1" dirty="0" smtClean="0"/>
              <a:t> </a:t>
            </a:r>
            <a:r>
              <a:rPr lang="ru-RU" sz="6000" b="1" dirty="0" smtClean="0"/>
              <a:t>объект, </a:t>
            </a:r>
            <a:r>
              <a:rPr lang="ru-RU" sz="6000" b="1" dirty="0" smtClean="0"/>
              <a:t>предмет, </a:t>
            </a:r>
            <a:r>
              <a:rPr lang="ru-RU" sz="6000" b="1" dirty="0" smtClean="0"/>
              <a:t>задачи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ПМК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изучить </a:t>
            </a:r>
            <a:r>
              <a:rPr lang="ru-RU" sz="4800" dirty="0"/>
              <a:t>основные причины, источники развития и распространения информации в массах</a:t>
            </a:r>
          </a:p>
        </p:txBody>
      </p:sp>
    </p:spTree>
    <p:extLst>
      <p:ext uri="{BB962C8B-B14F-4D97-AF65-F5344CB8AC3E}">
        <p14:creationId xmlns:p14="http://schemas.microsoft.com/office/powerpoint/2010/main" val="31314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определение </a:t>
            </a:r>
            <a:r>
              <a:rPr lang="ru-RU" dirty="0"/>
              <a:t>особенностей и специфики коммуникации в </a:t>
            </a:r>
            <a:r>
              <a:rPr lang="ru-RU" dirty="0" smtClean="0"/>
              <a:t>массе; </a:t>
            </a:r>
          </a:p>
          <a:p>
            <a:r>
              <a:rPr lang="ru-RU" dirty="0" smtClean="0"/>
              <a:t> </a:t>
            </a:r>
            <a:r>
              <a:rPr lang="ru-RU" dirty="0"/>
              <a:t>изучение индивидуальных особенностей участников массовой коммуникации; </a:t>
            </a:r>
          </a:p>
          <a:p>
            <a:r>
              <a:rPr lang="ru-RU" dirty="0"/>
              <a:t>и</a:t>
            </a:r>
            <a:r>
              <a:rPr lang="ru-RU" dirty="0" smtClean="0"/>
              <a:t>зучение особенностей развития </a:t>
            </a:r>
            <a:r>
              <a:rPr lang="ru-RU" dirty="0"/>
              <a:t>информационных процессов в </a:t>
            </a:r>
            <a:r>
              <a:rPr lang="ru-RU" dirty="0" smtClean="0"/>
              <a:t>массе;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изучение особенностей влияния массы на участника коммуникационного процесса;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изучение роли личности в массовой коммуникации; 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особенностей управления массовой коммуникацией. </a:t>
            </a:r>
          </a:p>
        </p:txBody>
      </p:sp>
    </p:spTree>
    <p:extLst>
      <p:ext uri="{BB962C8B-B14F-4D97-AF65-F5344CB8AC3E}">
        <p14:creationId xmlns:p14="http://schemas.microsoft.com/office/powerpoint/2010/main" val="17896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Объект исследования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массовые коммуникации, которые создают предпосылки для стабилизации или </a:t>
            </a:r>
            <a:r>
              <a:rPr lang="ru-RU" dirty="0" smtClean="0"/>
              <a:t>дестабилизации социальной </a:t>
            </a:r>
            <a:r>
              <a:rPr lang="ru-RU" dirty="0"/>
              <a:t>группы</a:t>
            </a:r>
          </a:p>
          <a:p>
            <a:r>
              <a:rPr lang="ru-RU" b="1" dirty="0">
                <a:solidFill>
                  <a:srgbClr val="FFFF00"/>
                </a:solidFill>
              </a:rPr>
              <a:t>Предмет исследования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социально-психологические процессы, определяющие формирование необходимых информационных, коммуникационных пространств, которые создают условия для существования и взаимодействий человека с другими людьми</a:t>
            </a:r>
          </a:p>
        </p:txBody>
      </p:sp>
    </p:spTree>
    <p:extLst>
      <p:ext uri="{BB962C8B-B14F-4D97-AF65-F5344CB8AC3E}">
        <p14:creationId xmlns:p14="http://schemas.microsoft.com/office/powerpoint/2010/main" val="7033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МЕТОДЫ ИССЛЕДОВАНИЯ ПМК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Наблюдение; </a:t>
            </a:r>
          </a:p>
          <a:p>
            <a:r>
              <a:rPr lang="ru-RU" sz="4400" dirty="0"/>
              <a:t>А</a:t>
            </a:r>
            <a:r>
              <a:rPr lang="ru-RU" sz="4400" dirty="0" smtClean="0"/>
              <a:t>нализ документов;</a:t>
            </a:r>
          </a:p>
          <a:p>
            <a:r>
              <a:rPr lang="ru-RU" sz="4400" dirty="0" smtClean="0"/>
              <a:t> Беседа;</a:t>
            </a:r>
          </a:p>
          <a:p>
            <a:r>
              <a:rPr lang="ru-RU" sz="4400" dirty="0" smtClean="0"/>
              <a:t>Тестирование.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31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ПСИХОЛГИЧЕСКИЕ ПРОЦЕССЫ, ЛЕЖАЩИЕ В ОСНОВЕ УСВОЕНИЯ МАССОВОЙ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Внимание;</a:t>
            </a:r>
          </a:p>
          <a:p>
            <a:r>
              <a:rPr lang="ru-RU" sz="4000" dirty="0" smtClean="0"/>
              <a:t>Восприятие;</a:t>
            </a:r>
          </a:p>
          <a:p>
            <a:r>
              <a:rPr lang="ru-RU" sz="4000" dirty="0" smtClean="0"/>
              <a:t>Понимание;</a:t>
            </a:r>
          </a:p>
          <a:p>
            <a:r>
              <a:rPr lang="ru-RU" sz="4000" dirty="0" smtClean="0"/>
              <a:t>Мышление;</a:t>
            </a:r>
          </a:p>
          <a:p>
            <a:r>
              <a:rPr lang="ru-RU" sz="4000" dirty="0" smtClean="0"/>
              <a:t>Память;</a:t>
            </a:r>
          </a:p>
          <a:p>
            <a:r>
              <a:rPr lang="ru-RU" sz="4000" dirty="0" smtClean="0"/>
              <a:t>Ощущение.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931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32" y="476672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СВОЙСТВА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7551" y="2358899"/>
            <a:ext cx="23762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НАПРАВЛЕННОСТЬ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35896" y="2492896"/>
            <a:ext cx="144016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91880" y="2348880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СОСРЕДОТОЧЕННОСТЬ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56176" y="2358899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КОНЦЕНТРАЦИЯ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7551" y="3861048"/>
            <a:ext cx="237228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ДИНАМИЧНОСТЬ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91880" y="3861048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ВНИМАНИЯ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56176" y="3717032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ИНТЕНСИВНОСТЬ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75856" y="5301208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УСТОЙЧИВОСТЬ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2339752" y="1268760"/>
            <a:ext cx="15841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680012" y="1268760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652120" y="1268760"/>
            <a:ext cx="16201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915816" y="1268760"/>
            <a:ext cx="122413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860032" y="1484784"/>
            <a:ext cx="288032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868144" y="1736812"/>
            <a:ext cx="936104" cy="1980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923928" y="1736812"/>
            <a:ext cx="648072" cy="356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1043608" y="2636912"/>
            <a:ext cx="30243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НЕПРОИЗВОЛЬНОЕ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92080" y="2636912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ПРОИЗВОЛЬНОЕ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4653136"/>
            <a:ext cx="374441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ПОСЛЕПРОИЗВОЛЬНОЕ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131840" y="1484784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1124744"/>
            <a:ext cx="64807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572000" y="1484784"/>
            <a:ext cx="432048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ВОСПРИЯТИЕ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ФОН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2492896"/>
            <a:ext cx="6408712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ФФОН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47864" y="3501008"/>
            <a:ext cx="2952328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ФИГУРА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2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СВОЙСТВА ПОНИМАНИЯ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глубина; </a:t>
            </a:r>
            <a:endParaRPr lang="ru-RU" dirty="0"/>
          </a:p>
          <a:p>
            <a:r>
              <a:rPr lang="ru-RU" dirty="0" smtClean="0"/>
              <a:t>отчетливость; </a:t>
            </a:r>
          </a:p>
          <a:p>
            <a:r>
              <a:rPr lang="ru-RU" dirty="0" smtClean="0"/>
              <a:t>полнота осмысления;  </a:t>
            </a:r>
          </a:p>
          <a:p>
            <a:r>
              <a:rPr lang="ru-RU" dirty="0" smtClean="0"/>
              <a:t>обоснованность.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3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МЫШЛЕНИЕ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7584" y="2013235"/>
            <a:ext cx="20882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ПРОДУКТУ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5536" y="3458910"/>
            <a:ext cx="1152128" cy="93610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теоретическое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547664" y="3458910"/>
            <a:ext cx="1224136" cy="102916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практическое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15816" y="3369777"/>
            <a:ext cx="1224136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творческое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03848" y="2528901"/>
            <a:ext cx="1296144" cy="8408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нетворческое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24128" y="2060848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ЛОГИКЕ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08104" y="3645024"/>
            <a:ext cx="1296144" cy="100811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логическое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308304" y="3645025"/>
            <a:ext cx="1296144" cy="100811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интуитивное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419872" y="4653136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УРОВНЮ РАЗВИТИЯ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267744" y="5445224"/>
            <a:ext cx="1900541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аглядно-действенные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004048" y="5589240"/>
            <a:ext cx="194421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Словесно-логические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endCxn id="5" idx="0"/>
          </p:cNvCxnSpPr>
          <p:nvPr/>
        </p:nvCxnSpPr>
        <p:spPr>
          <a:xfrm flipH="1">
            <a:off x="971600" y="2949339"/>
            <a:ext cx="216024" cy="509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159732" y="3068960"/>
            <a:ext cx="108012" cy="300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99792" y="2949339"/>
            <a:ext cx="504056" cy="509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1"/>
          </p:cNvCxnSpPr>
          <p:nvPr/>
        </p:nvCxnSpPr>
        <p:spPr>
          <a:xfrm>
            <a:off x="2951820" y="2481287"/>
            <a:ext cx="441844" cy="170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444208" y="3284984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308304" y="3284984"/>
            <a:ext cx="216024" cy="360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4" idx="7"/>
          </p:cNvCxnSpPr>
          <p:nvPr/>
        </p:nvCxnSpPr>
        <p:spPr>
          <a:xfrm flipH="1">
            <a:off x="3889957" y="5445224"/>
            <a:ext cx="105979" cy="168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156176" y="5229200"/>
            <a:ext cx="288032" cy="384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r>
              <a:rPr lang="ru-RU" sz="4000" dirty="0" smtClean="0"/>
              <a:t>группа </a:t>
            </a:r>
            <a:r>
              <a:rPr lang="ru-RU" sz="4000" dirty="0"/>
              <a:t>людей, не находящихся в одном </a:t>
            </a:r>
            <a:r>
              <a:rPr lang="ru-RU" sz="4000" dirty="0" smtClean="0"/>
              <a:t>месте;</a:t>
            </a:r>
          </a:p>
          <a:p>
            <a:r>
              <a:rPr lang="ru-RU" sz="4000" dirty="0" smtClean="0"/>
              <a:t> обладающая некоторыми </a:t>
            </a:r>
            <a:r>
              <a:rPr lang="ru-RU" sz="4000" dirty="0"/>
              <a:t>общими целями, мотивами, </a:t>
            </a:r>
            <a:r>
              <a:rPr lang="ru-RU" sz="4000" dirty="0" smtClean="0"/>
              <a:t>интересами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0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5576" y="2635722"/>
            <a:ext cx="3240360" cy="2305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редел насыщения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16016" y="2708919"/>
            <a:ext cx="3600400" cy="2232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 бумеранга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СРЕДСТВА МАССОВЫХ КОММУНИКАЦИЙ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Технические средства, такие как </a:t>
            </a:r>
            <a:r>
              <a:rPr lang="ru-RU" sz="4000" b="1" dirty="0" err="1" smtClean="0"/>
              <a:t>радио,телевидение</a:t>
            </a:r>
            <a:r>
              <a:rPr lang="ru-RU" sz="4000" b="1" dirty="0" smtClean="0"/>
              <a:t>, печать, интернет, с помощью которых информация передается в широкие массы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1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МАССОВЫЕ КОММУНИКАЦИИ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опосредованное </a:t>
            </a:r>
            <a:r>
              <a:rPr lang="ru-RU" sz="4800" b="1" dirty="0">
                <a:solidFill>
                  <a:schemeClr val="bg1"/>
                </a:solidFill>
              </a:rPr>
              <a:t>техническими средствами</a:t>
            </a:r>
            <a:r>
              <a:rPr lang="ru-RU" sz="4800" dirty="0"/>
              <a:t> общение больших социальных </a:t>
            </a:r>
            <a:r>
              <a:rPr lang="ru-RU" sz="4800" dirty="0" smtClean="0"/>
              <a:t>групп </a:t>
            </a:r>
          </a:p>
          <a:p>
            <a:pPr algn="just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223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ПСИХОЛОГИЯ МАССОВЫХ КОММУНИКАЦИЙ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прикладная область социальной психологии, изучающая социально-психологические закономерности функционирования массовых </a:t>
            </a:r>
            <a:r>
              <a:rPr lang="ru-RU" sz="4000" dirty="0" smtClean="0"/>
              <a:t>коммуникаций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8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ХАРАКТЕРНЫЕ ЧЕРТЫ МАССЫ КАК СОЦИАЛЬНОЙ ГРУППЫ: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/>
              <a:t>р</a:t>
            </a:r>
            <a:r>
              <a:rPr lang="ru-RU" sz="4400" dirty="0" smtClean="0"/>
              <a:t>азнородность</a:t>
            </a:r>
          </a:p>
          <a:p>
            <a:r>
              <a:rPr lang="ru-RU" sz="4400" dirty="0" smtClean="0"/>
              <a:t>анонимность</a:t>
            </a:r>
          </a:p>
          <a:p>
            <a:r>
              <a:rPr lang="ru-RU" sz="4400" dirty="0" err="1"/>
              <a:t>о</a:t>
            </a:r>
            <a:r>
              <a:rPr lang="ru-RU" sz="4400" dirty="0" err="1" smtClean="0"/>
              <a:t>бъединенность</a:t>
            </a:r>
            <a:r>
              <a:rPr lang="ru-RU" sz="4400" dirty="0" smtClean="0"/>
              <a:t> общими переживаниями</a:t>
            </a:r>
          </a:p>
          <a:p>
            <a:r>
              <a:rPr lang="ru-RU" sz="4400" dirty="0"/>
              <a:t>р</a:t>
            </a:r>
            <a:r>
              <a:rPr lang="ru-RU" sz="4400" dirty="0" smtClean="0"/>
              <a:t>азмытость границ</a:t>
            </a:r>
          </a:p>
          <a:p>
            <a:r>
              <a:rPr lang="ru-RU" sz="4400" dirty="0"/>
              <a:t>с</a:t>
            </a:r>
            <a:r>
              <a:rPr lang="ru-RU" sz="4400" dirty="0" smtClean="0"/>
              <a:t>итуативность, временность</a:t>
            </a:r>
          </a:p>
          <a:p>
            <a:endParaRPr lang="ru-RU" sz="440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6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МАССОВОЕ СОЗНАНИЕ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шаблонное, </a:t>
            </a:r>
            <a:r>
              <a:rPr lang="ru-RU" sz="4000" dirty="0" err="1" smtClean="0"/>
              <a:t>деперсонизированное</a:t>
            </a:r>
            <a:r>
              <a:rPr lang="ru-RU" sz="4000" dirty="0" smtClean="0"/>
              <a:t> сознание </a:t>
            </a:r>
            <a:r>
              <a:rPr lang="ru-RU" sz="4000" dirty="0"/>
              <a:t>рядовых граждан развитого индустриального общества, формирующееся под массированным воздействием </a:t>
            </a:r>
            <a:r>
              <a:rPr lang="ru-RU" sz="4000" dirty="0" smtClean="0"/>
              <a:t>СМИ </a:t>
            </a:r>
            <a:r>
              <a:rPr lang="ru-RU" sz="4000" dirty="0"/>
              <a:t>и стереотипов</a:t>
            </a:r>
          </a:p>
        </p:txBody>
      </p:sp>
    </p:spTree>
    <p:extLst>
      <p:ext uri="{BB962C8B-B14F-4D97-AF65-F5344CB8AC3E}">
        <p14:creationId xmlns:p14="http://schemas.microsoft.com/office/powerpoint/2010/main" val="13804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МАСССОВОГО СОЗНАНИЯ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эмоциональность</a:t>
            </a:r>
          </a:p>
          <a:p>
            <a:r>
              <a:rPr lang="ru-RU" sz="4400" dirty="0" smtClean="0"/>
              <a:t>заразительность </a:t>
            </a:r>
          </a:p>
          <a:p>
            <a:r>
              <a:rPr lang="ru-RU" sz="4400" dirty="0" smtClean="0"/>
              <a:t>мозаичность</a:t>
            </a:r>
          </a:p>
          <a:p>
            <a:r>
              <a:rPr lang="ru-RU" sz="4400" dirty="0" smtClean="0"/>
              <a:t>изменчивость 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691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ЧЕЛОВЕК В МАССЕ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повышение эмоциональности восприятия всего, что происходит </a:t>
            </a:r>
            <a:r>
              <a:rPr lang="ru-RU" sz="3600" dirty="0" smtClean="0"/>
              <a:t>вокруг </a:t>
            </a:r>
          </a:p>
          <a:p>
            <a:r>
              <a:rPr lang="ru-RU" sz="3600" dirty="0" smtClean="0"/>
              <a:t>снижение </a:t>
            </a:r>
            <a:r>
              <a:rPr lang="ru-RU" sz="3600" dirty="0"/>
              <a:t>критичности </a:t>
            </a:r>
            <a:r>
              <a:rPr lang="ru-RU" sz="3600" dirty="0" smtClean="0"/>
              <a:t>мышления</a:t>
            </a:r>
          </a:p>
          <a:p>
            <a:r>
              <a:rPr lang="ru-RU" sz="3600" dirty="0" smtClean="0"/>
              <a:t>ощущение </a:t>
            </a:r>
            <a:r>
              <a:rPr lang="ru-RU" sz="3600" dirty="0"/>
              <a:t>собственной </a:t>
            </a:r>
            <a:r>
              <a:rPr lang="ru-RU" sz="3600" dirty="0" smtClean="0"/>
              <a:t>анонимности</a:t>
            </a:r>
          </a:p>
          <a:p>
            <a:r>
              <a:rPr lang="ru-RU" sz="3600" dirty="0" smtClean="0"/>
              <a:t>ощущение </a:t>
            </a:r>
            <a:r>
              <a:rPr lang="ru-RU" sz="3600" dirty="0"/>
              <a:t>собственного </a:t>
            </a:r>
            <a:r>
              <a:rPr lang="ru-RU" sz="3600" dirty="0" smtClean="0"/>
              <a:t>всемогущества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48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296</TotalTime>
  <Words>327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Психология массовых коммуникаций: объект, предмет, задачи.</vt:lpstr>
      <vt:lpstr>МАССА</vt:lpstr>
      <vt:lpstr>СРЕДСТВА МАССОВЫХ КОММУНИКАЦИЙ</vt:lpstr>
      <vt:lpstr>МАССОВЫЕ КОММУНИКАЦИИ</vt:lpstr>
      <vt:lpstr>ПСИХОЛОГИЯ МАССОВЫХ КОММУНИКАЦИЙ</vt:lpstr>
      <vt:lpstr>ХАРАКТЕРНЫЕ ЧЕРТЫ МАССЫ КАК СОЦИАЛЬНОЙ ГРУППЫ:</vt:lpstr>
      <vt:lpstr>МАССОВОЕ СОЗНАНИЕ</vt:lpstr>
      <vt:lpstr>СВОЙСТВА МАСССОВОГО СОЗНАНИЯ</vt:lpstr>
      <vt:lpstr>ЧЕЛОВЕК В МАССЕ</vt:lpstr>
      <vt:lpstr>ЦЕЛЬ ПМК</vt:lpstr>
      <vt:lpstr>ЗАДАЧИ ПМК</vt:lpstr>
      <vt:lpstr>Презентация PowerPoint</vt:lpstr>
      <vt:lpstr>МЕТОДЫ ИССЛЕДОВАНИЯ ПМК</vt:lpstr>
      <vt:lpstr>ПСИХОЛГИЧЕСКИЕ ПРОЦЕССЫ, ЛЕЖАЩИЕ В ОСНОВЕ УСВОЕНИЯ МАССОВОЙ ИНФОРМАЦИИ</vt:lpstr>
      <vt:lpstr>СВОЙСТВА ВНИМАНИЯ</vt:lpstr>
      <vt:lpstr>ВИДЫ ВНИМАНИЯ</vt:lpstr>
      <vt:lpstr>ВОСПРИЯТИЕ </vt:lpstr>
      <vt:lpstr>СВОЙСТВА ПОНИМАНИЯ </vt:lpstr>
      <vt:lpstr>МЫШЛЕНИЕ</vt:lpstr>
      <vt:lpstr>ПАМЯТЬ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массовых коммуникаций: понятие, предмет, сущность.</dc:title>
  <dc:creator>Гульнара</dc:creator>
  <cp:lastModifiedBy>Гульнара</cp:lastModifiedBy>
  <cp:revision>28</cp:revision>
  <dcterms:created xsi:type="dcterms:W3CDTF">2023-01-11T18:02:52Z</dcterms:created>
  <dcterms:modified xsi:type="dcterms:W3CDTF">2023-12-18T18:16:36Z</dcterms:modified>
</cp:coreProperties>
</file>