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8" r:id="rId2"/>
    <p:sldId id="259" r:id="rId3"/>
    <p:sldId id="260" r:id="rId4"/>
    <p:sldId id="261" r:id="rId5"/>
    <p:sldId id="266" r:id="rId6"/>
    <p:sldId id="262" r:id="rId7"/>
    <p:sldId id="267" r:id="rId8"/>
    <p:sldId id="269" r:id="rId9"/>
    <p:sldId id="270" r:id="rId10"/>
    <p:sldId id="271" r:id="rId11"/>
    <p:sldId id="272" r:id="rId12"/>
    <p:sldId id="273" r:id="rId13"/>
    <p:sldId id="275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97" r:id="rId24"/>
    <p:sldId id="304" r:id="rId25"/>
    <p:sldId id="300" r:id="rId26"/>
    <p:sldId id="301" r:id="rId27"/>
    <p:sldId id="305" r:id="rId28"/>
    <p:sldId id="302" r:id="rId29"/>
    <p:sldId id="303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968B6-827F-4378-97AD-BB68425C0D63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24917-008D-4F15-AC14-83E8004F4F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770D5-3E0A-4E03-9B86-9D4118934EF8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A2D3B-0387-4D0B-898B-74F3C37420A1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A7110D-E322-444B-A826-480380AC615B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BB0592-8F95-41C3-A94D-CCBDF590B2A0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32A386-F8C5-4AED-B4F6-3E541382AD94}" type="slidenum">
              <a:rPr lang="ru-RU" smtClean="0">
                <a:latin typeface="Arial" pitchFamily="34" charset="0"/>
              </a:rPr>
              <a:pPr/>
              <a:t>25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30DCD2-57C2-468B-AE15-7C7D75E85D44}" type="slidenum">
              <a:rPr lang="ru-RU" smtClean="0">
                <a:latin typeface="Arial" pitchFamily="34" charset="0"/>
              </a:rPr>
              <a:pPr/>
              <a:t>26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A3D80-0BAE-403D-8499-EB15F3AE2773}" type="slidenum">
              <a:rPr lang="ru-RU" smtClean="0">
                <a:latin typeface="Arial" pitchFamily="34" charset="0"/>
              </a:rPr>
              <a:pPr/>
              <a:t>28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2B9DEF-8906-4BA4-A3A2-468B1C6A80DA}" type="slidenum">
              <a:rPr lang="ru-RU" smtClean="0">
                <a:latin typeface="Arial" pitchFamily="34" charset="0"/>
              </a:rPr>
              <a:pPr/>
              <a:t>29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24AF3-B8D6-4EBD-9B4B-DF539C5F6768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567780-1602-49B9-8B96-A944D0D4BC94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71CC7-5771-4686-A300-E5A2FE4E6B2E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1A52BA-81C5-4AF6-9835-C9986870F606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794C59-B722-4B66-A4BB-BB4A7F311558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C14F8-98DE-49C3-8ADC-F41959EA2EA6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AD8ADA-024D-4CEB-BC96-C376F9C443DC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BCFDDE-77C9-4BD1-96C2-385D2100DF17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Смородинов А.Г. МОУ "Сергинская СОШ"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B42DF-9E35-449E-8799-704DA3F336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Смородинов А.Г. МОУ "Сергинская СОШ"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48282-B1D6-4B90-B09C-1E745CE976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DA807-C3DC-4FC6-AC27-3B7630EB1114}" type="datetimeFigureOut">
              <a:rPr lang="ru-RU" smtClean="0"/>
              <a:pPr/>
              <a:t>05.07.2013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7D6E3-A2E2-4250-B2D6-F53377895D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Формы </a:t>
            </a:r>
            <a:r>
              <a:rPr lang="ru-RU" b="1" dirty="0"/>
              <a:t>представления и передачи информации.</a:t>
            </a:r>
            <a:br>
              <a:rPr lang="ru-RU" b="1" dirty="0"/>
            </a:br>
            <a:r>
              <a:rPr lang="ru-RU" b="1" dirty="0"/>
              <a:t> 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  <a:p>
            <a:pPr algn="just">
              <a:buNone/>
            </a:pPr>
            <a:r>
              <a:rPr lang="ru-RU" sz="2400" dirty="0"/>
              <a:t>Информация передается в виде </a:t>
            </a:r>
            <a:r>
              <a:rPr lang="ru-RU" sz="2400" i="1" dirty="0"/>
              <a:t>сообщений</a:t>
            </a:r>
            <a:r>
              <a:rPr lang="ru-RU" sz="2400" dirty="0"/>
              <a:t>, определяющих </a:t>
            </a:r>
            <a:r>
              <a:rPr lang="ru-RU" sz="2400" dirty="0" smtClean="0"/>
              <a:t>форму и </a:t>
            </a:r>
            <a:r>
              <a:rPr lang="ru-RU" sz="2400" dirty="0"/>
              <a:t>представление передаваемой информации</a:t>
            </a:r>
            <a:r>
              <a:rPr lang="ru-RU" sz="2400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06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361" y="3656776"/>
            <a:ext cx="7200031" cy="150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Позиционная формула для десятичной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en-US" dirty="0" smtClean="0"/>
              <a:t>q</a:t>
            </a:r>
            <a:r>
              <a:rPr lang="ru-RU" dirty="0"/>
              <a:t>=10, цифры 0,1,…,9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453</a:t>
            </a:r>
            <a:r>
              <a:rPr lang="ru-RU" baseline="-25000" dirty="0" smtClean="0"/>
              <a:t>10</a:t>
            </a:r>
            <a:r>
              <a:rPr lang="ru-RU" dirty="0" smtClean="0"/>
              <a:t>=4</a:t>
            </a:r>
            <a:r>
              <a:rPr lang="en-US" dirty="0">
                <a:sym typeface="Symbol"/>
              </a:rPr>
              <a:t></a:t>
            </a:r>
            <a:r>
              <a:rPr lang="ru-RU" dirty="0"/>
              <a:t>10</a:t>
            </a:r>
            <a:r>
              <a:rPr lang="ru-RU" baseline="30000" dirty="0"/>
              <a:t>2</a:t>
            </a:r>
            <a:r>
              <a:rPr lang="ru-RU" dirty="0"/>
              <a:t>+5</a:t>
            </a:r>
            <a:r>
              <a:rPr lang="en-US" dirty="0">
                <a:sym typeface="Symbol"/>
              </a:rPr>
              <a:t></a:t>
            </a:r>
            <a:r>
              <a:rPr lang="ru-RU" dirty="0"/>
              <a:t>10</a:t>
            </a:r>
            <a:r>
              <a:rPr lang="ru-RU" baseline="30000" dirty="0"/>
              <a:t>1</a:t>
            </a:r>
            <a:r>
              <a:rPr lang="ru-RU" dirty="0"/>
              <a:t>+3</a:t>
            </a:r>
            <a:r>
              <a:rPr lang="en-US" dirty="0">
                <a:sym typeface="Symbol"/>
              </a:rPr>
              <a:t></a:t>
            </a:r>
            <a:r>
              <a:rPr lang="ru-RU" dirty="0"/>
              <a:t>10</a:t>
            </a:r>
            <a:r>
              <a:rPr lang="ru-RU" baseline="30000" dirty="0"/>
              <a:t>0</a:t>
            </a:r>
            <a:r>
              <a:rPr lang="ru-RU" dirty="0"/>
              <a:t> – позиционная формула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Позиционная формула для двоичной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dirty="0"/>
              <a:t>10110</a:t>
            </a:r>
            <a:r>
              <a:rPr lang="ru-RU" sz="2800" baseline="-25000" dirty="0"/>
              <a:t>2</a:t>
            </a:r>
            <a:r>
              <a:rPr lang="ru-RU" sz="2800" dirty="0"/>
              <a:t>=0*2</a:t>
            </a:r>
            <a:r>
              <a:rPr lang="ru-RU" sz="2800" baseline="30000" dirty="0"/>
              <a:t>0</a:t>
            </a:r>
            <a:r>
              <a:rPr lang="ru-RU" sz="2800" dirty="0"/>
              <a:t>+1*2</a:t>
            </a:r>
            <a:r>
              <a:rPr lang="ru-RU" sz="2800" baseline="30000" dirty="0"/>
              <a:t>1</a:t>
            </a:r>
            <a:r>
              <a:rPr lang="ru-RU" sz="2800" dirty="0"/>
              <a:t>+1*2</a:t>
            </a:r>
            <a:r>
              <a:rPr lang="ru-RU" sz="2800" baseline="30000" dirty="0"/>
              <a:t>2</a:t>
            </a:r>
            <a:r>
              <a:rPr lang="ru-RU" sz="2800" dirty="0"/>
              <a:t>+0*2</a:t>
            </a:r>
            <a:r>
              <a:rPr lang="ru-RU" sz="2800" baseline="30000" dirty="0"/>
              <a:t>3</a:t>
            </a:r>
            <a:r>
              <a:rPr lang="ru-RU" sz="2800" dirty="0"/>
              <a:t>+1*2</a:t>
            </a:r>
            <a:r>
              <a:rPr lang="ru-RU" sz="2800" baseline="30000" dirty="0"/>
              <a:t>4</a:t>
            </a:r>
            <a:r>
              <a:rPr lang="ru-RU" sz="2800" dirty="0"/>
              <a:t>=2+4+16=22</a:t>
            </a:r>
            <a:r>
              <a:rPr lang="ru-RU" sz="2800" baseline="-25000" dirty="0"/>
              <a:t>10</a:t>
            </a:r>
            <a:endParaRPr lang="ru-RU" sz="2800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dirty="0"/>
              <a:t>q</a:t>
            </a:r>
            <a:r>
              <a:rPr lang="ru-RU" dirty="0"/>
              <a:t>=2	, цифры 0,1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Позиционная формула для восьмеричной системы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2800" dirty="0"/>
              <a:t>1743</a:t>
            </a:r>
            <a:r>
              <a:rPr lang="ru-RU" sz="2800" baseline="-25000" dirty="0"/>
              <a:t>8</a:t>
            </a:r>
            <a:r>
              <a:rPr lang="ru-RU" sz="2800" dirty="0"/>
              <a:t>=3*8</a:t>
            </a:r>
            <a:r>
              <a:rPr lang="ru-RU" sz="2800" baseline="30000" dirty="0"/>
              <a:t>0</a:t>
            </a:r>
            <a:r>
              <a:rPr lang="ru-RU" sz="2800" dirty="0"/>
              <a:t>+4*8</a:t>
            </a:r>
            <a:r>
              <a:rPr lang="ru-RU" sz="2800" baseline="30000" dirty="0"/>
              <a:t>1</a:t>
            </a:r>
            <a:r>
              <a:rPr lang="ru-RU" sz="2800" dirty="0"/>
              <a:t>+7*8</a:t>
            </a:r>
            <a:r>
              <a:rPr lang="ru-RU" sz="2800" baseline="30000" dirty="0"/>
              <a:t>2</a:t>
            </a:r>
            <a:r>
              <a:rPr lang="ru-RU" sz="2800" dirty="0"/>
              <a:t>+1*8</a:t>
            </a:r>
            <a:r>
              <a:rPr lang="ru-RU" sz="2800" baseline="30000" dirty="0"/>
              <a:t>3</a:t>
            </a:r>
            <a:r>
              <a:rPr lang="ru-RU" sz="2800" dirty="0"/>
              <a:t>=3+32+448+512=995</a:t>
            </a:r>
            <a:r>
              <a:rPr lang="ru-RU" sz="2800" baseline="-25000" dirty="0"/>
              <a:t>10</a:t>
            </a:r>
            <a:endParaRPr lang="ru-RU" sz="2800" dirty="0"/>
          </a:p>
          <a:p>
            <a:endParaRPr lang="ru-RU" dirty="0"/>
          </a:p>
          <a:p>
            <a:pPr>
              <a:buNone/>
            </a:pPr>
            <a:r>
              <a:rPr lang="en-US" dirty="0"/>
              <a:t>q</a:t>
            </a:r>
            <a:r>
              <a:rPr lang="ru-RU" dirty="0"/>
              <a:t>=8	, цифры 0,1,…б,7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123631-27C0-4155-9DCF-77A465F7FB88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целых чисел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95288" y="835025"/>
            <a:ext cx="53879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chemeClr val="accent2"/>
                </a:solidFill>
              </a:rPr>
              <a:t>Двоичная система: </a:t>
            </a:r>
            <a:br>
              <a:rPr lang="ru-RU" sz="2400" b="1" dirty="0">
                <a:solidFill>
                  <a:schemeClr val="accent2"/>
                </a:solidFill>
              </a:rPr>
            </a:br>
            <a:r>
              <a:rPr lang="ru-RU" sz="2400" b="1" dirty="0"/>
              <a:t>Алфавит: </a:t>
            </a:r>
            <a:r>
              <a:rPr lang="en-US" sz="2400" dirty="0"/>
              <a:t>0, 1</a:t>
            </a:r>
            <a:br>
              <a:rPr lang="en-US" sz="2400" dirty="0"/>
            </a:br>
            <a:r>
              <a:rPr lang="ru-RU" sz="2400" b="1" dirty="0"/>
              <a:t>Основание</a:t>
            </a:r>
            <a:r>
              <a:rPr lang="ru-RU" sz="2400" dirty="0"/>
              <a:t> (количество цифр): </a:t>
            </a:r>
            <a:r>
              <a:rPr lang="ru-RU" sz="2400" b="1" dirty="0"/>
              <a:t>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9750" y="2060575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11188" y="44370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2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268538" y="213360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19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68538" y="2133600"/>
            <a:ext cx="1295400" cy="1177925"/>
            <a:chOff x="1429" y="1344"/>
            <a:chExt cx="816" cy="742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1330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31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29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1324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</a:t>
              </a:r>
            </a:p>
          </p:txBody>
        </p:sp>
        <p:sp>
          <p:nvSpPr>
            <p:cNvPr id="11325" name="Rectangle 16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18</a:t>
              </a:r>
            </a:p>
          </p:txBody>
        </p:sp>
        <p:sp>
          <p:nvSpPr>
            <p:cNvPr id="11326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2843213" y="2565400"/>
            <a:ext cx="1295400" cy="1177925"/>
            <a:chOff x="1429" y="1344"/>
            <a:chExt cx="816" cy="742"/>
          </a:xfrm>
        </p:grpSpPr>
        <p:grpSp>
          <p:nvGrpSpPr>
            <p:cNvPr id="7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1321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22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20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1315" name="Rectangle 2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4</a:t>
              </a:r>
            </a:p>
          </p:txBody>
        </p:sp>
        <p:sp>
          <p:nvSpPr>
            <p:cNvPr id="11316" name="Rectangle 2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8</a:t>
              </a:r>
            </a:p>
          </p:txBody>
        </p:sp>
        <p:sp>
          <p:nvSpPr>
            <p:cNvPr id="11317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3419475" y="2997200"/>
            <a:ext cx="1295400" cy="1177925"/>
            <a:chOff x="1429" y="1344"/>
            <a:chExt cx="816" cy="742"/>
          </a:xfrm>
        </p:grpSpPr>
        <p:grpSp>
          <p:nvGrpSpPr>
            <p:cNvPr id="11" name="Group 3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" name="Group 3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1312" name="Line 3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13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11" name="Rectangle 3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1306" name="Rectangle 3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2</a:t>
              </a:r>
            </a:p>
          </p:txBody>
        </p:sp>
        <p:sp>
          <p:nvSpPr>
            <p:cNvPr id="11307" name="Rectangle 3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4</a:t>
              </a:r>
            </a:p>
          </p:txBody>
        </p:sp>
        <p:sp>
          <p:nvSpPr>
            <p:cNvPr id="11308" name="Line 3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Rectangle 3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4" name="Group 40"/>
          <p:cNvGrpSpPr>
            <a:grpSpLocks/>
          </p:cNvGrpSpPr>
          <p:nvPr/>
        </p:nvGrpSpPr>
        <p:grpSpPr bwMode="auto">
          <a:xfrm>
            <a:off x="3995738" y="3429000"/>
            <a:ext cx="1295400" cy="1177925"/>
            <a:chOff x="1429" y="1344"/>
            <a:chExt cx="816" cy="742"/>
          </a:xfrm>
        </p:grpSpPr>
        <p:grpSp>
          <p:nvGrpSpPr>
            <p:cNvPr id="15" name="Group 4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6" name="Group 4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1303" name="Line 4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304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302" name="Rectangle 4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 dirty="0"/>
                  <a:t>2</a:t>
                </a:r>
              </a:p>
            </p:txBody>
          </p:sp>
        </p:grpSp>
        <p:sp>
          <p:nvSpPr>
            <p:cNvPr id="11297" name="Rectangle 4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11298" name="Rectangle 4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2</a:t>
              </a:r>
            </a:p>
          </p:txBody>
        </p:sp>
        <p:sp>
          <p:nvSpPr>
            <p:cNvPr id="11299" name="Line 4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7" name="Group 50"/>
          <p:cNvGrpSpPr>
            <a:grpSpLocks/>
          </p:cNvGrpSpPr>
          <p:nvPr/>
        </p:nvGrpSpPr>
        <p:grpSpPr bwMode="auto">
          <a:xfrm>
            <a:off x="4572000" y="3860800"/>
            <a:ext cx="1295400" cy="1177925"/>
            <a:chOff x="1429" y="1344"/>
            <a:chExt cx="816" cy="742"/>
          </a:xfrm>
        </p:grpSpPr>
        <p:grpSp>
          <p:nvGrpSpPr>
            <p:cNvPr id="18" name="Group 5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9" name="Group 5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1294" name="Line 5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295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293" name="Rectangle 5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1288" name="Rectangle 5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11289" name="Rectangle 5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11290" name="Line 5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5219700" y="2349500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19 = 10011</a:t>
            </a:r>
            <a:r>
              <a:rPr lang="ru-RU" sz="3600" b="1" baseline="-25000"/>
              <a:t>2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6443663" y="3284538"/>
            <a:ext cx="1512887" cy="720725"/>
          </a:xfrm>
          <a:prstGeom prst="wedgeRoundRectCallout">
            <a:avLst>
              <a:gd name="adj1" fmla="val 31532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827088" y="5445125"/>
            <a:ext cx="162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10011</a:t>
            </a:r>
            <a:r>
              <a:rPr lang="ru-RU" sz="3600" b="1" baseline="-25000"/>
              <a:t>2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900113" y="5157788"/>
            <a:ext cx="1370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dirty="0"/>
              <a:t>4 3 2 1 0</a:t>
            </a:r>
            <a:endParaRPr lang="ru-RU" sz="2400" baseline="-25000" dirty="0"/>
          </a:p>
        </p:txBody>
      </p:sp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2339975" y="515778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2484438" y="5445125"/>
            <a:ext cx="6197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/>
              <a:t>= 1</a:t>
            </a:r>
            <a:r>
              <a:rPr lang="en-US" sz="3600" b="1" dirty="0">
                <a:cs typeface="Arial" charset="0"/>
              </a:rPr>
              <a:t>·</a:t>
            </a:r>
            <a:r>
              <a:rPr lang="ru-RU" sz="3600" b="1" dirty="0">
                <a:cs typeface="Arial" charset="0"/>
              </a:rPr>
              <a:t>2</a:t>
            </a:r>
            <a:r>
              <a:rPr lang="ru-RU" sz="3600" b="1" baseline="30000" dirty="0">
                <a:cs typeface="Arial" charset="0"/>
              </a:rPr>
              <a:t>4 </a:t>
            </a:r>
            <a:r>
              <a:rPr lang="ru-RU" sz="3600" b="1" dirty="0">
                <a:cs typeface="Arial" charset="0"/>
              </a:rPr>
              <a:t>+</a:t>
            </a:r>
            <a:r>
              <a:rPr lang="ru-RU" dirty="0"/>
              <a:t> </a:t>
            </a:r>
            <a:r>
              <a:rPr lang="ru-RU" sz="36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600" b="1" dirty="0">
                <a:cs typeface="Arial" charset="0"/>
              </a:rPr>
              <a:t>·</a:t>
            </a:r>
            <a:r>
              <a:rPr lang="ru-RU" sz="3600" b="1" dirty="0">
                <a:cs typeface="Arial" charset="0"/>
              </a:rPr>
              <a:t>2</a:t>
            </a:r>
            <a:r>
              <a:rPr lang="ru-RU" sz="3600" b="1" baseline="30000" dirty="0">
                <a:cs typeface="Arial" charset="0"/>
              </a:rPr>
              <a:t>3</a:t>
            </a:r>
            <a:r>
              <a:rPr lang="ru-RU" dirty="0"/>
              <a:t> </a:t>
            </a:r>
            <a:r>
              <a:rPr lang="ru-RU" sz="3600" b="1" dirty="0">
                <a:cs typeface="Arial" charset="0"/>
              </a:rPr>
              <a:t>+</a:t>
            </a:r>
            <a:r>
              <a:rPr lang="ru-RU" dirty="0"/>
              <a:t> </a:t>
            </a:r>
            <a:r>
              <a:rPr lang="ru-RU" sz="36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600" b="1" dirty="0">
                <a:cs typeface="Arial" charset="0"/>
              </a:rPr>
              <a:t>·</a:t>
            </a:r>
            <a:r>
              <a:rPr lang="ru-RU" sz="3600" b="1" dirty="0">
                <a:cs typeface="Arial" charset="0"/>
              </a:rPr>
              <a:t>2</a:t>
            </a:r>
            <a:r>
              <a:rPr lang="ru-RU" sz="3600" b="1" baseline="30000" dirty="0">
                <a:cs typeface="Arial" charset="0"/>
              </a:rPr>
              <a:t>2</a:t>
            </a:r>
            <a:r>
              <a:rPr lang="ru-RU" dirty="0"/>
              <a:t> </a:t>
            </a:r>
            <a:r>
              <a:rPr lang="ru-RU" sz="3600" b="1" dirty="0">
                <a:cs typeface="Arial" charset="0"/>
              </a:rPr>
              <a:t>+</a:t>
            </a:r>
            <a:r>
              <a:rPr lang="ru-RU" dirty="0"/>
              <a:t> </a:t>
            </a:r>
            <a:r>
              <a:rPr lang="ru-RU" sz="3600" b="1" dirty="0"/>
              <a:t>1</a:t>
            </a:r>
            <a:r>
              <a:rPr lang="en-US" sz="3600" b="1" dirty="0">
                <a:cs typeface="Arial" charset="0"/>
              </a:rPr>
              <a:t>·</a:t>
            </a:r>
            <a:r>
              <a:rPr lang="ru-RU" sz="3600" b="1" dirty="0">
                <a:cs typeface="Arial" charset="0"/>
              </a:rPr>
              <a:t>2</a:t>
            </a:r>
            <a:r>
              <a:rPr lang="ru-RU" sz="3600" b="1" baseline="30000" dirty="0">
                <a:cs typeface="Arial" charset="0"/>
              </a:rPr>
              <a:t>1</a:t>
            </a:r>
            <a:r>
              <a:rPr lang="ru-RU" dirty="0"/>
              <a:t> </a:t>
            </a:r>
            <a:r>
              <a:rPr lang="ru-RU" sz="3600" b="1" dirty="0">
                <a:cs typeface="Arial" charset="0"/>
              </a:rPr>
              <a:t>+</a:t>
            </a:r>
            <a:r>
              <a:rPr lang="ru-RU" dirty="0"/>
              <a:t> </a:t>
            </a:r>
            <a:r>
              <a:rPr lang="ru-RU" sz="3600" b="1" dirty="0"/>
              <a:t>1</a:t>
            </a:r>
            <a:r>
              <a:rPr lang="en-US" sz="3600" b="1" dirty="0">
                <a:cs typeface="Arial" charset="0"/>
              </a:rPr>
              <a:t>·</a:t>
            </a:r>
            <a:r>
              <a:rPr lang="ru-RU" sz="3600" b="1" dirty="0">
                <a:cs typeface="Arial" charset="0"/>
              </a:rPr>
              <a:t>2</a:t>
            </a:r>
            <a:r>
              <a:rPr lang="ru-RU" sz="3600" b="1" baseline="30000" dirty="0">
                <a:cs typeface="Arial" charset="0"/>
              </a:rPr>
              <a:t>0</a:t>
            </a:r>
          </a:p>
          <a:p>
            <a:r>
              <a:rPr lang="ru-RU" sz="3600" b="1" dirty="0">
                <a:cs typeface="Arial" charset="0"/>
              </a:rPr>
              <a:t>= 16 + 2 + 1 = 19</a:t>
            </a:r>
            <a:endParaRPr lang="en-US" sz="3600" b="1" dirty="0">
              <a:cs typeface="Arial" charset="0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 flipH="1" flipV="1">
            <a:off x="4211638" y="5518150"/>
            <a:ext cx="576262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 flipV="1">
            <a:off x="5435600" y="5518150"/>
            <a:ext cx="576263" cy="5032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 rot="-3080023">
            <a:off x="2933700" y="2835275"/>
            <a:ext cx="360363" cy="2843213"/>
          </a:xfrm>
          <a:prstGeom prst="upArrow">
            <a:avLst>
              <a:gd name="adj1" fmla="val 50000"/>
              <a:gd name="adj2" fmla="val 19724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414" grpId="0" build="allAtOnce" animBg="1"/>
      <p:bldP spid="17415" grpId="0" animBg="1"/>
      <p:bldP spid="17417" grpId="0"/>
      <p:bldP spid="17469" grpId="0"/>
      <p:bldP spid="17473" grpId="0" animBg="1"/>
      <p:bldP spid="17475" grpId="0"/>
      <p:bldP spid="17476" grpId="0"/>
      <p:bldP spid="17477" grpId="0"/>
      <p:bldP spid="17478" grpId="0" build="p"/>
      <p:bldP spid="17479" grpId="0" animBg="1"/>
      <p:bldP spid="17480" grpId="0" animBg="1"/>
      <p:bldP spid="1748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59583B-DA9B-4042-A77B-257ECFC1F368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Восьмеричная система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95288" y="836613"/>
            <a:ext cx="4937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8</a:t>
            </a:r>
            <a:endParaRPr lang="ru-RU" sz="2400" b="1"/>
          </a:p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</a:t>
            </a:r>
            <a:endParaRPr lang="ru-RU" sz="24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39750" y="2060575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11188" y="44370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8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68538" y="2133600"/>
            <a:ext cx="1295400" cy="1177925"/>
            <a:chOff x="1429" y="1344"/>
            <a:chExt cx="816" cy="742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5404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405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403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15398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12</a:t>
              </a:r>
            </a:p>
          </p:txBody>
        </p:sp>
        <p:sp>
          <p:nvSpPr>
            <p:cNvPr id="15399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15400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843213" y="2565400"/>
            <a:ext cx="1295400" cy="1179513"/>
            <a:chOff x="1791" y="1616"/>
            <a:chExt cx="816" cy="743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5395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96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94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15389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15390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8</a:t>
              </a:r>
            </a:p>
          </p:txBody>
        </p:sp>
        <p:sp>
          <p:nvSpPr>
            <p:cNvPr id="15391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3419475" y="2997200"/>
            <a:ext cx="1295400" cy="1177925"/>
            <a:chOff x="1429" y="1344"/>
            <a:chExt cx="816" cy="742"/>
          </a:xfrm>
        </p:grpSpPr>
        <p:grpSp>
          <p:nvGrpSpPr>
            <p:cNvPr id="9" name="Group 4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0" name="Group 5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5386" name="Line 5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387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5385" name="Rectangle 5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15380" name="Rectangle 5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15381" name="Rectangle 55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15382" name="Line 5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89" name="Rectangle 5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44090" name="Rectangle 58"/>
          <p:cNvSpPr>
            <a:spLocks noChangeArrowheads="1"/>
          </p:cNvSpPr>
          <p:nvPr/>
        </p:nvSpPr>
        <p:spPr bwMode="auto">
          <a:xfrm>
            <a:off x="5219700" y="2349500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100 = 144</a:t>
            </a:r>
            <a:r>
              <a:rPr lang="ru-RU" sz="3600" b="1" baseline="-25000"/>
              <a:t>8</a:t>
            </a:r>
          </a:p>
        </p:txBody>
      </p:sp>
      <p:sp>
        <p:nvSpPr>
          <p:cNvPr id="44091" name="AutoShape 59"/>
          <p:cNvSpPr>
            <a:spLocks noChangeArrowheads="1"/>
          </p:cNvSpPr>
          <p:nvPr/>
        </p:nvSpPr>
        <p:spPr bwMode="auto">
          <a:xfrm>
            <a:off x="6443663" y="3284538"/>
            <a:ext cx="1512887" cy="720725"/>
          </a:xfrm>
          <a:prstGeom prst="wedgeRoundRectCallout">
            <a:avLst>
              <a:gd name="adj1" fmla="val 15583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4092" name="Rectangle 60"/>
          <p:cNvSpPr>
            <a:spLocks noChangeArrowheads="1"/>
          </p:cNvSpPr>
          <p:nvPr/>
        </p:nvSpPr>
        <p:spPr bwMode="auto">
          <a:xfrm>
            <a:off x="827088" y="5445125"/>
            <a:ext cx="162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144</a:t>
            </a:r>
            <a:r>
              <a:rPr lang="ru-RU" sz="3600" b="1" baseline="-25000"/>
              <a:t>8</a:t>
            </a:r>
          </a:p>
        </p:txBody>
      </p:sp>
      <p:sp>
        <p:nvSpPr>
          <p:cNvPr id="44093" name="Rectangle 61"/>
          <p:cNvSpPr>
            <a:spLocks noChangeArrowheads="1"/>
          </p:cNvSpPr>
          <p:nvPr/>
        </p:nvSpPr>
        <p:spPr bwMode="auto">
          <a:xfrm>
            <a:off x="1368425" y="51577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2 1 0</a:t>
            </a:r>
            <a:endParaRPr lang="ru-RU" sz="2400" baseline="-25000"/>
          </a:p>
        </p:txBody>
      </p:sp>
      <p:sp>
        <p:nvSpPr>
          <p:cNvPr id="44094" name="Rectangle 62"/>
          <p:cNvSpPr>
            <a:spLocks noChangeArrowheads="1"/>
          </p:cNvSpPr>
          <p:nvPr/>
        </p:nvSpPr>
        <p:spPr bwMode="auto">
          <a:xfrm>
            <a:off x="2339975" y="515778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2484438" y="5445125"/>
            <a:ext cx="4171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64 + 32 + 4 = 100</a:t>
            </a:r>
            <a:endParaRPr lang="en-US" sz="3600" b="1">
              <a:cs typeface="Arial" charset="0"/>
            </a:endParaRPr>
          </a:p>
        </p:txBody>
      </p:sp>
      <p:sp>
        <p:nvSpPr>
          <p:cNvPr id="44098" name="AutoShape 66"/>
          <p:cNvSpPr>
            <a:spLocks noChangeArrowheads="1"/>
          </p:cNvSpPr>
          <p:nvPr/>
        </p:nvSpPr>
        <p:spPr bwMode="auto">
          <a:xfrm rot="-3080023">
            <a:off x="2367756" y="2520157"/>
            <a:ext cx="360363" cy="2413000"/>
          </a:xfrm>
          <a:prstGeom prst="upArrow">
            <a:avLst>
              <a:gd name="adj1" fmla="val 50000"/>
              <a:gd name="adj2" fmla="val 1674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animBg="1"/>
      <p:bldP spid="44038" grpId="0" animBg="1"/>
      <p:bldP spid="44039" grpId="0"/>
      <p:bldP spid="44090" grpId="0"/>
      <p:bldP spid="44091" grpId="0" animBg="1"/>
      <p:bldP spid="44092" grpId="0"/>
      <p:bldP spid="44093" grpId="0"/>
      <p:bldP spid="44094" grpId="0"/>
      <p:bldP spid="44095" grpId="0" build="p"/>
      <p:bldP spid="4409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3D4712-918C-4317-9D39-87450006CEAB}" type="slidenum">
              <a:rPr lang="ru-RU" smtClean="0"/>
              <a:pPr/>
              <a:t>15</a:t>
            </a:fld>
            <a:endParaRPr lang="ru-RU" smtClean="0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1000">
              <a:latin typeface="Times New Roman" pitchFamily="18" charset="0"/>
            </a:endParaRPr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Таблица восьмеричных чисел</a:t>
            </a:r>
          </a:p>
        </p:txBody>
      </p:sp>
      <p:graphicFrame>
        <p:nvGraphicFramePr>
          <p:cNvPr id="46228" name="Group 148"/>
          <p:cNvGraphicFramePr>
            <a:graphicFrameLocks noGrp="1"/>
          </p:cNvGraphicFramePr>
          <p:nvPr/>
        </p:nvGraphicFramePr>
        <p:xfrm>
          <a:off x="395288" y="1557338"/>
          <a:ext cx="8280400" cy="3040064"/>
        </p:xfrm>
        <a:graphic>
          <a:graphicData uri="http://schemas.openxmlformats.org/drawingml/2006/table">
            <a:tbl>
              <a:tblPr/>
              <a:tblGrid>
                <a:gridCol w="1379537"/>
                <a:gridCol w="1381125"/>
                <a:gridCol w="1128713"/>
                <a:gridCol w="503237"/>
                <a:gridCol w="1127125"/>
                <a:gridCol w="1381125"/>
                <a:gridCol w="1379538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57280B-22E1-43BA-8080-971F5071859B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в двоичную и обратно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71913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2698750" y="944563"/>
            <a:ext cx="649288" cy="649287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75138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 rot="4414604">
            <a:off x="181689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 rot="17185396" flipV="1">
            <a:off x="390604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 rot="5400000">
            <a:off x="2878932" y="332581"/>
            <a:ext cx="360362" cy="3311525"/>
          </a:xfrm>
          <a:prstGeom prst="upArrow">
            <a:avLst>
              <a:gd name="adj1" fmla="val 50000"/>
              <a:gd name="adj2" fmla="val 22973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5616575" y="944563"/>
            <a:ext cx="1800225" cy="720725"/>
          </a:xfrm>
          <a:prstGeom prst="wedgeRoundRectCallout">
            <a:avLst>
              <a:gd name="adj1" fmla="val -124426"/>
              <a:gd name="adj2" fmla="val 1189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>
              <a:buFontTx/>
              <a:buChar char="•"/>
              <a:defRPr/>
            </a:pPr>
            <a:r>
              <a:rPr lang="ru-RU" b="1"/>
              <a:t>трудоемко</a:t>
            </a:r>
          </a:p>
          <a:p>
            <a:pPr marL="176213" indent="-176213">
              <a:buFontTx/>
              <a:buChar char="•"/>
              <a:defRPr/>
            </a:pPr>
            <a:r>
              <a:rPr lang="ru-RU" b="1"/>
              <a:t>2 действия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2339975" y="2349500"/>
            <a:ext cx="1382713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8 = 2</a:t>
            </a:r>
            <a:r>
              <a:rPr lang="ru-RU" sz="3600" b="1" baseline="30000"/>
              <a:t>3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576263" y="3249613"/>
            <a:ext cx="7416800" cy="954087"/>
            <a:chOff x="317" y="3022"/>
            <a:chExt cx="4672" cy="601"/>
          </a:xfrm>
        </p:grpSpPr>
        <p:sp>
          <p:nvSpPr>
            <p:cNvPr id="17432" name="Text Box 14"/>
            <p:cNvSpPr txBox="1">
              <a:spLocks noChangeArrowheads="1"/>
            </p:cNvSpPr>
            <p:nvPr/>
          </p:nvSpPr>
          <p:spPr bwMode="auto">
            <a:xfrm>
              <a:off x="611" y="3089"/>
              <a:ext cx="4378" cy="53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Каждая восьмеричная цифра может быть </a:t>
              </a:r>
              <a:br>
                <a:rPr lang="ru-RU" sz="2400" b="1"/>
              </a:br>
              <a:r>
                <a:rPr lang="ru-RU" sz="2400" b="1"/>
                <a:t>  записана как три двоичных (</a:t>
              </a:r>
              <a:r>
                <a:rPr lang="ru-RU" sz="2400" b="1" i="1">
                  <a:solidFill>
                    <a:schemeClr val="accent2"/>
                  </a:solidFill>
                </a:rPr>
                <a:t>триада</a:t>
              </a:r>
              <a:r>
                <a:rPr lang="ru-RU" sz="2400" b="1"/>
                <a:t>)!</a:t>
              </a:r>
            </a:p>
          </p:txBody>
        </p:sp>
        <p:sp>
          <p:nvSpPr>
            <p:cNvPr id="17433" name="Oval 15"/>
            <p:cNvSpPr>
              <a:spLocks noChangeArrowheads="1"/>
            </p:cNvSpPr>
            <p:nvPr/>
          </p:nvSpPr>
          <p:spPr bwMode="auto">
            <a:xfrm>
              <a:off x="317" y="3022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792163" y="4724400"/>
            <a:ext cx="1847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1725</a:t>
            </a:r>
            <a:r>
              <a:rPr lang="ru-RU" sz="3600" b="1" baseline="-25000"/>
              <a:t>8 </a:t>
            </a:r>
            <a:r>
              <a:rPr lang="ru-RU" sz="3600" b="1"/>
              <a:t>=</a:t>
            </a: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2951163" y="5445125"/>
            <a:ext cx="4068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</a:rPr>
              <a:t>1      7      2      5</a:t>
            </a:r>
            <a:endParaRPr lang="ru-RU" sz="3600" b="1" baseline="-25000">
              <a:solidFill>
                <a:schemeClr val="accent2"/>
              </a:solidFill>
            </a:endParaRP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2627313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ru-RU" sz="3600" b="1">
                <a:solidFill>
                  <a:srgbClr val="FF0000"/>
                </a:solidFill>
              </a:rPr>
              <a:t>00</a:t>
            </a:r>
            <a:r>
              <a:rPr lang="ru-RU" sz="3600" b="1"/>
              <a:t>1</a:t>
            </a:r>
            <a:endParaRPr lang="ru-RU" sz="3600" b="1" baseline="-25000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671888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111</a:t>
            </a:r>
            <a:endParaRPr lang="ru-RU" sz="3600" b="1" baseline="-25000"/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4643438" y="4760913"/>
            <a:ext cx="971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010</a:t>
            </a:r>
            <a:endParaRPr lang="ru-RU" sz="3600" b="1" baseline="-25000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5688013" y="4760913"/>
            <a:ext cx="11525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101</a:t>
            </a:r>
            <a:r>
              <a:rPr lang="ru-RU" sz="3600" b="1" baseline="-25000"/>
              <a:t>2</a:t>
            </a:r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 rot="-5400000">
            <a:off x="2924176" y="4968875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 rot="-5400000">
            <a:off x="400526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 rot="-5400000">
            <a:off x="497681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 rot="-5400000">
            <a:off x="6056313" y="4932362"/>
            <a:ext cx="22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5400">
                <a:solidFill>
                  <a:schemeClr val="accent2"/>
                </a:solidFill>
              </a:rPr>
              <a:t>{</a:t>
            </a:r>
            <a:endParaRPr lang="ru-RU" sz="5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7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7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  <p:bldP spid="27653" grpId="0" animBg="1"/>
      <p:bldP spid="27654" grpId="0" animBg="1"/>
      <p:bldP spid="27655" grpId="0" animBg="1"/>
      <p:bldP spid="27656" grpId="0" animBg="1"/>
      <p:bldP spid="27657" grpId="0" animBg="1"/>
      <p:bldP spid="27658" grpId="0" animBg="1"/>
      <p:bldP spid="27660" grpId="0" animBg="1"/>
      <p:bldP spid="27666" grpId="0"/>
      <p:bldP spid="27667" grpId="0"/>
      <p:bldP spid="27668" grpId="0"/>
      <p:bldP spid="27669" grpId="0"/>
      <p:bldP spid="27670" grpId="0"/>
      <p:bldP spid="27671" grpId="0"/>
      <p:bldP spid="27673" grpId="0"/>
      <p:bldP spid="27674" grpId="0"/>
      <p:bldP spid="27675" grpId="0"/>
      <p:bldP spid="276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541EE-29B5-4A67-A1FA-E187C1FCE30F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из двоичной системы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2519363" y="981075"/>
            <a:ext cx="3656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1001011101111</a:t>
            </a:r>
            <a:r>
              <a:rPr lang="ru-RU" sz="3600" b="1" baseline="-25000"/>
              <a:t>2</a:t>
            </a:r>
          </a:p>
        </p:txBody>
      </p:sp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468313" y="1700213"/>
            <a:ext cx="7891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Разбить на триады, начиная справа: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1979613" y="2384425"/>
            <a:ext cx="4672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001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101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111</a:t>
            </a:r>
            <a:r>
              <a:rPr lang="ru-RU" sz="3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503238" y="3140075"/>
            <a:ext cx="70961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2</a:t>
            </a:r>
            <a:r>
              <a:rPr lang="ru-RU" sz="2800" b="1"/>
              <a:t>. Каждую триаду записать одной </a:t>
            </a:r>
            <a:br>
              <a:rPr lang="ru-RU" sz="2800" b="1"/>
            </a:br>
            <a:r>
              <a:rPr lang="ru-RU" sz="2800" b="1"/>
              <a:t>            восьмеричной цифрой:</a:t>
            </a:r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219551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3995738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3</a:t>
            </a:r>
          </a:p>
        </p:txBody>
      </p:sp>
      <p:sp>
        <p:nvSpPr>
          <p:cNvPr id="124939" name="Rectangle 11"/>
          <p:cNvSpPr>
            <a:spLocks noChangeArrowheads="1"/>
          </p:cNvSpPr>
          <p:nvPr/>
        </p:nvSpPr>
        <p:spPr bwMode="auto">
          <a:xfrm>
            <a:off x="4895850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5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579596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7</a:t>
            </a:r>
          </a:p>
        </p:txBody>
      </p:sp>
      <p:sp>
        <p:nvSpPr>
          <p:cNvPr id="124941" name="Rectangle 13"/>
          <p:cNvSpPr>
            <a:spLocks noChangeArrowheads="1"/>
          </p:cNvSpPr>
          <p:nvPr/>
        </p:nvSpPr>
        <p:spPr bwMode="auto">
          <a:xfrm>
            <a:off x="539750" y="5624513"/>
            <a:ext cx="6975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Ответ:  </a:t>
            </a:r>
            <a:r>
              <a:rPr lang="ru-RU" sz="3600" b="1"/>
              <a:t>1001011101111</a:t>
            </a:r>
            <a:r>
              <a:rPr lang="ru-RU" sz="3600" b="1" baseline="-25000"/>
              <a:t>2</a:t>
            </a:r>
            <a:r>
              <a:rPr lang="ru-RU" sz="3600" b="1"/>
              <a:t> = 11357</a:t>
            </a:r>
            <a:r>
              <a:rPr lang="ru-RU" sz="3600" b="1" baseline="-25000"/>
              <a:t>8</a:t>
            </a:r>
            <a:endParaRPr lang="ru-RU" sz="2800" b="1">
              <a:solidFill>
                <a:schemeClr val="accent2"/>
              </a:solidFill>
            </a:endParaRPr>
          </a:p>
        </p:txBody>
      </p:sp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1943100" y="4041775"/>
            <a:ext cx="4672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001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011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101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111</a:t>
            </a:r>
            <a:r>
              <a:rPr lang="ru-RU" sz="3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124943" name="Rectangle 15"/>
          <p:cNvSpPr>
            <a:spLocks noChangeArrowheads="1"/>
          </p:cNvSpPr>
          <p:nvPr/>
        </p:nvSpPr>
        <p:spPr bwMode="auto">
          <a:xfrm>
            <a:off x="3095625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2" grpId="0"/>
      <p:bldP spid="124933" grpId="0"/>
      <p:bldP spid="124934" grpId="0"/>
      <p:bldP spid="124935" grpId="0"/>
      <p:bldP spid="124937" grpId="0" animBg="1"/>
      <p:bldP spid="124938" grpId="0" animBg="1"/>
      <p:bldP spid="124939" grpId="0" animBg="1"/>
      <p:bldP spid="124940" grpId="0" animBg="1"/>
      <p:bldP spid="124941" grpId="0"/>
      <p:bldP spid="124942" grpId="0"/>
      <p:bldP spid="12494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E6D1F-1CDA-4B9B-8E73-9A90E9A37534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Шестнадцатеричная система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5288" y="908050"/>
            <a:ext cx="51069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16</a:t>
            </a:r>
            <a:endParaRPr lang="ru-RU" sz="2400" b="1"/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7, 8, 9,</a:t>
            </a:r>
            <a:endParaRPr lang="ru-RU" sz="24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539750" y="206057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</a:t>
            </a:r>
            <a:r>
              <a:rPr lang="en-US" sz="2400" b="1">
                <a:solidFill>
                  <a:schemeClr val="accent2"/>
                </a:solidFill>
              </a:rPr>
              <a:t>0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16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611188" y="414972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</a:rPr>
              <a:t>16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</a:t>
            </a:r>
            <a:r>
              <a:rPr lang="en-US" sz="2400"/>
              <a:t>7</a:t>
            </a:r>
            <a:endParaRPr lang="ru-RU" sz="240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232025" y="2133600"/>
            <a:ext cx="1331913" cy="1187450"/>
            <a:chOff x="1406" y="1344"/>
            <a:chExt cx="839" cy="748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0522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23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21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20516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  6</a:t>
              </a:r>
              <a:endParaRPr lang="ru-RU" sz="2400"/>
            </a:p>
          </p:txBody>
        </p:sp>
        <p:sp>
          <p:nvSpPr>
            <p:cNvPr id="20517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20518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1406" y="1842"/>
              <a:ext cx="288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>
                  <a:solidFill>
                    <a:schemeClr val="bg1"/>
                  </a:solidFill>
                </a:rPr>
                <a:t>11</a:t>
              </a:r>
              <a:endParaRPr lang="ru-RU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843213" y="2600325"/>
            <a:ext cx="1295400" cy="1179513"/>
            <a:chOff x="1791" y="1616"/>
            <a:chExt cx="816" cy="743"/>
          </a:xfrm>
        </p:grpSpPr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7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0513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14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0512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20507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20508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</a:t>
              </a:r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20509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/>
                <a:t>6</a:t>
              </a:r>
              <a:endParaRPr lang="ru-RU" sz="2400"/>
            </a:p>
          </p:txBody>
        </p:sp>
      </p:grp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643438" y="242093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</a:t>
            </a:r>
            <a:r>
              <a:rPr lang="en-US" sz="3600" b="1"/>
              <a:t>7</a:t>
            </a:r>
            <a:r>
              <a:rPr lang="ru-RU" sz="3600" b="1"/>
              <a:t> = </a:t>
            </a:r>
            <a:r>
              <a:rPr lang="en-US" sz="3600" b="1"/>
              <a:t>6B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5867400" y="3355975"/>
            <a:ext cx="1512888" cy="720725"/>
          </a:xfrm>
          <a:prstGeom prst="wedgeRoundRectCallout">
            <a:avLst>
              <a:gd name="adj1" fmla="val 7921"/>
              <a:gd name="adj2" fmla="val -93171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8168" name="Rectangle 40"/>
          <p:cNvSpPr>
            <a:spLocks noChangeArrowheads="1"/>
          </p:cNvSpPr>
          <p:nvPr/>
        </p:nvSpPr>
        <p:spPr bwMode="auto">
          <a:xfrm>
            <a:off x="827088" y="5157788"/>
            <a:ext cx="1870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</a:t>
            </a:r>
            <a:r>
              <a:rPr lang="en-US" sz="3600" b="1"/>
              <a:t>C5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1368425" y="48688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</a:t>
            </a:r>
            <a:r>
              <a:rPr lang="en-US" sz="2400"/>
              <a:t> </a:t>
            </a:r>
            <a:r>
              <a:rPr lang="ru-RU" sz="2400"/>
              <a:t> 1 0</a:t>
            </a:r>
            <a:endParaRPr lang="ru-RU" sz="2400" baseline="-25000"/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2339975" y="4870450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2592388" y="5157788"/>
            <a:ext cx="4816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solidFill>
                  <a:srgbClr val="FF0000"/>
                </a:solidFill>
                <a:cs typeface="Arial" charset="0"/>
              </a:rPr>
              <a:t>12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cs typeface="Arial" charset="0"/>
              </a:rPr>
              <a:t>5·16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</a:t>
            </a:r>
            <a:r>
              <a:rPr lang="en-US" sz="3600" b="1">
                <a:cs typeface="Arial" charset="0"/>
              </a:rPr>
              <a:t>256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192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5</a:t>
            </a:r>
            <a:r>
              <a:rPr lang="ru-RU" sz="3600" b="1">
                <a:cs typeface="Arial" charset="0"/>
              </a:rPr>
              <a:t> = </a:t>
            </a:r>
            <a:r>
              <a:rPr lang="en-US" sz="3600" b="1">
                <a:cs typeface="Arial" charset="0"/>
              </a:rPr>
              <a:t>453</a:t>
            </a: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auto">
          <a:xfrm rot="-3080023">
            <a:off x="2047082" y="2821781"/>
            <a:ext cx="360362" cy="1717675"/>
          </a:xfrm>
          <a:prstGeom prst="upArrow">
            <a:avLst>
              <a:gd name="adj1" fmla="val 50000"/>
              <a:gd name="adj2" fmla="val 11916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53038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A</a:t>
            </a:r>
            <a:r>
              <a:rPr lang="en-US" sz="2400"/>
              <a:t>,</a:t>
            </a:r>
            <a:r>
              <a:rPr lang="en-US" sz="2400" b="1">
                <a:solidFill>
                  <a:srgbClr val="FF0000"/>
                </a:solidFill>
              </a:rPr>
              <a:t/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10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58562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B</a:t>
            </a:r>
            <a:r>
              <a:rPr lang="en-US" sz="2400"/>
              <a:t>,</a:t>
            </a:r>
            <a:r>
              <a:rPr lang="en-US" sz="2400" b="1">
                <a:solidFill>
                  <a:srgbClr val="FF0000"/>
                </a:solidFill>
              </a:rPr>
              <a:t/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11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64087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C</a:t>
            </a:r>
            <a:r>
              <a:rPr lang="en-US" sz="2400"/>
              <a:t>,</a:t>
            </a:r>
            <a:r>
              <a:rPr lang="en-US" sz="2400" b="1">
                <a:solidFill>
                  <a:srgbClr val="FF0000"/>
                </a:solidFill>
              </a:rPr>
              <a:t/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12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69611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D</a:t>
            </a:r>
            <a:r>
              <a:rPr lang="en-US" sz="2400"/>
              <a:t>,</a:t>
            </a:r>
            <a:r>
              <a:rPr lang="en-US" sz="2400" b="1">
                <a:solidFill>
                  <a:srgbClr val="FF0000"/>
                </a:solidFill>
              </a:rPr>
              <a:t/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13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7521575" y="1341438"/>
            <a:ext cx="55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E</a:t>
            </a:r>
            <a:r>
              <a:rPr lang="en-US" sz="2400"/>
              <a:t>,</a:t>
            </a:r>
            <a:r>
              <a:rPr lang="en-US" sz="2400" b="1">
                <a:solidFill>
                  <a:srgbClr val="FF0000"/>
                </a:solidFill>
              </a:rPr>
              <a:t/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14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8081963" y="1341438"/>
            <a:ext cx="538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F 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15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1871663" y="3176588"/>
            <a:ext cx="457200" cy="387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pPr algn="ctr">
              <a:defRPr/>
            </a:pPr>
            <a:r>
              <a:rPr lang="en-US" sz="2400"/>
              <a:t>B</a:t>
            </a:r>
            <a:endParaRPr lang="ru-RU" sz="2400"/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4572000" y="4581525"/>
            <a:ext cx="5143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C</a:t>
            </a:r>
            <a:endParaRPr 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  <p:bldP spid="48133" grpId="0" animBg="1"/>
      <p:bldP spid="48134" grpId="0" animBg="1"/>
      <p:bldP spid="48135" grpId="0"/>
      <p:bldP spid="48166" grpId="0"/>
      <p:bldP spid="48167" grpId="0" animBg="1"/>
      <p:bldP spid="48168" grpId="0"/>
      <p:bldP spid="48169" grpId="0"/>
      <p:bldP spid="48170" grpId="0"/>
      <p:bldP spid="48171" grpId="0" build="p"/>
      <p:bldP spid="48172" grpId="0" animBg="1"/>
      <p:bldP spid="48174" grpId="0"/>
      <p:bldP spid="48175" grpId="0"/>
      <p:bldP spid="48177" grpId="0"/>
      <p:bldP spid="48178" grpId="0"/>
      <p:bldP spid="48179" grpId="0"/>
      <p:bldP spid="48180" grpId="0"/>
      <p:bldP spid="48181" grpId="0" animBg="1"/>
      <p:bldP spid="4818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27EC7D-D126-43EE-870C-B65345F027BC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1000">
              <a:latin typeface="Times New Roman" pitchFamily="18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Таблица шестнадцатеричных чисел</a:t>
            </a:r>
          </a:p>
        </p:txBody>
      </p:sp>
      <p:graphicFrame>
        <p:nvGraphicFramePr>
          <p:cNvPr id="56325" name="Group 5"/>
          <p:cNvGraphicFramePr>
            <a:graphicFrameLocks noGrp="1"/>
          </p:cNvGraphicFramePr>
          <p:nvPr/>
        </p:nvGraphicFramePr>
        <p:xfrm>
          <a:off x="395288" y="981075"/>
          <a:ext cx="8280400" cy="5472115"/>
        </p:xfrm>
        <a:graphic>
          <a:graphicData uri="http://schemas.openxmlformats.org/drawingml/2006/table">
            <a:tbl>
              <a:tblPr/>
              <a:tblGrid>
                <a:gridCol w="1379537"/>
                <a:gridCol w="1381125"/>
                <a:gridCol w="1128713"/>
                <a:gridCol w="503237"/>
                <a:gridCol w="1127125"/>
                <a:gridCol w="1381125"/>
                <a:gridCol w="1379538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Формы представления и передачи информации.</a:t>
            </a:r>
            <a:endParaRPr lang="ru-RU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27584" y="2218512"/>
            <a:ext cx="763284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Различают две формы представления информации –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непрерывную (аналоговую)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прерывистую (цифровую, дискретную</a:t>
            </a:r>
            <a:r>
              <a:rPr kumimoji="0" lang="ru-RU" sz="1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ru-RU" sz="1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u="sng" dirty="0" smtClean="0"/>
              <a:t>Непрерывная</a:t>
            </a:r>
            <a:r>
              <a:rPr lang="ru-RU" sz="1400" dirty="0" smtClean="0"/>
              <a:t> форма характеризует процесс,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smtClean="0"/>
              <a:t>который не имеет перерывов и теоретически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smtClean="0"/>
              <a:t>может изменяться в любой момент времени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smtClean="0"/>
              <a:t>и на любую величину (например, речь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smtClean="0"/>
              <a:t>человека, музыкальное произведение,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smtClean="0"/>
              <a:t>телевизионный сигнал, передаваемый по </a:t>
            </a:r>
          </a:p>
          <a:p>
            <a:pPr marL="0" indent="450850"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dirty="0" err="1" smtClean="0"/>
              <a:t>радиоэфиру</a:t>
            </a:r>
            <a:r>
              <a:rPr lang="ru-RU" sz="1400" dirty="0" smtClean="0"/>
              <a:t>).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r="54185"/>
          <a:stretch>
            <a:fillRect/>
          </a:stretch>
        </p:blipFill>
        <p:spPr bwMode="auto">
          <a:xfrm>
            <a:off x="5220072" y="2564904"/>
            <a:ext cx="257268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71CD9-A095-4D3F-B68C-8DCCABEC1DBE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в двоичную систему</a:t>
            </a:r>
          </a:p>
        </p:txBody>
      </p:sp>
      <p:sp>
        <p:nvSpPr>
          <p:cNvPr id="52228" name="Oval 4"/>
          <p:cNvSpPr>
            <a:spLocks noChangeArrowheads="1"/>
          </p:cNvSpPr>
          <p:nvPr/>
        </p:nvSpPr>
        <p:spPr bwMode="auto">
          <a:xfrm>
            <a:off x="576263" y="1628775"/>
            <a:ext cx="719137" cy="719138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>
                <a:solidFill>
                  <a:schemeClr val="accent2"/>
                </a:solidFill>
              </a:rPr>
              <a:t>16</a:t>
            </a:r>
            <a:endParaRPr lang="ru-RU" sz="3600" b="1">
              <a:solidFill>
                <a:schemeClr val="accent2"/>
              </a:solidFill>
            </a:endParaRP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698750" y="944563"/>
            <a:ext cx="649288" cy="649287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52230" name="Oval 6"/>
          <p:cNvSpPr>
            <a:spLocks noChangeArrowheads="1"/>
          </p:cNvSpPr>
          <p:nvPr/>
        </p:nvSpPr>
        <p:spPr bwMode="auto">
          <a:xfrm>
            <a:off x="4751388" y="1700213"/>
            <a:ext cx="576262" cy="5762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6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 rot="4414604">
            <a:off x="181689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 rot="17185396" flipV="1">
            <a:off x="3906043" y="891382"/>
            <a:ext cx="360363" cy="1403350"/>
          </a:xfrm>
          <a:prstGeom prst="upArrow">
            <a:avLst>
              <a:gd name="adj1" fmla="val 50000"/>
              <a:gd name="adj2" fmla="val 9735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 rot="5400000">
            <a:off x="2878932" y="332581"/>
            <a:ext cx="360362" cy="3311525"/>
          </a:xfrm>
          <a:prstGeom prst="upArrow">
            <a:avLst>
              <a:gd name="adj1" fmla="val 50000"/>
              <a:gd name="adj2" fmla="val 22973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5616575" y="944563"/>
            <a:ext cx="1800225" cy="720725"/>
          </a:xfrm>
          <a:prstGeom prst="wedgeRoundRectCallout">
            <a:avLst>
              <a:gd name="adj1" fmla="val -124426"/>
              <a:gd name="adj2" fmla="val 1189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>
              <a:buFontTx/>
              <a:buChar char="•"/>
              <a:defRPr/>
            </a:pPr>
            <a:r>
              <a:rPr lang="ru-RU" b="1"/>
              <a:t>трудоемко</a:t>
            </a:r>
          </a:p>
          <a:p>
            <a:pPr marL="176213" indent="-176213">
              <a:buFontTx/>
              <a:buChar char="•"/>
              <a:defRPr/>
            </a:pPr>
            <a:r>
              <a:rPr lang="ru-RU" b="1"/>
              <a:t>2 действия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2339975" y="2349500"/>
            <a:ext cx="1636713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16</a:t>
            </a:r>
            <a:r>
              <a:rPr lang="ru-RU" sz="3600" b="1"/>
              <a:t> = 2</a:t>
            </a:r>
            <a:r>
              <a:rPr lang="en-US" sz="3600" b="1" baseline="30000"/>
              <a:t>4</a:t>
            </a:r>
            <a:endParaRPr lang="ru-RU" sz="3600" b="1" baseline="30000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76263" y="3392488"/>
            <a:ext cx="8172450" cy="954087"/>
            <a:chOff x="363" y="2137"/>
            <a:chExt cx="5148" cy="601"/>
          </a:xfrm>
        </p:grpSpPr>
        <p:sp>
          <p:nvSpPr>
            <p:cNvPr id="22552" name="Text Box 13"/>
            <p:cNvSpPr txBox="1">
              <a:spLocks noChangeArrowheads="1"/>
            </p:cNvSpPr>
            <p:nvPr/>
          </p:nvSpPr>
          <p:spPr bwMode="auto">
            <a:xfrm>
              <a:off x="657" y="2204"/>
              <a:ext cx="4854" cy="53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Каждая шестнадцатеричная цифра может быть </a:t>
              </a:r>
              <a:br>
                <a:rPr lang="ru-RU" sz="2400" b="1"/>
              </a:br>
              <a:r>
                <a:rPr lang="ru-RU" sz="2400" b="1"/>
                <a:t>  записана как четыре двоичных (</a:t>
              </a:r>
              <a:r>
                <a:rPr lang="ru-RU" sz="2400" b="1" i="1">
                  <a:solidFill>
                    <a:schemeClr val="accent2"/>
                  </a:solidFill>
                </a:rPr>
                <a:t>тетрада</a:t>
              </a:r>
              <a:r>
                <a:rPr lang="ru-RU" sz="2400" b="1"/>
                <a:t>)!</a:t>
              </a:r>
            </a:p>
          </p:txBody>
        </p:sp>
        <p:sp>
          <p:nvSpPr>
            <p:cNvPr id="22553" name="Oval 14"/>
            <p:cNvSpPr>
              <a:spLocks noChangeArrowheads="1"/>
            </p:cNvSpPr>
            <p:nvPr/>
          </p:nvSpPr>
          <p:spPr bwMode="auto">
            <a:xfrm>
              <a:off x="363" y="2137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792163" y="4724400"/>
            <a:ext cx="1992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7</a:t>
            </a:r>
            <a:r>
              <a:rPr lang="en-US" sz="3600" b="1"/>
              <a:t>F1A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</a:t>
            </a:r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3024188" y="5445125"/>
            <a:ext cx="5040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solidFill>
                  <a:schemeClr val="accent2"/>
                </a:solidFill>
              </a:rPr>
              <a:t>7</a:t>
            </a:r>
            <a:r>
              <a:rPr lang="ru-RU" sz="3600" b="1">
                <a:solidFill>
                  <a:schemeClr val="accent2"/>
                </a:solidFill>
              </a:rPr>
              <a:t>      </a:t>
            </a:r>
            <a:r>
              <a:rPr lang="en-US" sz="3600" b="1">
                <a:solidFill>
                  <a:schemeClr val="accent2"/>
                </a:solidFill>
              </a:rPr>
              <a:t>  F</a:t>
            </a:r>
            <a:r>
              <a:rPr lang="ru-RU" sz="3600" b="1">
                <a:solidFill>
                  <a:schemeClr val="accent2"/>
                </a:solidFill>
              </a:rPr>
              <a:t>    </a:t>
            </a:r>
            <a:r>
              <a:rPr lang="en-US" sz="3600" b="1">
                <a:solidFill>
                  <a:schemeClr val="accent2"/>
                </a:solidFill>
              </a:rPr>
              <a:t>  </a:t>
            </a:r>
            <a:r>
              <a:rPr lang="ru-RU" sz="3600" b="1">
                <a:solidFill>
                  <a:schemeClr val="accent2"/>
                </a:solidFill>
              </a:rPr>
              <a:t>  </a:t>
            </a:r>
            <a:r>
              <a:rPr lang="en-US" sz="3600" b="1">
                <a:solidFill>
                  <a:schemeClr val="accent2"/>
                </a:solidFill>
              </a:rPr>
              <a:t>1</a:t>
            </a:r>
            <a:r>
              <a:rPr lang="ru-RU" sz="3600" b="1">
                <a:solidFill>
                  <a:schemeClr val="accent2"/>
                </a:solidFill>
              </a:rPr>
              <a:t>    </a:t>
            </a:r>
            <a:r>
              <a:rPr lang="en-US" sz="3600" b="1">
                <a:solidFill>
                  <a:schemeClr val="accent2"/>
                </a:solidFill>
              </a:rPr>
              <a:t>  </a:t>
            </a:r>
            <a:r>
              <a:rPr lang="ru-RU" sz="3600" b="1">
                <a:solidFill>
                  <a:schemeClr val="accent2"/>
                </a:solidFill>
              </a:rPr>
              <a:t>  </a:t>
            </a:r>
            <a:r>
              <a:rPr lang="en-US" sz="3600" b="1">
                <a:solidFill>
                  <a:schemeClr val="accent2"/>
                </a:solidFill>
              </a:rPr>
              <a:t>A</a:t>
            </a:r>
            <a:endParaRPr lang="ru-RU" sz="3600" b="1" baseline="-25000">
              <a:solidFill>
                <a:schemeClr val="accent2"/>
              </a:solidFill>
            </a:endParaRP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2627313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ru-RU" sz="3600" b="1">
                <a:solidFill>
                  <a:srgbClr val="FF0000"/>
                </a:solidFill>
              </a:rPr>
              <a:t>0</a:t>
            </a:r>
            <a:r>
              <a:rPr lang="ru-RU" sz="3600" b="1"/>
              <a:t>1</a:t>
            </a:r>
            <a:r>
              <a:rPr lang="en-US" sz="3600" b="1"/>
              <a:t>11</a:t>
            </a:r>
            <a:endParaRPr lang="ru-RU" sz="3600" b="1" baseline="-25000"/>
          </a:p>
        </p:txBody>
      </p:sp>
      <p:sp>
        <p:nvSpPr>
          <p:cNvPr id="52245" name="Rectangle 21"/>
          <p:cNvSpPr>
            <a:spLocks noChangeArrowheads="1"/>
          </p:cNvSpPr>
          <p:nvPr/>
        </p:nvSpPr>
        <p:spPr bwMode="auto">
          <a:xfrm rot="-5400000">
            <a:off x="3027363" y="4902200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 rot="-5400000">
            <a:off x="4359276" y="4902200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3887788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</a:t>
            </a:r>
            <a:r>
              <a:rPr lang="ru-RU" sz="3600" b="1"/>
              <a:t>1</a:t>
            </a:r>
            <a:r>
              <a:rPr lang="en-US" sz="3600" b="1"/>
              <a:t>11</a:t>
            </a:r>
            <a:endParaRPr lang="ru-RU" sz="3600" b="1" baseline="-25000"/>
          </a:p>
        </p:txBody>
      </p:sp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5148263" y="4760913"/>
            <a:ext cx="122396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0</a:t>
            </a:r>
            <a:r>
              <a:rPr lang="en-US" sz="3600" b="1"/>
              <a:t>001</a:t>
            </a:r>
            <a:endParaRPr lang="ru-RU" sz="3600" b="1" baseline="-25000"/>
          </a:p>
        </p:txBody>
      </p:sp>
      <p:sp>
        <p:nvSpPr>
          <p:cNvPr id="52255" name="Rectangle 31"/>
          <p:cNvSpPr>
            <a:spLocks noChangeArrowheads="1"/>
          </p:cNvSpPr>
          <p:nvPr/>
        </p:nvSpPr>
        <p:spPr bwMode="auto">
          <a:xfrm>
            <a:off x="6408738" y="4760913"/>
            <a:ext cx="1366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1010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52256" name="Rectangle 32"/>
          <p:cNvSpPr>
            <a:spLocks noChangeArrowheads="1"/>
          </p:cNvSpPr>
          <p:nvPr/>
        </p:nvSpPr>
        <p:spPr bwMode="auto">
          <a:xfrm rot="-5400000">
            <a:off x="5583238" y="4865687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  <p:sp>
        <p:nvSpPr>
          <p:cNvPr id="52257" name="Rectangle 33"/>
          <p:cNvSpPr>
            <a:spLocks noChangeArrowheads="1"/>
          </p:cNvSpPr>
          <p:nvPr/>
        </p:nvSpPr>
        <p:spPr bwMode="auto">
          <a:xfrm rot="-5400000">
            <a:off x="6843713" y="4865687"/>
            <a:ext cx="279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6600">
                <a:solidFill>
                  <a:schemeClr val="accent2"/>
                </a:solidFill>
              </a:rPr>
              <a:t>{</a:t>
            </a:r>
            <a:endParaRPr lang="ru-RU" sz="6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5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9" grpId="0" animBg="1"/>
      <p:bldP spid="52230" grpId="0" animBg="1"/>
      <p:bldP spid="52231" grpId="0" animBg="1"/>
      <p:bldP spid="52232" grpId="0" animBg="1"/>
      <p:bldP spid="52233" grpId="0" animBg="1"/>
      <p:bldP spid="52234" grpId="0" animBg="1"/>
      <p:bldP spid="52235" grpId="0" animBg="1"/>
      <p:bldP spid="52239" grpId="0"/>
      <p:bldP spid="52240" grpId="0"/>
      <p:bldP spid="52241" grpId="0"/>
      <p:bldP spid="52245" grpId="0"/>
      <p:bldP spid="52252" grpId="0"/>
      <p:bldP spid="52253" grpId="0"/>
      <p:bldP spid="52254" grpId="0"/>
      <p:bldP spid="52255" grpId="0"/>
      <p:bldP spid="52256" grpId="0"/>
      <p:bldP spid="5225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03FB21-161B-4BAE-B650-6C964E46A4B1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из двоичной системы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519363" y="981075"/>
            <a:ext cx="3656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1001011101111</a:t>
            </a:r>
            <a:r>
              <a:rPr lang="ru-RU" sz="3600" b="1" baseline="-25000"/>
              <a:t>2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468313" y="1700213"/>
            <a:ext cx="8045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Разбить на тетрады, начиная справа: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979613" y="2384425"/>
            <a:ext cx="4799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0010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1110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1111</a:t>
            </a:r>
            <a:r>
              <a:rPr lang="ru-RU" sz="3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503238" y="3140075"/>
            <a:ext cx="72501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2</a:t>
            </a:r>
            <a:r>
              <a:rPr lang="ru-RU" sz="2800" b="1"/>
              <a:t>. Каждую тетраду записать одной </a:t>
            </a:r>
            <a:br>
              <a:rPr lang="ru-RU" sz="2800" b="1"/>
            </a:br>
            <a:r>
              <a:rPr lang="ru-RU" sz="2800" b="1"/>
              <a:t>            шестнадцатеричной цифрой: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051050" y="4148138"/>
            <a:ext cx="4799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000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0010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1110 </a:t>
            </a:r>
            <a:r>
              <a:rPr lang="ru-RU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1111</a:t>
            </a:r>
            <a:r>
              <a:rPr lang="ru-RU" sz="3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411413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3557588" y="4760913"/>
            <a:ext cx="4381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/>
              <a:t>2</a:t>
            </a: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4705350" y="4760913"/>
            <a:ext cx="4889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E</a:t>
            </a:r>
            <a:endParaRPr lang="ru-RU" sz="3600" b="1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5903913" y="4760913"/>
            <a:ext cx="4635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F</a:t>
            </a:r>
            <a:endParaRPr lang="ru-RU" sz="3600" b="1"/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539750" y="5624513"/>
            <a:ext cx="6967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Ответ:  </a:t>
            </a:r>
            <a:r>
              <a:rPr lang="ru-RU" sz="3600" b="1"/>
              <a:t>1001011101111</a:t>
            </a:r>
            <a:r>
              <a:rPr lang="ru-RU" sz="3600" b="1" baseline="-25000"/>
              <a:t>2</a:t>
            </a:r>
            <a:r>
              <a:rPr lang="ru-RU" sz="3600" b="1"/>
              <a:t> = 12</a:t>
            </a:r>
            <a:r>
              <a:rPr lang="en-US" sz="3600" b="1"/>
              <a:t>EF</a:t>
            </a:r>
            <a:r>
              <a:rPr lang="en-US" sz="3600" b="1" baseline="-25000"/>
              <a:t>16</a:t>
            </a:r>
            <a:endParaRPr lang="ru-RU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1" grpId="0"/>
      <p:bldP spid="31752" grpId="0"/>
      <p:bldP spid="31753" grpId="0"/>
      <p:bldP spid="31754" grpId="0"/>
      <p:bldP spid="31755" grpId="0" animBg="1"/>
      <p:bldP spid="31756" grpId="0" animBg="1"/>
      <p:bldP spid="31757" grpId="0" animBg="1"/>
      <p:bldP spid="31758" grpId="0" animBg="1"/>
      <p:bldP spid="317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FA559F-542F-46DF-97D4-ACF978E98E16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Перевод в восьмеричную и обратно</a:t>
            </a:r>
          </a:p>
        </p:txBody>
      </p:sp>
      <p:sp>
        <p:nvSpPr>
          <p:cNvPr id="89098" name="AutoShape 10"/>
          <p:cNvSpPr>
            <a:spLocks noChangeArrowheads="1"/>
          </p:cNvSpPr>
          <p:nvPr/>
        </p:nvSpPr>
        <p:spPr bwMode="auto">
          <a:xfrm>
            <a:off x="4787900" y="908050"/>
            <a:ext cx="1800225" cy="431800"/>
          </a:xfrm>
          <a:prstGeom prst="wedgeRoundRectCallout">
            <a:avLst>
              <a:gd name="adj1" fmla="val -104407"/>
              <a:gd name="adj2" fmla="val 7647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marL="176213" indent="-176213" algn="ctr">
              <a:defRPr/>
            </a:pPr>
            <a:r>
              <a:rPr lang="ru-RU" b="1"/>
              <a:t>трудоемко</a:t>
            </a:r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1079500" y="3394075"/>
            <a:ext cx="2093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3</a:t>
            </a:r>
            <a:r>
              <a:rPr lang="en-US" sz="3600" b="1"/>
              <a:t>DEA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</a:t>
            </a:r>
          </a:p>
        </p:txBody>
      </p:sp>
      <p:sp>
        <p:nvSpPr>
          <p:cNvPr id="89111" name="Rectangle 23"/>
          <p:cNvSpPr>
            <a:spLocks noChangeArrowheads="1"/>
          </p:cNvSpPr>
          <p:nvPr/>
        </p:nvSpPr>
        <p:spPr bwMode="auto">
          <a:xfrm>
            <a:off x="3203575" y="3440113"/>
            <a:ext cx="4465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0" rIns="18000" bIns="0">
            <a:spAutoFit/>
          </a:bodyPr>
          <a:lstStyle/>
          <a:p>
            <a:r>
              <a:rPr lang="ru-RU" sz="3600" b="1"/>
              <a:t> </a:t>
            </a:r>
            <a:r>
              <a:rPr lang="en-US" sz="3600" b="1"/>
              <a:t>11 1101 1110 1010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684213" y="1482725"/>
            <a:ext cx="593725" cy="528638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 b="1">
                <a:solidFill>
                  <a:schemeClr val="accent2"/>
                </a:solidFill>
              </a:rPr>
              <a:t>16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2436813" y="981075"/>
            <a:ext cx="536575" cy="476250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4132263" y="1535113"/>
            <a:ext cx="476250" cy="423862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89095" name="AutoShape 7"/>
          <p:cNvSpPr>
            <a:spLocks noChangeArrowheads="1"/>
          </p:cNvSpPr>
          <p:nvPr/>
        </p:nvSpPr>
        <p:spPr bwMode="auto">
          <a:xfrm rot="4414604">
            <a:off x="1725613" y="877888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096" name="AutoShape 8"/>
          <p:cNvSpPr>
            <a:spLocks noChangeArrowheads="1"/>
          </p:cNvSpPr>
          <p:nvPr/>
        </p:nvSpPr>
        <p:spPr bwMode="auto">
          <a:xfrm rot="17185396" flipV="1">
            <a:off x="3451225" y="877888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4" name="Oval 26"/>
          <p:cNvSpPr>
            <a:spLocks noChangeArrowheads="1"/>
          </p:cNvSpPr>
          <p:nvPr/>
        </p:nvSpPr>
        <p:spPr bwMode="auto">
          <a:xfrm>
            <a:off x="2466975" y="2197100"/>
            <a:ext cx="536575" cy="476250"/>
          </a:xfrm>
          <a:prstGeom prst="ellipse">
            <a:avLst/>
          </a:prstGeom>
          <a:solidFill>
            <a:srgbClr val="DDDDDD"/>
          </a:solidFill>
          <a:ln w="9525">
            <a:noFill/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89115" name="AutoShape 27"/>
          <p:cNvSpPr>
            <a:spLocks noChangeArrowheads="1"/>
          </p:cNvSpPr>
          <p:nvPr/>
        </p:nvSpPr>
        <p:spPr bwMode="auto">
          <a:xfrm rot="17185396" flipV="1">
            <a:off x="1754188" y="1565275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6" name="AutoShape 28"/>
          <p:cNvSpPr>
            <a:spLocks noChangeArrowheads="1"/>
          </p:cNvSpPr>
          <p:nvPr/>
        </p:nvSpPr>
        <p:spPr bwMode="auto">
          <a:xfrm rot="4414604">
            <a:off x="3479800" y="1565275"/>
            <a:ext cx="263525" cy="1158875"/>
          </a:xfrm>
          <a:prstGeom prst="upArrow">
            <a:avLst>
              <a:gd name="adj1" fmla="val 50000"/>
              <a:gd name="adj2" fmla="val 10994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9117" name="Rectangle 29"/>
          <p:cNvSpPr>
            <a:spLocks noChangeArrowheads="1"/>
          </p:cNvSpPr>
          <p:nvPr/>
        </p:nvSpPr>
        <p:spPr bwMode="auto">
          <a:xfrm>
            <a:off x="468313" y="2781300"/>
            <a:ext cx="71485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1</a:t>
            </a:r>
            <a:r>
              <a:rPr lang="ru-RU" sz="2800" b="1"/>
              <a:t>. Перевести в двоичную систему:</a:t>
            </a:r>
          </a:p>
        </p:txBody>
      </p:sp>
      <p:sp>
        <p:nvSpPr>
          <p:cNvPr id="89118" name="Rectangle 30"/>
          <p:cNvSpPr>
            <a:spLocks noChangeArrowheads="1"/>
          </p:cNvSpPr>
          <p:nvPr/>
        </p:nvSpPr>
        <p:spPr bwMode="auto">
          <a:xfrm>
            <a:off x="504825" y="4078288"/>
            <a:ext cx="4891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</a:t>
            </a:r>
            <a:r>
              <a:rPr lang="en-US" sz="2800" b="1">
                <a:solidFill>
                  <a:schemeClr val="accent2"/>
                </a:solidFill>
              </a:rPr>
              <a:t>2</a:t>
            </a:r>
            <a:r>
              <a:rPr lang="ru-RU" sz="2800" b="1"/>
              <a:t>. Разбить на триады:</a:t>
            </a:r>
          </a:p>
        </p:txBody>
      </p:sp>
      <p:sp>
        <p:nvSpPr>
          <p:cNvPr id="89120" name="Rectangle 32"/>
          <p:cNvSpPr>
            <a:spLocks noChangeArrowheads="1"/>
          </p:cNvSpPr>
          <p:nvPr/>
        </p:nvSpPr>
        <p:spPr bwMode="auto">
          <a:xfrm>
            <a:off x="468313" y="5300663"/>
            <a:ext cx="7969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chemeClr val="accent2"/>
                </a:solidFill>
              </a:rPr>
              <a:t>Шаг 3</a:t>
            </a:r>
            <a:r>
              <a:rPr lang="ru-RU" sz="2800" b="1"/>
              <a:t>. Триада – одна восьмеричная цифра:</a:t>
            </a:r>
          </a:p>
        </p:txBody>
      </p:sp>
      <p:sp>
        <p:nvSpPr>
          <p:cNvPr id="89121" name="Rectangle 33"/>
          <p:cNvSpPr>
            <a:spLocks noChangeArrowheads="1"/>
          </p:cNvSpPr>
          <p:nvPr/>
        </p:nvSpPr>
        <p:spPr bwMode="auto">
          <a:xfrm>
            <a:off x="2016125" y="4652963"/>
            <a:ext cx="47879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" tIns="0" rIns="18000" bIns="0">
            <a:spAutoFit/>
          </a:bodyPr>
          <a:lstStyle/>
          <a:p>
            <a:pPr>
              <a:defRPr/>
            </a:pP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ru-RU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0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110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111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b="1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101</a:t>
            </a:r>
            <a:r>
              <a:rPr lang="ru-RU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010</a:t>
            </a:r>
            <a:r>
              <a:rPr lang="en-US" sz="3600" b="1" baseline="-25000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endParaRPr lang="ru-RU" sz="3600" b="1" baseline="-25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9122" name="Rectangle 34"/>
          <p:cNvSpPr>
            <a:spLocks noChangeArrowheads="1"/>
          </p:cNvSpPr>
          <p:nvPr/>
        </p:nvSpPr>
        <p:spPr bwMode="auto">
          <a:xfrm>
            <a:off x="2051050" y="5876925"/>
            <a:ext cx="3660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3</a:t>
            </a:r>
            <a:r>
              <a:rPr lang="en-US" sz="3600" b="1"/>
              <a:t>DEA</a:t>
            </a:r>
            <a:r>
              <a:rPr lang="en-US" sz="3600" b="1" baseline="-25000"/>
              <a:t>16</a:t>
            </a:r>
            <a:r>
              <a:rPr lang="ru-RU" sz="3600" b="1" baseline="-25000"/>
              <a:t> </a:t>
            </a:r>
            <a:r>
              <a:rPr lang="ru-RU" sz="3600" b="1"/>
              <a:t>= 36752</a:t>
            </a:r>
            <a:r>
              <a:rPr lang="ru-RU" sz="3600" b="1" baseline="-2500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9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9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9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8" grpId="0" animBg="1"/>
      <p:bldP spid="89103" grpId="0"/>
      <p:bldP spid="89111" grpId="0"/>
      <p:bldP spid="89092" grpId="0" animBg="1"/>
      <p:bldP spid="89093" grpId="0" animBg="1"/>
      <p:bldP spid="89094" grpId="0" animBg="1"/>
      <p:bldP spid="89095" grpId="0" animBg="1"/>
      <p:bldP spid="89096" grpId="0" animBg="1"/>
      <p:bldP spid="89114" grpId="0" animBg="1"/>
      <p:bldP spid="89115" grpId="0" animBg="1"/>
      <p:bldP spid="89116" grpId="0" animBg="1"/>
      <p:bldP spid="89117" grpId="0"/>
      <p:bldP spid="89118" grpId="0"/>
      <p:bldP spid="89120" grpId="0"/>
      <p:bldP spid="89121" grpId="0"/>
      <p:bldP spid="891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80D1BC-83C3-4865-98DF-AEDB525B38F2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000" dirty="0">
                <a:latin typeface="+mj-lt"/>
                <a:ea typeface="+mj-ea"/>
                <a:cs typeface="+mj-cs"/>
              </a:rPr>
              <a:t>Арифметические </a:t>
            </a:r>
            <a:r>
              <a:rPr lang="ru-RU" sz="4000" dirty="0" smtClean="0">
                <a:latin typeface="+mj-lt"/>
                <a:ea typeface="+mj-ea"/>
                <a:cs typeface="+mj-cs"/>
              </a:rPr>
              <a:t>операции в 2 СС</a:t>
            </a:r>
          </a:p>
          <a:p>
            <a:pPr algn="ctr">
              <a:spcBef>
                <a:spcPct val="0"/>
              </a:spcBef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сложение</a:t>
            </a:r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5003800" y="985838"/>
            <a:ext cx="185578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вычитание</a:t>
            </a:r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468313" y="1628775"/>
            <a:ext cx="3851275" cy="23050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ctr">
              <a:spcBef>
                <a:spcPct val="20000"/>
              </a:spcBef>
              <a:defRPr/>
            </a:pPr>
            <a:r>
              <a:rPr lang="ru-RU" sz="4000"/>
              <a:t>0+0=0  0+1=1</a:t>
            </a:r>
          </a:p>
          <a:p>
            <a:pPr algn="ctr">
              <a:spcBef>
                <a:spcPct val="20000"/>
              </a:spcBef>
              <a:defRPr/>
            </a:pPr>
            <a:r>
              <a:rPr lang="ru-RU" sz="4000"/>
              <a:t>1+0=1  1+1=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endParaRPr lang="en-US" sz="4000" baseline="-25000"/>
          </a:p>
          <a:p>
            <a:pPr algn="ctr">
              <a:spcBef>
                <a:spcPct val="20000"/>
              </a:spcBef>
              <a:defRPr/>
            </a:pPr>
            <a:r>
              <a:rPr lang="en-US" sz="4000"/>
              <a:t>1 + 1 + 1 = </a:t>
            </a:r>
            <a:r>
              <a:rPr lang="en-US" sz="4000" b="1">
                <a:solidFill>
                  <a:srgbClr val="FF0000"/>
                </a:solidFill>
              </a:rPr>
              <a:t>1</a:t>
            </a:r>
            <a:r>
              <a:rPr lang="en-US" sz="4000"/>
              <a:t>1</a:t>
            </a:r>
            <a:r>
              <a:rPr lang="en-US" sz="4000" baseline="-25000"/>
              <a:t>2</a:t>
            </a:r>
            <a:endParaRPr lang="ru-RU" sz="4000" baseline="-25000"/>
          </a:p>
        </p:txBody>
      </p:sp>
      <p:sp>
        <p:nvSpPr>
          <p:cNvPr id="138247" name="Rectangle 7"/>
          <p:cNvSpPr>
            <a:spLocks noChangeArrowheads="1"/>
          </p:cNvSpPr>
          <p:nvPr/>
        </p:nvSpPr>
        <p:spPr bwMode="auto">
          <a:xfrm>
            <a:off x="5003800" y="1665288"/>
            <a:ext cx="3816350" cy="1692275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r>
              <a:rPr lang="ru-RU" sz="4000"/>
              <a:t>0-0=0  1-1=0</a:t>
            </a:r>
          </a:p>
          <a:p>
            <a:pPr>
              <a:spcBef>
                <a:spcPct val="20000"/>
              </a:spcBef>
              <a:defRPr/>
            </a:pPr>
            <a:r>
              <a:rPr lang="ru-RU" sz="4000"/>
              <a:t>1-0=1  </a:t>
            </a:r>
            <a:r>
              <a:rPr lang="ru-RU" sz="4000" b="1">
                <a:solidFill>
                  <a:srgbClr val="FF0000"/>
                </a:solidFill>
              </a:rPr>
              <a:t>1</a:t>
            </a:r>
            <a:r>
              <a:rPr lang="ru-RU" sz="4000"/>
              <a:t>0</a:t>
            </a:r>
            <a:r>
              <a:rPr lang="ru-RU" sz="4000" baseline="-25000"/>
              <a:t>2</a:t>
            </a:r>
            <a:r>
              <a:rPr lang="ru-RU" sz="4000"/>
              <a:t>-1=1</a:t>
            </a:r>
          </a:p>
        </p:txBody>
      </p:sp>
      <p:sp>
        <p:nvSpPr>
          <p:cNvPr id="138248" name="AutoShape 8"/>
          <p:cNvSpPr>
            <a:spLocks noChangeArrowheads="1"/>
          </p:cNvSpPr>
          <p:nvPr/>
        </p:nvSpPr>
        <p:spPr bwMode="auto">
          <a:xfrm>
            <a:off x="4032250" y="1881188"/>
            <a:ext cx="1260475" cy="431800"/>
          </a:xfrm>
          <a:prstGeom prst="wedgeRoundRectCallout">
            <a:avLst>
              <a:gd name="adj1" fmla="val -78718"/>
              <a:gd name="adj2" fmla="val 8970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перенос</a:t>
            </a:r>
          </a:p>
        </p:txBody>
      </p:sp>
      <p:sp>
        <p:nvSpPr>
          <p:cNvPr id="138249" name="AutoShape 9"/>
          <p:cNvSpPr>
            <a:spLocks noChangeArrowheads="1"/>
          </p:cNvSpPr>
          <p:nvPr/>
        </p:nvSpPr>
        <p:spPr bwMode="auto">
          <a:xfrm>
            <a:off x="5724525" y="3249613"/>
            <a:ext cx="1260475" cy="431800"/>
          </a:xfrm>
          <a:prstGeom prst="wedgeRoundRectCallout">
            <a:avLst>
              <a:gd name="adj1" fmla="val 36273"/>
              <a:gd name="adj2" fmla="val -9191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/>
              <a:t>заем</a:t>
            </a:r>
          </a:p>
        </p:txBody>
      </p:sp>
      <p:sp>
        <p:nvSpPr>
          <p:cNvPr id="138250" name="Rectangle 10"/>
          <p:cNvSpPr>
            <a:spLocks noChangeArrowheads="1"/>
          </p:cNvSpPr>
          <p:nvPr/>
        </p:nvSpPr>
        <p:spPr bwMode="auto">
          <a:xfrm>
            <a:off x="900113" y="4473575"/>
            <a:ext cx="29067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  1 0 1 1 0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+ 1 1 1 0 1 1</a:t>
            </a:r>
            <a:r>
              <a:rPr lang="ru-RU" sz="3600" b="1" baseline="-25000"/>
              <a:t>2</a:t>
            </a:r>
          </a:p>
        </p:txBody>
      </p:sp>
      <p:sp>
        <p:nvSpPr>
          <p:cNvPr id="138251" name="Line 11"/>
          <p:cNvSpPr>
            <a:spLocks noChangeShapeType="1"/>
          </p:cNvSpPr>
          <p:nvPr/>
        </p:nvSpPr>
        <p:spPr bwMode="auto">
          <a:xfrm>
            <a:off x="792163" y="5734050"/>
            <a:ext cx="3025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24008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20780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54" name="Rectangle 14"/>
          <p:cNvSpPr>
            <a:spLocks noChangeArrowheads="1"/>
          </p:cNvSpPr>
          <p:nvPr/>
        </p:nvSpPr>
        <p:spPr bwMode="auto">
          <a:xfrm>
            <a:off x="284480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55" name="Rectangle 15"/>
          <p:cNvSpPr>
            <a:spLocks noChangeArrowheads="1"/>
          </p:cNvSpPr>
          <p:nvPr/>
        </p:nvSpPr>
        <p:spPr bwMode="auto">
          <a:xfrm>
            <a:off x="2449513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2484438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57" name="Rectangle 17"/>
          <p:cNvSpPr>
            <a:spLocks noChangeArrowheads="1"/>
          </p:cNvSpPr>
          <p:nvPr/>
        </p:nvSpPr>
        <p:spPr bwMode="auto">
          <a:xfrm>
            <a:off x="2052638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58" name="Rectangle 18"/>
          <p:cNvSpPr>
            <a:spLocks noChangeArrowheads="1"/>
          </p:cNvSpPr>
          <p:nvPr/>
        </p:nvSpPr>
        <p:spPr bwMode="auto">
          <a:xfrm>
            <a:off x="1657350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863600" y="5718175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60" name="Rectangle 20"/>
          <p:cNvSpPr>
            <a:spLocks noChangeArrowheads="1"/>
          </p:cNvSpPr>
          <p:nvPr/>
        </p:nvSpPr>
        <p:spPr bwMode="auto">
          <a:xfrm>
            <a:off x="1260475" y="5734050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3492500" y="58769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baseline="-250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8262" name="Rectangle 22"/>
          <p:cNvSpPr>
            <a:spLocks noChangeArrowheads="1"/>
          </p:cNvSpPr>
          <p:nvPr/>
        </p:nvSpPr>
        <p:spPr bwMode="auto">
          <a:xfrm>
            <a:off x="4824413" y="4545013"/>
            <a:ext cx="32750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1 0 0 0 1 0 1</a:t>
            </a:r>
            <a:r>
              <a:rPr lang="ru-RU" sz="3600" b="1" baseline="-25000"/>
              <a:t>2</a:t>
            </a:r>
          </a:p>
          <a:p>
            <a:r>
              <a:rPr lang="ru-RU" sz="3600" b="1">
                <a:sym typeface="Symbol" pitchFamily="18" charset="2"/>
              </a:rPr>
              <a:t>–       1 1 0 1 1</a:t>
            </a:r>
            <a:r>
              <a:rPr lang="ru-RU" sz="3600" b="1" baseline="-25000"/>
              <a:t>2</a:t>
            </a:r>
          </a:p>
        </p:txBody>
      </p:sp>
      <p:sp>
        <p:nvSpPr>
          <p:cNvPr id="138263" name="Line 23"/>
          <p:cNvSpPr>
            <a:spLocks noChangeShapeType="1"/>
          </p:cNvSpPr>
          <p:nvPr/>
        </p:nvSpPr>
        <p:spPr bwMode="auto">
          <a:xfrm>
            <a:off x="4967288" y="5768975"/>
            <a:ext cx="3097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524750" y="5732463"/>
            <a:ext cx="641350" cy="641350"/>
            <a:chOff x="4740" y="3498"/>
            <a:chExt cx="404" cy="404"/>
          </a:xfrm>
        </p:grpSpPr>
        <p:sp>
          <p:nvSpPr>
            <p:cNvPr id="12332" name="Rectangle 25"/>
            <p:cNvSpPr>
              <a:spLocks noChangeArrowheads="1"/>
            </p:cNvSpPr>
            <p:nvPr/>
          </p:nvSpPr>
          <p:spPr bwMode="auto">
            <a:xfrm>
              <a:off x="4740" y="3498"/>
              <a:ext cx="2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/>
                <a:t>0</a:t>
              </a:r>
            </a:p>
          </p:txBody>
        </p:sp>
        <p:sp>
          <p:nvSpPr>
            <p:cNvPr id="12333" name="Rectangle 26"/>
            <p:cNvSpPr>
              <a:spLocks noChangeArrowheads="1"/>
            </p:cNvSpPr>
            <p:nvPr/>
          </p:nvSpPr>
          <p:spPr bwMode="auto">
            <a:xfrm>
              <a:off x="4921" y="3612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3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138267" name="Rectangle 27"/>
          <p:cNvSpPr>
            <a:spLocks noChangeArrowheads="1"/>
          </p:cNvSpPr>
          <p:nvPr/>
        </p:nvSpPr>
        <p:spPr bwMode="auto">
          <a:xfrm>
            <a:off x="71421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68" name="Rectangle 28"/>
          <p:cNvSpPr>
            <a:spLocks noChangeArrowheads="1"/>
          </p:cNvSpPr>
          <p:nvPr/>
        </p:nvSpPr>
        <p:spPr bwMode="auto">
          <a:xfrm>
            <a:off x="5219700" y="37163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69" name="Rectangle 29"/>
          <p:cNvSpPr>
            <a:spLocks noChangeArrowheads="1"/>
          </p:cNvSpPr>
          <p:nvPr/>
        </p:nvSpPr>
        <p:spPr bwMode="auto">
          <a:xfrm>
            <a:off x="6732588" y="37163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70" name="Rectangle 30"/>
          <p:cNvSpPr>
            <a:spLocks noChangeArrowheads="1"/>
          </p:cNvSpPr>
          <p:nvPr/>
        </p:nvSpPr>
        <p:spPr bwMode="auto">
          <a:xfrm>
            <a:off x="6767513" y="4256088"/>
            <a:ext cx="839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637381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72" name="Rectangle 32"/>
          <p:cNvSpPr>
            <a:spLocks noChangeArrowheads="1"/>
          </p:cNvSpPr>
          <p:nvPr/>
        </p:nvSpPr>
        <p:spPr bwMode="auto">
          <a:xfrm>
            <a:off x="67579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73" name="Rectangle 33"/>
          <p:cNvSpPr>
            <a:spLocks noChangeArrowheads="1"/>
          </p:cNvSpPr>
          <p:nvPr/>
        </p:nvSpPr>
        <p:spPr bwMode="auto">
          <a:xfrm>
            <a:off x="5256213" y="4256088"/>
            <a:ext cx="15763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0   1   </a:t>
            </a:r>
            <a:r>
              <a:rPr lang="ru-RU" sz="1000" b="1">
                <a:solidFill>
                  <a:schemeClr val="accent2"/>
                </a:solidFill>
                <a:sym typeface="Symbol" pitchFamily="18" charset="2"/>
              </a:rPr>
              <a:t> </a:t>
            </a:r>
            <a:r>
              <a:rPr lang="ru-RU" sz="2000" b="1">
                <a:solidFill>
                  <a:schemeClr val="accent2"/>
                </a:solidFill>
                <a:sym typeface="Symbol" pitchFamily="18" charset="2"/>
              </a:rPr>
              <a:t>1 </a:t>
            </a:r>
            <a:r>
              <a:rPr lang="ru-RU" sz="2000" b="1">
                <a:solidFill>
                  <a:srgbClr val="FF0000"/>
                </a:solidFill>
                <a:sym typeface="Symbol" pitchFamily="18" charset="2"/>
              </a:rPr>
              <a:t> 10</a:t>
            </a:r>
            <a:r>
              <a:rPr lang="ru-RU" sz="2000" b="1" baseline="-25000">
                <a:solidFill>
                  <a:srgbClr val="FF0000"/>
                </a:solidFill>
                <a:sym typeface="Symbol" pitchFamily="18" charset="2"/>
              </a:rPr>
              <a:t>2</a:t>
            </a:r>
          </a:p>
        </p:txBody>
      </p:sp>
      <p:sp>
        <p:nvSpPr>
          <p:cNvPr id="138274" name="Rectangle 34"/>
          <p:cNvSpPr>
            <a:spLocks noChangeArrowheads="1"/>
          </p:cNvSpPr>
          <p:nvPr/>
        </p:nvSpPr>
        <p:spPr bwMode="auto">
          <a:xfrm>
            <a:off x="598963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0</a:t>
            </a:r>
          </a:p>
        </p:txBody>
      </p:sp>
      <p:sp>
        <p:nvSpPr>
          <p:cNvPr id="138275" name="Rectangle 35"/>
          <p:cNvSpPr>
            <a:spLocks noChangeArrowheads="1"/>
          </p:cNvSpPr>
          <p:nvPr/>
        </p:nvSpPr>
        <p:spPr bwMode="auto">
          <a:xfrm>
            <a:off x="5605463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1</a:t>
            </a:r>
          </a:p>
        </p:txBody>
      </p:sp>
      <p:sp>
        <p:nvSpPr>
          <p:cNvPr id="138276" name="Rectangle 36"/>
          <p:cNvSpPr>
            <a:spLocks noChangeArrowheads="1"/>
          </p:cNvSpPr>
          <p:nvPr/>
        </p:nvSpPr>
        <p:spPr bwMode="auto">
          <a:xfrm>
            <a:off x="5221288" y="5732463"/>
            <a:ext cx="438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38277" name="Rectangle 37"/>
          <p:cNvSpPr>
            <a:spLocks noChangeArrowheads="1"/>
          </p:cNvSpPr>
          <p:nvPr/>
        </p:nvSpPr>
        <p:spPr bwMode="auto">
          <a:xfrm>
            <a:off x="1673225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78" name="Rectangle 38"/>
          <p:cNvSpPr>
            <a:spLocks noChangeArrowheads="1"/>
          </p:cNvSpPr>
          <p:nvPr/>
        </p:nvSpPr>
        <p:spPr bwMode="auto">
          <a:xfrm>
            <a:off x="1268413" y="3954463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79" name="Rectangle 39"/>
          <p:cNvSpPr>
            <a:spLocks noChangeArrowheads="1"/>
          </p:cNvSpPr>
          <p:nvPr/>
        </p:nvSpPr>
        <p:spPr bwMode="auto">
          <a:xfrm>
            <a:off x="863600" y="3954463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38280" name="Line 40"/>
          <p:cNvSpPr>
            <a:spLocks noChangeShapeType="1"/>
          </p:cNvSpPr>
          <p:nvPr/>
        </p:nvSpPr>
        <p:spPr bwMode="auto">
          <a:xfrm>
            <a:off x="680402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81" name="Line 41"/>
          <p:cNvSpPr>
            <a:spLocks noChangeShapeType="1"/>
          </p:cNvSpPr>
          <p:nvPr/>
        </p:nvSpPr>
        <p:spPr bwMode="auto">
          <a:xfrm>
            <a:off x="6408738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82" name="Line 42"/>
          <p:cNvSpPr>
            <a:spLocks noChangeShapeType="1"/>
          </p:cNvSpPr>
          <p:nvPr/>
        </p:nvSpPr>
        <p:spPr bwMode="auto">
          <a:xfrm>
            <a:off x="6048375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83" name="Line 43"/>
          <p:cNvSpPr>
            <a:spLocks noChangeShapeType="1"/>
          </p:cNvSpPr>
          <p:nvPr/>
        </p:nvSpPr>
        <p:spPr bwMode="auto">
          <a:xfrm>
            <a:off x="5651500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8284" name="Line 44"/>
          <p:cNvSpPr>
            <a:spLocks noChangeShapeType="1"/>
          </p:cNvSpPr>
          <p:nvPr/>
        </p:nvSpPr>
        <p:spPr bwMode="auto">
          <a:xfrm>
            <a:off x="5256213" y="4724400"/>
            <a:ext cx="2889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3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3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3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38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3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3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3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3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3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3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38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38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38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38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38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138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38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3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138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3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138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13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13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4" grpId="0" animBg="1"/>
      <p:bldP spid="138245" grpId="0" animBg="1"/>
      <p:bldP spid="138246" grpId="0" animBg="1"/>
      <p:bldP spid="138247" grpId="0" animBg="1"/>
      <p:bldP spid="138248" grpId="0" animBg="1"/>
      <p:bldP spid="138248" grpId="1" animBg="1"/>
      <p:bldP spid="138249" grpId="0" animBg="1"/>
      <p:bldP spid="138250" grpId="0"/>
      <p:bldP spid="138251" grpId="0" animBg="1"/>
      <p:bldP spid="138252" grpId="0"/>
      <p:bldP spid="138253" grpId="0"/>
      <p:bldP spid="138254" grpId="0"/>
      <p:bldP spid="138255" grpId="0"/>
      <p:bldP spid="138256" grpId="0"/>
      <p:bldP spid="138257" grpId="0"/>
      <p:bldP spid="138258" grpId="0"/>
      <p:bldP spid="138259" grpId="0"/>
      <p:bldP spid="138260" grpId="0"/>
      <p:bldP spid="138261" grpId="0"/>
      <p:bldP spid="138262" grpId="0"/>
      <p:bldP spid="138263" grpId="0" animBg="1"/>
      <p:bldP spid="138267" grpId="0"/>
      <p:bldP spid="138268" grpId="0"/>
      <p:bldP spid="138269" grpId="0"/>
      <p:bldP spid="138270" grpId="0"/>
      <p:bldP spid="138271" grpId="0"/>
      <p:bldP spid="138272" grpId="0"/>
      <p:bldP spid="138273" grpId="0"/>
      <p:bldP spid="138274" grpId="0"/>
      <p:bldP spid="138275" grpId="0"/>
      <p:bldP spid="138276" grpId="0"/>
      <p:bldP spid="138277" grpId="0"/>
      <p:bldP spid="138278" grpId="0"/>
      <p:bldP spid="138279" grpId="0"/>
      <p:bldP spid="138280" grpId="0" animBg="1"/>
      <p:bldP spid="138281" grpId="0" animBg="1"/>
      <p:bldP spid="138282" grpId="0" animBg="1"/>
      <p:bldP spid="138283" grpId="0" animBg="1"/>
      <p:bldP spid="13828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Арифметические операции в 8 СС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268760"/>
            <a:ext cx="3647852" cy="491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2AB71C-CAAA-4815-B063-036862F94DE8}" type="slidenum">
              <a:rPr lang="ru-RU" smtClean="0">
                <a:latin typeface="Arial" pitchFamily="34" charset="0"/>
              </a:rPr>
              <a:pPr/>
              <a:t>25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Арифметические операции: сложение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сложение</a:t>
            </a: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431800" y="1952625"/>
            <a:ext cx="2952750" cy="24844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800">
                <a:latin typeface="Arial" charset="0"/>
              </a:rPr>
              <a:t>1 5 6</a:t>
            </a:r>
            <a:r>
              <a:rPr lang="en-US" sz="4800" baseline="-25000">
                <a:latin typeface="Arial" charset="0"/>
              </a:rPr>
              <a:t>8 </a:t>
            </a:r>
          </a:p>
          <a:p>
            <a:pPr algn="r">
              <a:defRPr/>
            </a:pPr>
            <a:r>
              <a:rPr lang="en-US" sz="4800">
                <a:latin typeface="Arial" charset="0"/>
              </a:rPr>
              <a:t>+   6 6 2</a:t>
            </a:r>
            <a:r>
              <a:rPr lang="en-US" sz="4800" baseline="-25000">
                <a:latin typeface="Arial" charset="0"/>
              </a:rPr>
              <a:t>8 </a:t>
            </a:r>
            <a:endParaRPr lang="ru-RU" sz="4800">
              <a:latin typeface="Arial" charset="0"/>
            </a:endParaRP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1582738" y="1412875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97155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1</a:t>
            </a:r>
            <a:endParaRPr lang="ru-RU" sz="4800" baseline="-25000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900113" y="3573463"/>
            <a:ext cx="2338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3708400" y="1989138"/>
            <a:ext cx="4859338" cy="190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3600"/>
              <a:t>6 + 2 = 8 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+ 0</a:t>
            </a:r>
          </a:p>
          <a:p>
            <a:pPr>
              <a:spcBef>
                <a:spcPct val="20000"/>
              </a:spcBef>
            </a:pPr>
            <a:r>
              <a:rPr lang="ru-RU" sz="3600"/>
              <a:t>5</a:t>
            </a:r>
            <a:r>
              <a:rPr lang="en-US" sz="3600"/>
              <a:t> </a:t>
            </a:r>
            <a:r>
              <a:rPr lang="ru-RU" sz="3600"/>
              <a:t>+</a:t>
            </a:r>
            <a:r>
              <a:rPr lang="en-US" sz="3600"/>
              <a:t> 6 </a:t>
            </a:r>
            <a:r>
              <a:rPr lang="ru-RU" sz="3600"/>
              <a:t>+</a:t>
            </a:r>
            <a:r>
              <a:rPr lang="en-US" sz="3600"/>
              <a:t> </a:t>
            </a:r>
            <a:r>
              <a:rPr lang="ru-RU" sz="3600" b="1">
                <a:solidFill>
                  <a:schemeClr val="accent2"/>
                </a:solidFill>
              </a:rPr>
              <a:t>1</a:t>
            </a:r>
            <a:r>
              <a:rPr lang="en-US" sz="3600" b="1">
                <a:solidFill>
                  <a:schemeClr val="accent2"/>
                </a:solidFill>
              </a:rPr>
              <a:t>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ru-RU" sz="3600"/>
              <a:t>1</a:t>
            </a:r>
            <a:r>
              <a:rPr lang="en-US" sz="3600"/>
              <a:t>2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+ 4</a:t>
            </a:r>
            <a:endParaRPr lang="en-US" sz="3600" baseline="-25000"/>
          </a:p>
          <a:p>
            <a:pPr>
              <a:spcBef>
                <a:spcPct val="20000"/>
              </a:spcBef>
            </a:pPr>
            <a:r>
              <a:rPr lang="en-US" sz="3600"/>
              <a:t>1 + 6 + </a:t>
            </a:r>
            <a:r>
              <a:rPr lang="en-US" sz="3600" b="1">
                <a:solidFill>
                  <a:schemeClr val="accent2"/>
                </a:solidFill>
              </a:rPr>
              <a:t>1 </a:t>
            </a:r>
            <a:r>
              <a:rPr lang="en-US" sz="3600"/>
              <a:t>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= </a:t>
            </a:r>
            <a:r>
              <a:rPr lang="en-US" sz="3600" b="1">
                <a:solidFill>
                  <a:schemeClr val="accent2"/>
                </a:solidFill>
              </a:rPr>
              <a:t>8 </a:t>
            </a:r>
            <a:r>
              <a:rPr lang="en-US" sz="3600"/>
              <a:t>+ 0</a:t>
            </a:r>
            <a:endParaRPr lang="ru-RU" sz="3600"/>
          </a:p>
          <a:p>
            <a:pPr>
              <a:spcBef>
                <a:spcPct val="20000"/>
              </a:spcBef>
            </a:pPr>
            <a:endParaRPr lang="ru-RU" sz="3600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116013" y="1412875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7235825" y="1989138"/>
            <a:ext cx="1763713" cy="431800"/>
          </a:xfrm>
          <a:prstGeom prst="wedgeRoundRectCallout">
            <a:avLst>
              <a:gd name="adj1" fmla="val -40907"/>
              <a:gd name="adj2" fmla="val 14522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>
                <a:latin typeface="Arial" charset="0"/>
              </a:rPr>
              <a:t>1 </a:t>
            </a:r>
            <a:r>
              <a:rPr lang="ru-RU" b="1">
                <a:latin typeface="Arial" charset="0"/>
              </a:rPr>
              <a:t>в перенос</a:t>
            </a: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6443663" y="1304925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>
                <a:latin typeface="Arial" charset="0"/>
              </a:rPr>
              <a:t>1 </a:t>
            </a:r>
            <a:r>
              <a:rPr lang="ru-RU" b="1">
                <a:latin typeface="Arial" charset="0"/>
              </a:rPr>
              <a:t>в перенос</a:t>
            </a:r>
          </a:p>
        </p:txBody>
      </p:sp>
      <p:sp>
        <p:nvSpPr>
          <p:cNvPr id="99347" name="Rectangle 19"/>
          <p:cNvSpPr>
            <a:spLocks noChangeArrowheads="1"/>
          </p:cNvSpPr>
          <p:nvPr/>
        </p:nvSpPr>
        <p:spPr bwMode="auto">
          <a:xfrm>
            <a:off x="2051050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9348" name="Rectangle 20"/>
          <p:cNvSpPr>
            <a:spLocks noChangeArrowheads="1"/>
          </p:cNvSpPr>
          <p:nvPr/>
        </p:nvSpPr>
        <p:spPr bwMode="auto">
          <a:xfrm>
            <a:off x="2555875" y="3536950"/>
            <a:ext cx="749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0</a:t>
            </a:r>
            <a:r>
              <a:rPr lang="en-US" sz="4800" baseline="-25000"/>
              <a:t>8</a:t>
            </a:r>
            <a:endParaRPr lang="ru-RU" sz="4800" baseline="-25000"/>
          </a:p>
        </p:txBody>
      </p:sp>
      <p:sp>
        <p:nvSpPr>
          <p:cNvPr id="99349" name="Rectangle 21"/>
          <p:cNvSpPr>
            <a:spLocks noChangeArrowheads="1"/>
          </p:cNvSpPr>
          <p:nvPr/>
        </p:nvSpPr>
        <p:spPr bwMode="auto">
          <a:xfrm>
            <a:off x="151130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0</a:t>
            </a:r>
            <a:endParaRPr lang="ru-RU" sz="4800" baseline="-25000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2016125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800"/>
              <a:t>4</a:t>
            </a:r>
            <a:endParaRPr lang="ru-RU" sz="4800" baseline="-25000"/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>
            <a:off x="6985000" y="4113213"/>
            <a:ext cx="1763713" cy="431800"/>
          </a:xfrm>
          <a:prstGeom prst="wedgeRoundRectCallout">
            <a:avLst>
              <a:gd name="adj1" fmla="val -46671"/>
              <a:gd name="adj2" fmla="val -11985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>
                <a:latin typeface="Arial" charset="0"/>
              </a:rPr>
              <a:t>1 </a:t>
            </a:r>
            <a:r>
              <a:rPr lang="ru-RU" b="1">
                <a:latin typeface="Arial" charset="0"/>
              </a:rPr>
              <a:t>в перенос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9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9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/>
      <p:bldP spid="99335" grpId="0"/>
      <p:bldP spid="99339" grpId="0" build="p"/>
      <p:bldP spid="99340" grpId="0"/>
      <p:bldP spid="99341" grpId="0" animBg="1"/>
      <p:bldP spid="99341" grpId="1" animBg="1"/>
      <p:bldP spid="99342" grpId="0" animBg="1"/>
      <p:bldP spid="99342" grpId="1" animBg="1"/>
      <p:bldP spid="99347" grpId="0"/>
      <p:bldP spid="99348" grpId="0"/>
      <p:bldP spid="99349" grpId="0"/>
      <p:bldP spid="99350" grpId="0"/>
      <p:bldP spid="99351" grpId="0" animBg="1"/>
      <p:bldP spid="99351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CDB69E-368F-41FF-8D6B-812F1BF088AC}" type="slidenum">
              <a:rPr lang="ru-RU" smtClean="0">
                <a:latin typeface="Arial" pitchFamily="34" charset="0"/>
              </a:rPr>
              <a:pPr/>
              <a:t>26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Арифметические операции: вычитание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468313" y="985838"/>
            <a:ext cx="185578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вычитание</a:t>
            </a:r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468313" y="1952625"/>
            <a:ext cx="2916237" cy="24844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ru-RU" sz="4800">
                <a:latin typeface="Arial" charset="0"/>
              </a:rPr>
              <a:t>4</a:t>
            </a:r>
            <a:r>
              <a:rPr lang="en-US" sz="4800">
                <a:latin typeface="Arial" charset="0"/>
              </a:rPr>
              <a:t> 5 6</a:t>
            </a:r>
            <a:r>
              <a:rPr lang="en-US" sz="4800" baseline="-25000">
                <a:latin typeface="Arial" charset="0"/>
              </a:rPr>
              <a:t>8 </a:t>
            </a:r>
          </a:p>
          <a:p>
            <a:pPr algn="r">
              <a:defRPr/>
            </a:pPr>
            <a:r>
              <a:rPr lang="ru-RU" sz="4800">
                <a:latin typeface="Arial" charset="0"/>
              </a:rPr>
              <a:t>–</a:t>
            </a:r>
            <a:r>
              <a:rPr lang="en-US" sz="4800">
                <a:latin typeface="Arial" charset="0"/>
              </a:rPr>
              <a:t>   </a:t>
            </a:r>
            <a:r>
              <a:rPr lang="ru-RU" sz="4800">
                <a:latin typeface="Arial" charset="0"/>
              </a:rPr>
              <a:t>2</a:t>
            </a:r>
            <a:r>
              <a:rPr lang="en-US" sz="4800">
                <a:latin typeface="Arial" charset="0"/>
              </a:rPr>
              <a:t> </a:t>
            </a:r>
            <a:r>
              <a:rPr lang="ru-RU" sz="4800">
                <a:latin typeface="Arial" charset="0"/>
              </a:rPr>
              <a:t>7</a:t>
            </a:r>
            <a:r>
              <a:rPr lang="en-US" sz="4800">
                <a:latin typeface="Arial" charset="0"/>
              </a:rPr>
              <a:t> </a:t>
            </a:r>
            <a:r>
              <a:rPr lang="ru-RU" sz="4800">
                <a:latin typeface="Arial" charset="0"/>
              </a:rPr>
              <a:t>7</a:t>
            </a:r>
            <a:r>
              <a:rPr lang="en-US" sz="4800" baseline="-25000">
                <a:latin typeface="Arial" charset="0"/>
              </a:rPr>
              <a:t>8 </a:t>
            </a:r>
            <a:endParaRPr lang="ru-RU" sz="4800">
              <a:latin typeface="Arial" charset="0"/>
            </a:endParaRPr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2051050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900113" y="3573463"/>
            <a:ext cx="23383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1385" name="Rectangle 9"/>
          <p:cNvSpPr>
            <a:spLocks noChangeArrowheads="1"/>
          </p:cNvSpPr>
          <p:nvPr/>
        </p:nvSpPr>
        <p:spPr bwMode="auto">
          <a:xfrm>
            <a:off x="3708400" y="1989138"/>
            <a:ext cx="48958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50000"/>
              </a:spcBef>
            </a:pPr>
            <a:r>
              <a:rPr lang="ru-RU" sz="3600"/>
              <a:t>(</a:t>
            </a:r>
            <a:r>
              <a:rPr lang="en-US" sz="3600"/>
              <a:t>6 + </a:t>
            </a:r>
            <a:r>
              <a:rPr lang="ru-RU" sz="3600" b="1">
                <a:solidFill>
                  <a:srgbClr val="3333FF"/>
                </a:solidFill>
              </a:rPr>
              <a:t>8</a:t>
            </a:r>
            <a:r>
              <a:rPr lang="ru-RU" sz="3600"/>
              <a:t>) – 7</a:t>
            </a:r>
            <a:r>
              <a:rPr lang="en-US" sz="3600"/>
              <a:t> = </a:t>
            </a:r>
            <a:r>
              <a:rPr lang="ru-RU" sz="3600"/>
              <a:t>7</a:t>
            </a:r>
            <a:r>
              <a:rPr lang="en-US" sz="3600"/>
              <a:t> </a:t>
            </a:r>
            <a:endParaRPr lang="ru-RU" sz="3600"/>
          </a:p>
          <a:p>
            <a:pPr>
              <a:spcBef>
                <a:spcPct val="50000"/>
              </a:spcBef>
            </a:pPr>
            <a:r>
              <a:rPr lang="ru-RU" sz="3600"/>
              <a:t>(5</a:t>
            </a:r>
            <a:r>
              <a:rPr lang="en-US" sz="3600"/>
              <a:t> </a:t>
            </a:r>
            <a:r>
              <a:rPr lang="ru-RU" sz="3600"/>
              <a:t>– </a:t>
            </a:r>
            <a:r>
              <a:rPr lang="ru-RU" sz="3600" b="1">
                <a:solidFill>
                  <a:srgbClr val="FF0000"/>
                </a:solidFill>
              </a:rPr>
              <a:t>1</a:t>
            </a:r>
            <a:r>
              <a:rPr lang="ru-RU" sz="3600"/>
              <a:t> +</a:t>
            </a:r>
            <a:r>
              <a:rPr lang="en-US" sz="3600"/>
              <a:t> </a:t>
            </a:r>
            <a:r>
              <a:rPr lang="ru-RU" sz="3600" b="1">
                <a:solidFill>
                  <a:srgbClr val="3333FF"/>
                </a:solidFill>
              </a:rPr>
              <a:t>8</a:t>
            </a:r>
            <a:r>
              <a:rPr lang="ru-RU" sz="3600"/>
              <a:t>)</a:t>
            </a:r>
            <a:r>
              <a:rPr lang="en-US" sz="3600"/>
              <a:t> </a:t>
            </a:r>
            <a:r>
              <a:rPr lang="ru-RU" sz="3600"/>
              <a:t>–</a:t>
            </a:r>
            <a:r>
              <a:rPr lang="en-US" sz="3600"/>
              <a:t> </a:t>
            </a:r>
            <a:r>
              <a:rPr lang="ru-RU" sz="3600"/>
              <a:t>7</a:t>
            </a:r>
            <a:r>
              <a:rPr lang="en-US" sz="3600" b="1">
                <a:solidFill>
                  <a:schemeClr val="accent2"/>
                </a:solidFill>
              </a:rPr>
              <a:t> </a:t>
            </a:r>
            <a:r>
              <a:rPr lang="ru-RU" sz="3600"/>
              <a:t>=</a:t>
            </a:r>
            <a:r>
              <a:rPr lang="en-US" sz="3600"/>
              <a:t> </a:t>
            </a:r>
            <a:r>
              <a:rPr lang="ru-RU" sz="3600"/>
              <a:t>5</a:t>
            </a:r>
            <a:endParaRPr lang="en-US" sz="3600" baseline="-25000"/>
          </a:p>
          <a:p>
            <a:pPr>
              <a:spcBef>
                <a:spcPct val="50000"/>
              </a:spcBef>
            </a:pPr>
            <a:r>
              <a:rPr lang="ru-RU" sz="3600"/>
              <a:t>(4 – </a:t>
            </a:r>
            <a:r>
              <a:rPr lang="ru-RU" sz="3600" b="1">
                <a:solidFill>
                  <a:srgbClr val="FF0000"/>
                </a:solidFill>
              </a:rPr>
              <a:t>1</a:t>
            </a:r>
            <a:r>
              <a:rPr lang="ru-RU" sz="3600"/>
              <a:t>) – 2 = 1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1584325" y="1412875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101388" name="AutoShape 12"/>
          <p:cNvSpPr>
            <a:spLocks noChangeArrowheads="1"/>
          </p:cNvSpPr>
          <p:nvPr/>
        </p:nvSpPr>
        <p:spPr bwMode="auto">
          <a:xfrm>
            <a:off x="5040313" y="1341438"/>
            <a:ext cx="971550" cy="431800"/>
          </a:xfrm>
          <a:prstGeom prst="wedgeRoundRectCallout">
            <a:avLst>
              <a:gd name="adj1" fmla="val -65361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>
                <a:latin typeface="Arial" charset="0"/>
              </a:rPr>
              <a:t>заем</a:t>
            </a:r>
          </a:p>
        </p:txBody>
      </p:sp>
      <p:sp>
        <p:nvSpPr>
          <p:cNvPr id="101390" name="Rectangle 14"/>
          <p:cNvSpPr>
            <a:spLocks noChangeArrowheads="1"/>
          </p:cNvSpPr>
          <p:nvPr/>
        </p:nvSpPr>
        <p:spPr bwMode="auto">
          <a:xfrm>
            <a:off x="2555875" y="3536950"/>
            <a:ext cx="7493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7</a:t>
            </a:r>
            <a:r>
              <a:rPr lang="en-US" sz="4800" baseline="-25000"/>
              <a:t>8</a:t>
            </a:r>
            <a:endParaRPr lang="ru-RU" sz="4800" baseline="-25000"/>
          </a:p>
        </p:txBody>
      </p:sp>
      <p:sp>
        <p:nvSpPr>
          <p:cNvPr id="101391" name="Rectangle 15"/>
          <p:cNvSpPr>
            <a:spLocks noChangeArrowheads="1"/>
          </p:cNvSpPr>
          <p:nvPr/>
        </p:nvSpPr>
        <p:spPr bwMode="auto">
          <a:xfrm>
            <a:off x="1511300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1</a:t>
            </a:r>
            <a:endParaRPr lang="ru-RU" sz="4800" baseline="-25000"/>
          </a:p>
        </p:txBody>
      </p:sp>
      <p:sp>
        <p:nvSpPr>
          <p:cNvPr id="101392" name="Rectangle 16"/>
          <p:cNvSpPr>
            <a:spLocks noChangeArrowheads="1"/>
          </p:cNvSpPr>
          <p:nvPr/>
        </p:nvSpPr>
        <p:spPr bwMode="auto">
          <a:xfrm>
            <a:off x="2016125" y="3536950"/>
            <a:ext cx="5238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/>
              <a:t>5</a:t>
            </a:r>
            <a:endParaRPr lang="ru-RU" sz="4800" baseline="-25000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6804025" y="2205038"/>
            <a:ext cx="971550" cy="431800"/>
          </a:xfrm>
          <a:prstGeom prst="wedgeRoundRectCallout">
            <a:avLst>
              <a:gd name="adj1" fmla="val -169116"/>
              <a:gd name="adj2" fmla="val 117648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>
                <a:latin typeface="Arial" charset="0"/>
              </a:rPr>
              <a:t>заем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101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1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1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1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5" grpId="0" build="p"/>
      <p:bldP spid="101386" grpId="0"/>
      <p:bldP spid="101388" grpId="0" animBg="1"/>
      <p:bldP spid="101388" grpId="1" animBg="1"/>
      <p:bldP spid="101390" grpId="0"/>
      <p:bldP spid="101391" grpId="0"/>
      <p:bldP spid="101392" grpId="0"/>
      <p:bldP spid="101394" grpId="0" animBg="1"/>
      <p:bldP spid="101394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Арифметические операции в 16 СС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740636" cy="3018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700807"/>
            <a:ext cx="3458716" cy="2922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8C72E-A53D-4431-B8B1-960ED4CD006D}" type="slidenum">
              <a:rPr lang="ru-RU" smtClean="0">
                <a:latin typeface="Arial" pitchFamily="34" charset="0"/>
              </a:rPr>
              <a:pPr/>
              <a:t>28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Арифметические операции: сложение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468313" y="985838"/>
            <a:ext cx="1660525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сложение</a:t>
            </a:r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900113" y="1665288"/>
            <a:ext cx="2700337" cy="2052637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 dirty="0">
                <a:latin typeface="Arial" charset="0"/>
              </a:rPr>
              <a:t>A 5 B</a:t>
            </a:r>
            <a:r>
              <a:rPr lang="en-US" sz="4000" baseline="-25000" dirty="0">
                <a:latin typeface="Arial" charset="0"/>
              </a:rPr>
              <a:t>16</a:t>
            </a:r>
          </a:p>
          <a:p>
            <a:pPr algn="r">
              <a:defRPr/>
            </a:pPr>
            <a:r>
              <a:rPr lang="en-US" sz="4000" dirty="0">
                <a:latin typeface="Arial" charset="0"/>
              </a:rPr>
              <a:t>+   C 7 E</a:t>
            </a:r>
            <a:r>
              <a:rPr lang="en-US" sz="4000" baseline="-25000" dirty="0">
                <a:latin typeface="Arial" charset="0"/>
              </a:rPr>
              <a:t>16</a:t>
            </a:r>
            <a:endParaRPr lang="en-US" sz="4000" dirty="0">
              <a:latin typeface="Arial" charset="0"/>
            </a:endParaRPr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sp>
        <p:nvSpPr>
          <p:cNvPr id="91163" name="Rectangle 27"/>
          <p:cNvSpPr>
            <a:spLocks noChangeArrowheads="1"/>
          </p:cNvSpPr>
          <p:nvPr/>
        </p:nvSpPr>
        <p:spPr bwMode="auto">
          <a:xfrm>
            <a:off x="5759450" y="11255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1173" name="Rectangle 37"/>
          <p:cNvSpPr>
            <a:spLocks noChangeArrowheads="1"/>
          </p:cNvSpPr>
          <p:nvPr/>
        </p:nvSpPr>
        <p:spPr bwMode="auto">
          <a:xfrm>
            <a:off x="1366838" y="2960688"/>
            <a:ext cx="2203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 6 D 9</a:t>
            </a:r>
            <a:r>
              <a:rPr lang="en-US" sz="4000" baseline="-25000"/>
              <a:t>16</a:t>
            </a:r>
            <a:endParaRPr lang="ru-RU" sz="4000" baseline="-25000"/>
          </a:p>
        </p:txBody>
      </p:sp>
      <p:sp>
        <p:nvSpPr>
          <p:cNvPr id="17417" name="Line 38"/>
          <p:cNvSpPr>
            <a:spLocks noChangeShapeType="1"/>
          </p:cNvSpPr>
          <p:nvPr/>
        </p:nvSpPr>
        <p:spPr bwMode="auto">
          <a:xfrm>
            <a:off x="1547813" y="2997200"/>
            <a:ext cx="1979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75" name="Rectangle 39"/>
          <p:cNvSpPr>
            <a:spLocks noChangeArrowheads="1"/>
          </p:cNvSpPr>
          <p:nvPr/>
        </p:nvSpPr>
        <p:spPr bwMode="auto">
          <a:xfrm>
            <a:off x="4176713" y="1665288"/>
            <a:ext cx="2879725" cy="20526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000">
                <a:latin typeface="Arial" charset="0"/>
              </a:rPr>
              <a:t> 5 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11</a:t>
            </a:r>
            <a:endParaRPr lang="en-US" sz="4000" b="1" baseline="-25000">
              <a:solidFill>
                <a:srgbClr val="FF0000"/>
              </a:solidFill>
              <a:latin typeface="Arial" charset="0"/>
            </a:endParaRPr>
          </a:p>
          <a:p>
            <a:pPr algn="r">
              <a:defRPr/>
            </a:pPr>
            <a:r>
              <a:rPr lang="en-US" sz="4000">
                <a:latin typeface="Arial" charset="0"/>
              </a:rPr>
              <a:t>+</a:t>
            </a:r>
            <a:r>
              <a:rPr lang="ru-RU" sz="4000">
                <a:latin typeface="Arial" charset="0"/>
              </a:rPr>
              <a:t> </a:t>
            </a:r>
            <a:r>
              <a:rPr lang="en-US" sz="4000">
                <a:latin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12</a:t>
            </a:r>
            <a:r>
              <a:rPr lang="en-US" sz="4000">
                <a:latin typeface="Arial" charset="0"/>
              </a:rPr>
              <a:t>  7 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14</a:t>
            </a:r>
            <a:endParaRPr lang="en-US" sz="4000" b="1">
              <a:latin typeface="Arial" charset="0"/>
            </a:endParaRPr>
          </a:p>
          <a:p>
            <a:pPr algn="r">
              <a:spcBef>
                <a:spcPct val="10000"/>
              </a:spcBef>
              <a:defRPr/>
            </a:pPr>
            <a:endParaRPr lang="ru-RU" sz="4000">
              <a:latin typeface="Arial" charset="0"/>
            </a:endParaRPr>
          </a:p>
        </p:txBody>
      </p:sp>
      <p:sp>
        <p:nvSpPr>
          <p:cNvPr id="91176" name="Line 40"/>
          <p:cNvSpPr>
            <a:spLocks noChangeShapeType="1"/>
          </p:cNvSpPr>
          <p:nvPr/>
        </p:nvSpPr>
        <p:spPr bwMode="auto">
          <a:xfrm>
            <a:off x="4679950" y="2960688"/>
            <a:ext cx="2303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1177" name="Rectangle 41"/>
          <p:cNvSpPr>
            <a:spLocks noChangeArrowheads="1"/>
          </p:cNvSpPr>
          <p:nvPr/>
        </p:nvSpPr>
        <p:spPr bwMode="auto">
          <a:xfrm>
            <a:off x="2195513" y="4581525"/>
            <a:ext cx="48609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3200"/>
              <a:t>11+14=25=</a:t>
            </a:r>
            <a:r>
              <a:rPr lang="en-US" sz="3200" b="1">
                <a:solidFill>
                  <a:schemeClr val="accent2"/>
                </a:solidFill>
              </a:rPr>
              <a:t>16</a:t>
            </a:r>
            <a:r>
              <a:rPr lang="en-US" sz="3200"/>
              <a:t>+9</a:t>
            </a:r>
          </a:p>
          <a:p>
            <a:pPr>
              <a:spcBef>
                <a:spcPct val="20000"/>
              </a:spcBef>
            </a:pPr>
            <a:r>
              <a:rPr lang="ru-RU" sz="3200"/>
              <a:t>5+7+</a:t>
            </a:r>
            <a:r>
              <a:rPr lang="ru-RU" sz="3200" b="1">
                <a:solidFill>
                  <a:schemeClr val="accent2"/>
                </a:solidFill>
              </a:rPr>
              <a:t>1</a:t>
            </a:r>
            <a:r>
              <a:rPr lang="ru-RU" sz="3200"/>
              <a:t>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</a:p>
          <a:p>
            <a:pPr>
              <a:spcBef>
                <a:spcPct val="20000"/>
              </a:spcBef>
            </a:pPr>
            <a:r>
              <a:rPr lang="en-US" sz="3200"/>
              <a:t>10+12=22=</a:t>
            </a:r>
            <a:r>
              <a:rPr lang="en-US" sz="3200" b="1">
                <a:solidFill>
                  <a:schemeClr val="accent2"/>
                </a:solidFill>
              </a:rPr>
              <a:t>16</a:t>
            </a:r>
            <a:r>
              <a:rPr lang="en-US" sz="3200"/>
              <a:t>+6</a:t>
            </a:r>
            <a:endParaRPr lang="ru-RU" sz="3200"/>
          </a:p>
          <a:p>
            <a:pPr>
              <a:spcBef>
                <a:spcPct val="20000"/>
              </a:spcBef>
            </a:pPr>
            <a:endParaRPr lang="ru-RU" sz="3200"/>
          </a:p>
        </p:txBody>
      </p:sp>
      <p:sp>
        <p:nvSpPr>
          <p:cNvPr id="91179" name="Rectangle 43"/>
          <p:cNvSpPr>
            <a:spLocks noChangeArrowheads="1"/>
          </p:cNvSpPr>
          <p:nvPr/>
        </p:nvSpPr>
        <p:spPr bwMode="auto">
          <a:xfrm>
            <a:off x="4572000" y="1125538"/>
            <a:ext cx="395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1144" name="AutoShape 8"/>
          <p:cNvSpPr>
            <a:spLocks noChangeArrowheads="1"/>
          </p:cNvSpPr>
          <p:nvPr/>
        </p:nvSpPr>
        <p:spPr bwMode="auto">
          <a:xfrm>
            <a:off x="4824413" y="3897313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 dirty="0">
                <a:latin typeface="Arial" charset="0"/>
              </a:rPr>
              <a:t>1 </a:t>
            </a:r>
            <a:r>
              <a:rPr lang="ru-RU" b="1" dirty="0">
                <a:latin typeface="Arial" charset="0"/>
              </a:rPr>
              <a:t>в перенос</a:t>
            </a:r>
          </a:p>
        </p:txBody>
      </p:sp>
      <p:sp>
        <p:nvSpPr>
          <p:cNvPr id="91180" name="AutoShape 44"/>
          <p:cNvSpPr>
            <a:spLocks noChangeArrowheads="1"/>
          </p:cNvSpPr>
          <p:nvPr/>
        </p:nvSpPr>
        <p:spPr bwMode="auto">
          <a:xfrm>
            <a:off x="4967288" y="5157788"/>
            <a:ext cx="1763712" cy="431800"/>
          </a:xfrm>
          <a:prstGeom prst="wedgeRoundRectCallout">
            <a:avLst>
              <a:gd name="adj1" fmla="val -58463"/>
              <a:gd name="adj2" fmla="val 126102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en-US" b="1">
                <a:latin typeface="Arial" charset="0"/>
              </a:rPr>
              <a:t>1 </a:t>
            </a:r>
            <a:r>
              <a:rPr lang="ru-RU" b="1">
                <a:latin typeface="Arial" charset="0"/>
              </a:rPr>
              <a:t>в перенос</a:t>
            </a:r>
          </a:p>
        </p:txBody>
      </p:sp>
      <p:sp>
        <p:nvSpPr>
          <p:cNvPr id="91182" name="Rectangle 46"/>
          <p:cNvSpPr>
            <a:spLocks noChangeArrowheads="1"/>
          </p:cNvSpPr>
          <p:nvPr/>
        </p:nvSpPr>
        <p:spPr bwMode="auto">
          <a:xfrm>
            <a:off x="5616575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/>
          </a:p>
        </p:txBody>
      </p:sp>
      <p:sp>
        <p:nvSpPr>
          <p:cNvPr id="91183" name="Rectangle 47"/>
          <p:cNvSpPr>
            <a:spLocks noChangeArrowheads="1"/>
          </p:cNvSpPr>
          <p:nvPr/>
        </p:nvSpPr>
        <p:spPr bwMode="auto">
          <a:xfrm>
            <a:off x="6516688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9</a:t>
            </a:r>
            <a:endParaRPr lang="ru-RU" sz="4000"/>
          </a:p>
        </p:txBody>
      </p:sp>
      <p:sp>
        <p:nvSpPr>
          <p:cNvPr id="91184" name="Rectangle 48"/>
          <p:cNvSpPr>
            <a:spLocks noChangeArrowheads="1"/>
          </p:cNvSpPr>
          <p:nvPr/>
        </p:nvSpPr>
        <p:spPr bwMode="auto">
          <a:xfrm>
            <a:off x="5076825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6</a:t>
            </a:r>
          </a:p>
        </p:txBody>
      </p:sp>
      <p:sp>
        <p:nvSpPr>
          <p:cNvPr id="91185" name="Rectangle 49"/>
          <p:cNvSpPr>
            <a:spLocks noChangeArrowheads="1"/>
          </p:cNvSpPr>
          <p:nvPr/>
        </p:nvSpPr>
        <p:spPr bwMode="auto">
          <a:xfrm>
            <a:off x="4535488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/>
              <a:t>1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7419975" y="982663"/>
            <a:ext cx="1533525" cy="48196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GB" sz="4000" dirty="0">
                <a:latin typeface="Arial" charset="0"/>
              </a:rPr>
              <a:t>A=10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B=11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C=12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D=13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E=14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F=15</a:t>
            </a:r>
          </a:p>
          <a:p>
            <a:pPr algn="r">
              <a:defRPr/>
            </a:pPr>
            <a:r>
              <a:rPr lang="en-GB" sz="4000" dirty="0">
                <a:latin typeface="Arial" charset="0"/>
              </a:rPr>
              <a:t>?=16</a:t>
            </a:r>
          </a:p>
          <a:p>
            <a:pPr algn="r">
              <a:defRPr/>
            </a:pPr>
            <a:endParaRPr lang="en-US" sz="4000" dirty="0">
              <a:latin typeface="Arial" charset="0"/>
            </a:endParaRPr>
          </a:p>
          <a:p>
            <a:pPr algn="r">
              <a:defRPr/>
            </a:pPr>
            <a:endParaRPr lang="en-GB" sz="4000" dirty="0">
              <a:latin typeface="Arial" charset="0"/>
            </a:endParaRPr>
          </a:p>
          <a:p>
            <a:pPr algn="r">
              <a:defRPr/>
            </a:pPr>
            <a:endParaRPr lang="ru-RU" sz="4000" dirty="0">
              <a:latin typeface="Arial" charset="0"/>
            </a:endParaRP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25" y="4597400"/>
            <a:ext cx="2047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1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1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1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1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91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9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91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3" grpId="0"/>
      <p:bldP spid="91173" grpId="0"/>
      <p:bldP spid="91175" grpId="0" animBg="1"/>
      <p:bldP spid="91176" grpId="0" animBg="1"/>
      <p:bldP spid="91177" grpId="0" build="p"/>
      <p:bldP spid="91179" grpId="0"/>
      <p:bldP spid="91144" grpId="0" animBg="1"/>
      <p:bldP spid="91144" grpId="1" animBg="1"/>
      <p:bldP spid="91180" grpId="0" animBg="1"/>
      <p:bldP spid="91180" grpId="1" animBg="1"/>
      <p:bldP spid="91182" grpId="0"/>
      <p:bldP spid="91183" grpId="0"/>
      <p:bldP spid="91184" grpId="0"/>
      <p:bldP spid="91185" grpId="0"/>
      <p:bldP spid="20" grpId="0" build="allAtOnce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5BFAFD-5135-4EFA-A8BA-74D6AD22BCE5}" type="slidenum">
              <a:rPr lang="ru-RU" smtClean="0">
                <a:latin typeface="Arial" pitchFamily="34" charset="0"/>
              </a:rPr>
              <a:pPr/>
              <a:t>29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000" dirty="0" smtClean="0">
                <a:latin typeface="+mj-lt"/>
                <a:ea typeface="+mj-ea"/>
                <a:cs typeface="+mj-cs"/>
              </a:rPr>
              <a:t>Арифметические операции: вычитание</a:t>
            </a:r>
          </a:p>
        </p:txBody>
      </p:sp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468313" y="985838"/>
            <a:ext cx="185578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  <a:latin typeface="Arial" charset="0"/>
              </a:rPr>
              <a:t>вычитание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647700" y="1628775"/>
            <a:ext cx="2520950" cy="2052638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ru-RU" sz="4000">
                <a:latin typeface="Arial" charset="0"/>
              </a:rPr>
              <a:t>С</a:t>
            </a:r>
            <a:r>
              <a:rPr lang="en-US" sz="4000">
                <a:latin typeface="Arial" charset="0"/>
              </a:rPr>
              <a:t> 5 B</a:t>
            </a:r>
            <a:r>
              <a:rPr lang="en-US" sz="4000" baseline="-25000">
                <a:latin typeface="Arial" charset="0"/>
              </a:rPr>
              <a:t>16</a:t>
            </a:r>
          </a:p>
          <a:p>
            <a:pPr algn="r">
              <a:defRPr/>
            </a:pPr>
            <a:r>
              <a:rPr lang="ru-RU" sz="4000">
                <a:latin typeface="Arial" charset="0"/>
              </a:rPr>
              <a:t>–</a:t>
            </a:r>
            <a:r>
              <a:rPr lang="en-US" sz="4000">
                <a:latin typeface="Arial" charset="0"/>
              </a:rPr>
              <a:t>   A 7 E</a:t>
            </a:r>
            <a:r>
              <a:rPr lang="en-US" sz="4000" baseline="-25000">
                <a:latin typeface="Arial" charset="0"/>
              </a:rPr>
              <a:t>16</a:t>
            </a:r>
            <a:endParaRPr lang="en-US" sz="4000">
              <a:latin typeface="Arial" charset="0"/>
            </a:endParaRPr>
          </a:p>
          <a:p>
            <a:pPr algn="r">
              <a:defRPr/>
            </a:pPr>
            <a:endParaRPr lang="ru-RU" sz="4000">
              <a:latin typeface="Arial" charset="0"/>
            </a:endParaRPr>
          </a:p>
        </p:txBody>
      </p:sp>
      <p:sp>
        <p:nvSpPr>
          <p:cNvPr id="93193" name="AutoShape 9"/>
          <p:cNvSpPr>
            <a:spLocks noChangeArrowheads="1"/>
          </p:cNvSpPr>
          <p:nvPr/>
        </p:nvSpPr>
        <p:spPr bwMode="auto">
          <a:xfrm>
            <a:off x="3671888" y="3860800"/>
            <a:ext cx="1260475" cy="431800"/>
          </a:xfrm>
          <a:prstGeom prst="wedgeRoundRectCallout">
            <a:avLst>
              <a:gd name="adj1" fmla="val -71157"/>
              <a:gd name="adj2" fmla="val 9632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>
                <a:latin typeface="Arial" charset="0"/>
              </a:rPr>
              <a:t>заем</a:t>
            </a:r>
          </a:p>
        </p:txBody>
      </p:sp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5688013" y="11255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3220" name="Rectangle 36"/>
          <p:cNvSpPr>
            <a:spLocks noChangeArrowheads="1"/>
          </p:cNvSpPr>
          <p:nvPr/>
        </p:nvSpPr>
        <p:spPr bwMode="auto">
          <a:xfrm>
            <a:off x="1295400" y="2924175"/>
            <a:ext cx="1863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 D D</a:t>
            </a:r>
            <a:r>
              <a:rPr lang="en-US" sz="4000" baseline="-25000"/>
              <a:t>16</a:t>
            </a:r>
            <a:endParaRPr lang="ru-RU" sz="4000" baseline="-25000"/>
          </a:p>
        </p:txBody>
      </p:sp>
      <p:sp>
        <p:nvSpPr>
          <p:cNvPr id="19466" name="Line 37"/>
          <p:cNvSpPr>
            <a:spLocks noChangeShapeType="1"/>
          </p:cNvSpPr>
          <p:nvPr/>
        </p:nvSpPr>
        <p:spPr bwMode="auto">
          <a:xfrm>
            <a:off x="1116013" y="2960688"/>
            <a:ext cx="1979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3222" name="Rectangle 38"/>
          <p:cNvSpPr>
            <a:spLocks noChangeArrowheads="1"/>
          </p:cNvSpPr>
          <p:nvPr/>
        </p:nvSpPr>
        <p:spPr bwMode="auto">
          <a:xfrm>
            <a:off x="4211638" y="1665288"/>
            <a:ext cx="2809875" cy="2052637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/>
          <a:lstStyle/>
          <a:p>
            <a:pPr algn="r">
              <a:defRPr/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4000" b="1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4000">
                <a:latin typeface="Arial" charset="0"/>
              </a:rPr>
              <a:t> 5 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11</a:t>
            </a:r>
            <a:endParaRPr lang="en-US" sz="4000" b="1" baseline="-25000">
              <a:solidFill>
                <a:srgbClr val="FF0000"/>
              </a:solidFill>
              <a:latin typeface="Arial" charset="0"/>
            </a:endParaRPr>
          </a:p>
          <a:p>
            <a:pPr algn="r">
              <a:defRPr/>
            </a:pPr>
            <a:r>
              <a:rPr lang="ru-RU" sz="4000">
                <a:latin typeface="Arial" charset="0"/>
              </a:rPr>
              <a:t>–</a:t>
            </a:r>
            <a:r>
              <a:rPr lang="en-US" sz="4000">
                <a:latin typeface="Arial" charset="0"/>
              </a:rPr>
              <a:t> </a:t>
            </a:r>
            <a:r>
              <a:rPr lang="ru-RU" sz="4000">
                <a:latin typeface="Arial" charset="0"/>
              </a:rPr>
              <a:t>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ru-RU" sz="4000" b="1">
                <a:solidFill>
                  <a:srgbClr val="FF0000"/>
                </a:solidFill>
                <a:latin typeface="Arial" charset="0"/>
              </a:rPr>
              <a:t>0</a:t>
            </a:r>
            <a:r>
              <a:rPr lang="en-US" sz="4000">
                <a:latin typeface="Arial" charset="0"/>
              </a:rPr>
              <a:t>  7  </a:t>
            </a:r>
            <a:r>
              <a:rPr lang="en-US" sz="4000" b="1">
                <a:solidFill>
                  <a:srgbClr val="FF0000"/>
                </a:solidFill>
                <a:latin typeface="Arial" charset="0"/>
              </a:rPr>
              <a:t>14</a:t>
            </a:r>
            <a:endParaRPr lang="en-US" sz="4000" b="1">
              <a:latin typeface="Arial" charset="0"/>
            </a:endParaRPr>
          </a:p>
          <a:p>
            <a:pPr algn="r">
              <a:spcBef>
                <a:spcPct val="10000"/>
              </a:spcBef>
              <a:defRPr/>
            </a:pPr>
            <a:endParaRPr lang="ru-RU" sz="4000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3223" name="Line 39"/>
          <p:cNvSpPr>
            <a:spLocks noChangeShapeType="1"/>
          </p:cNvSpPr>
          <p:nvPr/>
        </p:nvSpPr>
        <p:spPr bwMode="auto">
          <a:xfrm>
            <a:off x="4645025" y="2960688"/>
            <a:ext cx="2303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3225" name="Rectangle 41"/>
          <p:cNvSpPr>
            <a:spLocks noChangeArrowheads="1"/>
          </p:cNvSpPr>
          <p:nvPr/>
        </p:nvSpPr>
        <p:spPr bwMode="auto">
          <a:xfrm>
            <a:off x="5040313" y="1125538"/>
            <a:ext cx="395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chemeClr val="accent2"/>
                </a:solidFill>
                <a:sym typeface="Symbol" pitchFamily="18" charset="2"/>
              </a:rPr>
              <a:t></a:t>
            </a:r>
          </a:p>
        </p:txBody>
      </p:sp>
      <p:sp>
        <p:nvSpPr>
          <p:cNvPr id="93226" name="Rectangle 42"/>
          <p:cNvSpPr>
            <a:spLocks noChangeArrowheads="1"/>
          </p:cNvSpPr>
          <p:nvPr/>
        </p:nvSpPr>
        <p:spPr bwMode="auto">
          <a:xfrm>
            <a:off x="2124075" y="4292600"/>
            <a:ext cx="486092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ru-RU" sz="3200"/>
              <a:t>(</a:t>
            </a:r>
            <a:r>
              <a:rPr lang="en-US" sz="3200"/>
              <a:t>11+</a:t>
            </a:r>
            <a:r>
              <a:rPr lang="ru-RU" sz="3200" b="1">
                <a:solidFill>
                  <a:schemeClr val="accent2"/>
                </a:solidFill>
              </a:rPr>
              <a:t>16</a:t>
            </a:r>
            <a:r>
              <a:rPr lang="ru-RU" sz="3200"/>
              <a:t>)</a:t>
            </a:r>
            <a:r>
              <a:rPr lang="ru-RU" sz="4000"/>
              <a:t>–</a:t>
            </a:r>
            <a:r>
              <a:rPr lang="en-US" sz="3200"/>
              <a:t>14=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  <a:endParaRPr lang="ru-RU" sz="3200" baseline="-25000"/>
          </a:p>
          <a:p>
            <a:r>
              <a:rPr lang="ru-RU" sz="3200"/>
              <a:t>(5 </a:t>
            </a:r>
            <a:r>
              <a:rPr lang="ru-RU" sz="4000"/>
              <a:t>–</a:t>
            </a:r>
            <a:r>
              <a:rPr lang="ru-RU" sz="3200"/>
              <a:t> </a:t>
            </a:r>
            <a:r>
              <a:rPr lang="ru-RU" sz="3200" b="1">
                <a:solidFill>
                  <a:srgbClr val="FF0000"/>
                </a:solidFill>
              </a:rPr>
              <a:t>1</a:t>
            </a:r>
            <a:r>
              <a:rPr lang="ru-RU" sz="3200"/>
              <a:t>)+</a:t>
            </a:r>
            <a:r>
              <a:rPr lang="ru-RU" sz="3200" b="1">
                <a:solidFill>
                  <a:schemeClr val="accent2"/>
                </a:solidFill>
              </a:rPr>
              <a:t>16</a:t>
            </a:r>
            <a:r>
              <a:rPr lang="ru-RU" sz="3200"/>
              <a:t> </a:t>
            </a:r>
            <a:r>
              <a:rPr lang="ru-RU" sz="4000"/>
              <a:t>–</a:t>
            </a:r>
            <a:r>
              <a:rPr lang="ru-RU" sz="3200"/>
              <a:t> 7=</a:t>
            </a:r>
            <a:r>
              <a:rPr lang="ru-RU" sz="3200" b="1">
                <a:solidFill>
                  <a:srgbClr val="FF0000"/>
                </a:solidFill>
              </a:rPr>
              <a:t>13</a:t>
            </a:r>
            <a:r>
              <a:rPr lang="ru-RU" sz="3200"/>
              <a:t>=</a:t>
            </a:r>
            <a:r>
              <a:rPr lang="en-US" sz="3200"/>
              <a:t>D</a:t>
            </a:r>
            <a:r>
              <a:rPr lang="en-US" sz="3200" baseline="-25000"/>
              <a:t>16</a:t>
            </a:r>
          </a:p>
          <a:p>
            <a:r>
              <a:rPr lang="ru-RU" sz="3200"/>
              <a:t>(</a:t>
            </a:r>
            <a:r>
              <a:rPr lang="en-US" sz="3200"/>
              <a:t>12</a:t>
            </a:r>
            <a:r>
              <a:rPr lang="ru-RU" sz="3200"/>
              <a:t> – </a:t>
            </a:r>
            <a:r>
              <a:rPr lang="ru-RU" sz="3200" b="1">
                <a:solidFill>
                  <a:srgbClr val="FF0000"/>
                </a:solidFill>
              </a:rPr>
              <a:t>1</a:t>
            </a:r>
            <a:r>
              <a:rPr lang="ru-RU" sz="3200"/>
              <a:t>) – 10 </a:t>
            </a:r>
            <a:r>
              <a:rPr lang="en-US" sz="3200"/>
              <a:t>=</a:t>
            </a:r>
            <a:r>
              <a:rPr lang="ru-RU" sz="3200"/>
              <a:t> 1</a:t>
            </a:r>
          </a:p>
          <a:p>
            <a:endParaRPr lang="ru-RU" sz="3200"/>
          </a:p>
        </p:txBody>
      </p:sp>
      <p:sp>
        <p:nvSpPr>
          <p:cNvPr id="93227" name="AutoShape 43"/>
          <p:cNvSpPr>
            <a:spLocks noChangeArrowheads="1"/>
          </p:cNvSpPr>
          <p:nvPr/>
        </p:nvSpPr>
        <p:spPr bwMode="auto">
          <a:xfrm>
            <a:off x="6481763" y="908050"/>
            <a:ext cx="1260475" cy="431800"/>
          </a:xfrm>
          <a:prstGeom prst="wedgeRoundRectCallout">
            <a:avLst>
              <a:gd name="adj1" fmla="val -87407"/>
              <a:gd name="adj2" fmla="val 77574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b="1" dirty="0">
                <a:latin typeface="Arial" charset="0"/>
              </a:rPr>
              <a:t>заем</a:t>
            </a:r>
          </a:p>
        </p:txBody>
      </p:sp>
      <p:sp>
        <p:nvSpPr>
          <p:cNvPr id="93229" name="Rectangle 45"/>
          <p:cNvSpPr>
            <a:spLocks noChangeArrowheads="1"/>
          </p:cNvSpPr>
          <p:nvPr/>
        </p:nvSpPr>
        <p:spPr bwMode="auto">
          <a:xfrm>
            <a:off x="5581650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93230" name="Rectangle 46"/>
          <p:cNvSpPr>
            <a:spLocks noChangeArrowheads="1"/>
          </p:cNvSpPr>
          <p:nvPr/>
        </p:nvSpPr>
        <p:spPr bwMode="auto">
          <a:xfrm>
            <a:off x="5041900" y="2960688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/>
              <a:t>1</a:t>
            </a:r>
            <a:endParaRPr lang="ru-RU" sz="4000" b="1">
              <a:solidFill>
                <a:srgbClr val="FF0000"/>
              </a:solidFill>
            </a:endParaRPr>
          </a:p>
        </p:txBody>
      </p:sp>
      <p:sp>
        <p:nvSpPr>
          <p:cNvPr id="93231" name="Rectangle 47"/>
          <p:cNvSpPr>
            <a:spLocks noChangeArrowheads="1"/>
          </p:cNvSpPr>
          <p:nvPr/>
        </p:nvSpPr>
        <p:spPr bwMode="auto">
          <a:xfrm>
            <a:off x="6300788" y="2960688"/>
            <a:ext cx="749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13</a:t>
            </a:r>
            <a:endParaRPr lang="ru-RU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3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93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3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3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9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93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3" grpId="0" animBg="1"/>
      <p:bldP spid="93193" grpId="1" animBg="1"/>
      <p:bldP spid="93211" grpId="0"/>
      <p:bldP spid="93220" grpId="0"/>
      <p:bldP spid="93222" grpId="0" animBg="1"/>
      <p:bldP spid="93223" grpId="0" animBg="1"/>
      <p:bldP spid="93225" grpId="0"/>
      <p:bldP spid="93226" grpId="0" build="p"/>
      <p:bldP spid="93227" grpId="0" animBg="1"/>
      <p:bldP spid="93227" grpId="1" animBg="1"/>
      <p:bldP spid="93229" grpId="0"/>
      <p:bldP spid="93230" grpId="0"/>
      <p:bldP spid="932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Преобразование аналогового сигнала в цифровой</a:t>
            </a:r>
            <a:endParaRPr lang="ru-RU" dirty="0"/>
          </a:p>
        </p:txBody>
      </p:sp>
      <p:grpSp>
        <p:nvGrpSpPr>
          <p:cNvPr id="4" name="Group 3"/>
          <p:cNvGrpSpPr>
            <a:grpSpLocks noGrp="1"/>
          </p:cNvGrpSpPr>
          <p:nvPr>
            <p:ph idx="1"/>
          </p:nvPr>
        </p:nvGrpSpPr>
        <p:grpSpPr bwMode="auto">
          <a:xfrm>
            <a:off x="1259632" y="2708920"/>
            <a:ext cx="6347048" cy="3057203"/>
            <a:chOff x="1614" y="8874"/>
            <a:chExt cx="8727" cy="3240"/>
          </a:xfrm>
        </p:grpSpPr>
        <p:grpSp>
          <p:nvGrpSpPr>
            <p:cNvPr id="5" name="Group 35"/>
            <p:cNvGrpSpPr>
              <a:grpSpLocks/>
            </p:cNvGrpSpPr>
            <p:nvPr/>
          </p:nvGrpSpPr>
          <p:grpSpPr bwMode="auto">
            <a:xfrm>
              <a:off x="1614" y="8874"/>
              <a:ext cx="4407" cy="3060"/>
              <a:chOff x="1614" y="8874"/>
              <a:chExt cx="4407" cy="3060"/>
            </a:xfrm>
          </p:grpSpPr>
          <p:sp>
            <p:nvSpPr>
              <p:cNvPr id="37" name="Line 42"/>
              <p:cNvSpPr>
                <a:spLocks noChangeShapeType="1"/>
              </p:cNvSpPr>
              <p:nvPr/>
            </p:nvSpPr>
            <p:spPr bwMode="auto">
              <a:xfrm>
                <a:off x="2421" y="1139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41"/>
              <p:cNvSpPr>
                <a:spLocks noChangeShapeType="1"/>
              </p:cNvSpPr>
              <p:nvPr/>
            </p:nvSpPr>
            <p:spPr bwMode="auto">
              <a:xfrm flipV="1">
                <a:off x="2421" y="9054"/>
                <a:ext cx="0" cy="2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40"/>
              <p:cNvSpPr>
                <a:spLocks/>
              </p:cNvSpPr>
              <p:nvPr/>
            </p:nvSpPr>
            <p:spPr bwMode="auto">
              <a:xfrm>
                <a:off x="2781" y="9234"/>
                <a:ext cx="2520" cy="1620"/>
              </a:xfrm>
              <a:custGeom>
                <a:avLst/>
                <a:gdLst>
                  <a:gd name="T0" fmla="*/ 0 w 2520"/>
                  <a:gd name="T1" fmla="*/ 1620 h 1620"/>
                  <a:gd name="T2" fmla="*/ 69 w 2520"/>
                  <a:gd name="T3" fmla="*/ 1431 h 1620"/>
                  <a:gd name="T4" fmla="*/ 144 w 2520"/>
                  <a:gd name="T5" fmla="*/ 1206 h 1620"/>
                  <a:gd name="T6" fmla="*/ 234 w 2520"/>
                  <a:gd name="T7" fmla="*/ 1071 h 1620"/>
                  <a:gd name="T8" fmla="*/ 360 w 2520"/>
                  <a:gd name="T9" fmla="*/ 900 h 1620"/>
                  <a:gd name="T10" fmla="*/ 540 w 2520"/>
                  <a:gd name="T11" fmla="*/ 720 h 1620"/>
                  <a:gd name="T12" fmla="*/ 699 w 2520"/>
                  <a:gd name="T13" fmla="*/ 786 h 1620"/>
                  <a:gd name="T14" fmla="*/ 900 w 2520"/>
                  <a:gd name="T15" fmla="*/ 900 h 1620"/>
                  <a:gd name="T16" fmla="*/ 1080 w 2520"/>
                  <a:gd name="T17" fmla="*/ 1080 h 1620"/>
                  <a:gd name="T18" fmla="*/ 1224 w 2520"/>
                  <a:gd name="T19" fmla="*/ 1161 h 1620"/>
                  <a:gd name="T20" fmla="*/ 1419 w 2520"/>
                  <a:gd name="T21" fmla="*/ 1206 h 1620"/>
                  <a:gd name="T22" fmla="*/ 1614 w 2520"/>
                  <a:gd name="T23" fmla="*/ 1206 h 1620"/>
                  <a:gd name="T24" fmla="*/ 1800 w 2520"/>
                  <a:gd name="T25" fmla="*/ 1080 h 1620"/>
                  <a:gd name="T26" fmla="*/ 1980 w 2520"/>
                  <a:gd name="T27" fmla="*/ 900 h 1620"/>
                  <a:gd name="T28" fmla="*/ 2160 w 2520"/>
                  <a:gd name="T29" fmla="*/ 720 h 1620"/>
                  <a:gd name="T30" fmla="*/ 2259 w 2520"/>
                  <a:gd name="T31" fmla="*/ 531 h 1620"/>
                  <a:gd name="T32" fmla="*/ 2379 w 2520"/>
                  <a:gd name="T33" fmla="*/ 381 h 1620"/>
                  <a:gd name="T34" fmla="*/ 2469 w 2520"/>
                  <a:gd name="T35" fmla="*/ 186 h 1620"/>
                  <a:gd name="T36" fmla="*/ 2520 w 2520"/>
                  <a:gd name="T37" fmla="*/ 0 h 162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520"/>
                  <a:gd name="T58" fmla="*/ 0 h 1620"/>
                  <a:gd name="T59" fmla="*/ 2520 w 2520"/>
                  <a:gd name="T60" fmla="*/ 1620 h 162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520" h="1620">
                    <a:moveTo>
                      <a:pt x="0" y="1620"/>
                    </a:moveTo>
                    <a:cubicBezTo>
                      <a:pt x="12" y="1588"/>
                      <a:pt x="45" y="1500"/>
                      <a:pt x="69" y="1431"/>
                    </a:cubicBezTo>
                    <a:cubicBezTo>
                      <a:pt x="93" y="1362"/>
                      <a:pt x="116" y="1266"/>
                      <a:pt x="144" y="1206"/>
                    </a:cubicBezTo>
                    <a:cubicBezTo>
                      <a:pt x="172" y="1146"/>
                      <a:pt x="198" y="1122"/>
                      <a:pt x="234" y="1071"/>
                    </a:cubicBezTo>
                    <a:cubicBezTo>
                      <a:pt x="270" y="1020"/>
                      <a:pt x="309" y="958"/>
                      <a:pt x="360" y="900"/>
                    </a:cubicBezTo>
                    <a:cubicBezTo>
                      <a:pt x="411" y="842"/>
                      <a:pt x="484" y="739"/>
                      <a:pt x="540" y="720"/>
                    </a:cubicBezTo>
                    <a:cubicBezTo>
                      <a:pt x="596" y="701"/>
                      <a:pt x="639" y="756"/>
                      <a:pt x="699" y="786"/>
                    </a:cubicBezTo>
                    <a:cubicBezTo>
                      <a:pt x="759" y="816"/>
                      <a:pt x="837" y="851"/>
                      <a:pt x="900" y="900"/>
                    </a:cubicBezTo>
                    <a:cubicBezTo>
                      <a:pt x="963" y="949"/>
                      <a:pt x="1026" y="1037"/>
                      <a:pt x="1080" y="1080"/>
                    </a:cubicBezTo>
                    <a:cubicBezTo>
                      <a:pt x="1134" y="1123"/>
                      <a:pt x="1168" y="1140"/>
                      <a:pt x="1224" y="1161"/>
                    </a:cubicBezTo>
                    <a:cubicBezTo>
                      <a:pt x="1280" y="1182"/>
                      <a:pt x="1354" y="1198"/>
                      <a:pt x="1419" y="1206"/>
                    </a:cubicBezTo>
                    <a:cubicBezTo>
                      <a:pt x="1484" y="1214"/>
                      <a:pt x="1550" y="1227"/>
                      <a:pt x="1614" y="1206"/>
                    </a:cubicBezTo>
                    <a:cubicBezTo>
                      <a:pt x="1678" y="1185"/>
                      <a:pt x="1739" y="1131"/>
                      <a:pt x="1800" y="1080"/>
                    </a:cubicBezTo>
                    <a:cubicBezTo>
                      <a:pt x="1861" y="1029"/>
                      <a:pt x="1920" y="960"/>
                      <a:pt x="1980" y="900"/>
                    </a:cubicBezTo>
                    <a:cubicBezTo>
                      <a:pt x="2040" y="840"/>
                      <a:pt x="2114" y="781"/>
                      <a:pt x="2160" y="720"/>
                    </a:cubicBezTo>
                    <a:cubicBezTo>
                      <a:pt x="2206" y="659"/>
                      <a:pt x="2222" y="588"/>
                      <a:pt x="2259" y="531"/>
                    </a:cubicBezTo>
                    <a:cubicBezTo>
                      <a:pt x="2296" y="474"/>
                      <a:pt x="2344" y="438"/>
                      <a:pt x="2379" y="381"/>
                    </a:cubicBezTo>
                    <a:cubicBezTo>
                      <a:pt x="2414" y="324"/>
                      <a:pt x="2445" y="250"/>
                      <a:pt x="2469" y="186"/>
                    </a:cubicBezTo>
                    <a:cubicBezTo>
                      <a:pt x="2493" y="122"/>
                      <a:pt x="2510" y="39"/>
                      <a:pt x="252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Text Box 39"/>
              <p:cNvSpPr txBox="1">
                <a:spLocks noChangeArrowheads="1"/>
              </p:cNvSpPr>
              <p:nvPr/>
            </p:nvSpPr>
            <p:spPr bwMode="auto">
              <a:xfrm>
                <a:off x="5661" y="11394"/>
                <a:ext cx="3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000">
                    <a:cs typeface="Times New Roman" pitchFamily="18" charset="0"/>
                  </a:rPr>
                  <a:t>t</a:t>
                </a:r>
                <a:endParaRPr lang="en-US"/>
              </a:p>
            </p:txBody>
          </p:sp>
          <p:sp>
            <p:nvSpPr>
              <p:cNvPr id="41" name="Text Box 38"/>
              <p:cNvSpPr txBox="1">
                <a:spLocks noChangeArrowheads="1"/>
              </p:cNvSpPr>
              <p:nvPr/>
            </p:nvSpPr>
            <p:spPr bwMode="auto">
              <a:xfrm>
                <a:off x="2061" y="8874"/>
                <a:ext cx="54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000">
                    <a:cs typeface="Times New Roman" pitchFamily="18" charset="0"/>
                  </a:rPr>
                  <a:t>U</a:t>
                </a:r>
                <a:endParaRPr lang="en-US"/>
              </a:p>
            </p:txBody>
          </p:sp>
          <p:sp>
            <p:nvSpPr>
              <p:cNvPr id="42" name="Text Box 37"/>
              <p:cNvSpPr txBox="1">
                <a:spLocks noChangeArrowheads="1"/>
              </p:cNvSpPr>
              <p:nvPr/>
            </p:nvSpPr>
            <p:spPr bwMode="auto">
              <a:xfrm>
                <a:off x="3141" y="11394"/>
                <a:ext cx="18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1000">
                    <a:cs typeface="Times New Roman" pitchFamily="18" charset="0"/>
                  </a:rPr>
                  <a:t>время</a:t>
                </a:r>
                <a:endParaRPr lang="ru-RU"/>
              </a:p>
            </p:txBody>
          </p:sp>
          <p:sp>
            <p:nvSpPr>
              <p:cNvPr id="43" name="Text Box 36"/>
              <p:cNvSpPr txBox="1">
                <a:spLocks noChangeArrowheads="1"/>
              </p:cNvSpPr>
              <p:nvPr/>
            </p:nvSpPr>
            <p:spPr bwMode="auto">
              <a:xfrm>
                <a:off x="1614" y="9594"/>
                <a:ext cx="807" cy="1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1000">
                    <a:cs typeface="Times New Roman" pitchFamily="18" charset="0"/>
                  </a:rPr>
                  <a:t>уровень</a:t>
                </a:r>
                <a:endParaRPr lang="ru-RU"/>
              </a:p>
            </p:txBody>
          </p: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5841" y="8874"/>
              <a:ext cx="4500" cy="3240"/>
              <a:chOff x="5841" y="8874"/>
              <a:chExt cx="4500" cy="3240"/>
            </a:xfrm>
          </p:grpSpPr>
          <p:sp>
            <p:nvSpPr>
              <p:cNvPr id="7" name="Line 34"/>
              <p:cNvSpPr>
                <a:spLocks noChangeShapeType="1"/>
              </p:cNvSpPr>
              <p:nvPr/>
            </p:nvSpPr>
            <p:spPr bwMode="auto">
              <a:xfrm>
                <a:off x="6741" y="1139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Line 33"/>
              <p:cNvSpPr>
                <a:spLocks noChangeShapeType="1"/>
              </p:cNvSpPr>
              <p:nvPr/>
            </p:nvSpPr>
            <p:spPr bwMode="auto">
              <a:xfrm flipV="1">
                <a:off x="6741" y="9054"/>
                <a:ext cx="0" cy="23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32"/>
              <p:cNvSpPr>
                <a:spLocks/>
              </p:cNvSpPr>
              <p:nvPr/>
            </p:nvSpPr>
            <p:spPr bwMode="auto">
              <a:xfrm>
                <a:off x="7101" y="9234"/>
                <a:ext cx="2520" cy="1620"/>
              </a:xfrm>
              <a:custGeom>
                <a:avLst/>
                <a:gdLst>
                  <a:gd name="T0" fmla="*/ 0 w 2520"/>
                  <a:gd name="T1" fmla="*/ 1620 h 1620"/>
                  <a:gd name="T2" fmla="*/ 69 w 2520"/>
                  <a:gd name="T3" fmla="*/ 1431 h 1620"/>
                  <a:gd name="T4" fmla="*/ 144 w 2520"/>
                  <a:gd name="T5" fmla="*/ 1206 h 1620"/>
                  <a:gd name="T6" fmla="*/ 234 w 2520"/>
                  <a:gd name="T7" fmla="*/ 1071 h 1620"/>
                  <a:gd name="T8" fmla="*/ 360 w 2520"/>
                  <a:gd name="T9" fmla="*/ 900 h 1620"/>
                  <a:gd name="T10" fmla="*/ 540 w 2520"/>
                  <a:gd name="T11" fmla="*/ 720 h 1620"/>
                  <a:gd name="T12" fmla="*/ 699 w 2520"/>
                  <a:gd name="T13" fmla="*/ 786 h 1620"/>
                  <a:gd name="T14" fmla="*/ 900 w 2520"/>
                  <a:gd name="T15" fmla="*/ 900 h 1620"/>
                  <a:gd name="T16" fmla="*/ 1080 w 2520"/>
                  <a:gd name="T17" fmla="*/ 1080 h 1620"/>
                  <a:gd name="T18" fmla="*/ 1224 w 2520"/>
                  <a:gd name="T19" fmla="*/ 1161 h 1620"/>
                  <a:gd name="T20" fmla="*/ 1419 w 2520"/>
                  <a:gd name="T21" fmla="*/ 1206 h 1620"/>
                  <a:gd name="T22" fmla="*/ 1614 w 2520"/>
                  <a:gd name="T23" fmla="*/ 1206 h 1620"/>
                  <a:gd name="T24" fmla="*/ 1800 w 2520"/>
                  <a:gd name="T25" fmla="*/ 1080 h 1620"/>
                  <a:gd name="T26" fmla="*/ 1980 w 2520"/>
                  <a:gd name="T27" fmla="*/ 900 h 1620"/>
                  <a:gd name="T28" fmla="*/ 2160 w 2520"/>
                  <a:gd name="T29" fmla="*/ 720 h 1620"/>
                  <a:gd name="T30" fmla="*/ 2259 w 2520"/>
                  <a:gd name="T31" fmla="*/ 531 h 1620"/>
                  <a:gd name="T32" fmla="*/ 2379 w 2520"/>
                  <a:gd name="T33" fmla="*/ 381 h 1620"/>
                  <a:gd name="T34" fmla="*/ 2469 w 2520"/>
                  <a:gd name="T35" fmla="*/ 186 h 1620"/>
                  <a:gd name="T36" fmla="*/ 2520 w 2520"/>
                  <a:gd name="T37" fmla="*/ 0 h 162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520"/>
                  <a:gd name="T58" fmla="*/ 0 h 1620"/>
                  <a:gd name="T59" fmla="*/ 2520 w 2520"/>
                  <a:gd name="T60" fmla="*/ 1620 h 1620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520" h="1620">
                    <a:moveTo>
                      <a:pt x="0" y="1620"/>
                    </a:moveTo>
                    <a:cubicBezTo>
                      <a:pt x="12" y="1588"/>
                      <a:pt x="45" y="1500"/>
                      <a:pt x="69" y="1431"/>
                    </a:cubicBezTo>
                    <a:cubicBezTo>
                      <a:pt x="93" y="1362"/>
                      <a:pt x="116" y="1266"/>
                      <a:pt x="144" y="1206"/>
                    </a:cubicBezTo>
                    <a:cubicBezTo>
                      <a:pt x="172" y="1146"/>
                      <a:pt x="198" y="1122"/>
                      <a:pt x="234" y="1071"/>
                    </a:cubicBezTo>
                    <a:cubicBezTo>
                      <a:pt x="270" y="1020"/>
                      <a:pt x="309" y="958"/>
                      <a:pt x="360" y="900"/>
                    </a:cubicBezTo>
                    <a:cubicBezTo>
                      <a:pt x="411" y="842"/>
                      <a:pt x="484" y="739"/>
                      <a:pt x="540" y="720"/>
                    </a:cubicBezTo>
                    <a:cubicBezTo>
                      <a:pt x="596" y="701"/>
                      <a:pt x="639" y="756"/>
                      <a:pt x="699" y="786"/>
                    </a:cubicBezTo>
                    <a:cubicBezTo>
                      <a:pt x="759" y="816"/>
                      <a:pt x="837" y="851"/>
                      <a:pt x="900" y="900"/>
                    </a:cubicBezTo>
                    <a:cubicBezTo>
                      <a:pt x="963" y="949"/>
                      <a:pt x="1026" y="1037"/>
                      <a:pt x="1080" y="1080"/>
                    </a:cubicBezTo>
                    <a:cubicBezTo>
                      <a:pt x="1134" y="1123"/>
                      <a:pt x="1168" y="1140"/>
                      <a:pt x="1224" y="1161"/>
                    </a:cubicBezTo>
                    <a:cubicBezTo>
                      <a:pt x="1280" y="1182"/>
                      <a:pt x="1354" y="1198"/>
                      <a:pt x="1419" y="1206"/>
                    </a:cubicBezTo>
                    <a:cubicBezTo>
                      <a:pt x="1484" y="1214"/>
                      <a:pt x="1550" y="1227"/>
                      <a:pt x="1614" y="1206"/>
                    </a:cubicBezTo>
                    <a:cubicBezTo>
                      <a:pt x="1678" y="1185"/>
                      <a:pt x="1739" y="1131"/>
                      <a:pt x="1800" y="1080"/>
                    </a:cubicBezTo>
                    <a:cubicBezTo>
                      <a:pt x="1861" y="1029"/>
                      <a:pt x="1920" y="960"/>
                      <a:pt x="1980" y="900"/>
                    </a:cubicBezTo>
                    <a:cubicBezTo>
                      <a:pt x="2040" y="840"/>
                      <a:pt x="2114" y="781"/>
                      <a:pt x="2160" y="720"/>
                    </a:cubicBezTo>
                    <a:cubicBezTo>
                      <a:pt x="2206" y="659"/>
                      <a:pt x="2222" y="588"/>
                      <a:pt x="2259" y="531"/>
                    </a:cubicBezTo>
                    <a:cubicBezTo>
                      <a:pt x="2296" y="474"/>
                      <a:pt x="2344" y="438"/>
                      <a:pt x="2379" y="381"/>
                    </a:cubicBezTo>
                    <a:cubicBezTo>
                      <a:pt x="2414" y="324"/>
                      <a:pt x="2445" y="250"/>
                      <a:pt x="2469" y="186"/>
                    </a:cubicBezTo>
                    <a:cubicBezTo>
                      <a:pt x="2493" y="122"/>
                      <a:pt x="2510" y="39"/>
                      <a:pt x="2520" y="0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Text Box 31"/>
              <p:cNvSpPr txBox="1">
                <a:spLocks noChangeArrowheads="1"/>
              </p:cNvSpPr>
              <p:nvPr/>
            </p:nvSpPr>
            <p:spPr bwMode="auto">
              <a:xfrm>
                <a:off x="9981" y="11394"/>
                <a:ext cx="36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000">
                    <a:cs typeface="Times New Roman" pitchFamily="18" charset="0"/>
                  </a:rPr>
                  <a:t>t</a:t>
                </a:r>
                <a:endParaRPr lang="en-US"/>
              </a:p>
            </p:txBody>
          </p:sp>
          <p:sp>
            <p:nvSpPr>
              <p:cNvPr id="11" name="Text Box 30"/>
              <p:cNvSpPr txBox="1">
                <a:spLocks noChangeArrowheads="1"/>
              </p:cNvSpPr>
              <p:nvPr/>
            </p:nvSpPr>
            <p:spPr bwMode="auto">
              <a:xfrm>
                <a:off x="6381" y="8874"/>
                <a:ext cx="540" cy="3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en-US" sz="1000">
                    <a:cs typeface="Times New Roman" pitchFamily="18" charset="0"/>
                  </a:rPr>
                  <a:t>U</a:t>
                </a:r>
                <a:endParaRPr lang="en-US"/>
              </a:p>
            </p:txBody>
          </p:sp>
          <p:sp>
            <p:nvSpPr>
              <p:cNvPr id="12" name="Text Box 29"/>
              <p:cNvSpPr txBox="1">
                <a:spLocks noChangeArrowheads="1"/>
              </p:cNvSpPr>
              <p:nvPr/>
            </p:nvSpPr>
            <p:spPr bwMode="auto">
              <a:xfrm>
                <a:off x="7461" y="11574"/>
                <a:ext cx="180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1000">
                    <a:cs typeface="Times New Roman" pitchFamily="18" charset="0"/>
                  </a:rPr>
                  <a:t>дискретизация</a:t>
                </a:r>
                <a:endParaRPr lang="ru-RU"/>
              </a:p>
            </p:txBody>
          </p:sp>
          <p:sp>
            <p:nvSpPr>
              <p:cNvPr id="13" name="Text Box 28"/>
              <p:cNvSpPr txBox="1">
                <a:spLocks noChangeArrowheads="1"/>
              </p:cNvSpPr>
              <p:nvPr/>
            </p:nvSpPr>
            <p:spPr bwMode="auto">
              <a:xfrm>
                <a:off x="5841" y="9234"/>
                <a:ext cx="720" cy="2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1000">
                    <a:cs typeface="Times New Roman" pitchFamily="18" charset="0"/>
                  </a:rPr>
                  <a:t>квантование</a:t>
                </a:r>
                <a:endParaRPr lang="ru-RU"/>
              </a:p>
            </p:txBody>
          </p:sp>
          <p:sp>
            <p:nvSpPr>
              <p:cNvPr id="14" name="Line 27"/>
              <p:cNvSpPr>
                <a:spLocks noChangeShapeType="1"/>
              </p:cNvSpPr>
              <p:nvPr/>
            </p:nvSpPr>
            <p:spPr bwMode="auto">
              <a:xfrm>
                <a:off x="6741" y="1103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26"/>
              <p:cNvSpPr>
                <a:spLocks noChangeShapeType="1"/>
              </p:cNvSpPr>
              <p:nvPr/>
            </p:nvSpPr>
            <p:spPr bwMode="auto">
              <a:xfrm>
                <a:off x="6741" y="1067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25"/>
              <p:cNvSpPr>
                <a:spLocks noChangeShapeType="1"/>
              </p:cNvSpPr>
              <p:nvPr/>
            </p:nvSpPr>
            <p:spPr bwMode="auto">
              <a:xfrm>
                <a:off x="6741" y="1031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24"/>
              <p:cNvSpPr>
                <a:spLocks noChangeShapeType="1"/>
              </p:cNvSpPr>
              <p:nvPr/>
            </p:nvSpPr>
            <p:spPr bwMode="auto">
              <a:xfrm>
                <a:off x="6741" y="995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23"/>
              <p:cNvSpPr>
                <a:spLocks noChangeShapeType="1"/>
              </p:cNvSpPr>
              <p:nvPr/>
            </p:nvSpPr>
            <p:spPr bwMode="auto">
              <a:xfrm>
                <a:off x="6741" y="9594"/>
                <a:ext cx="36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22"/>
              <p:cNvSpPr>
                <a:spLocks noChangeShapeType="1"/>
              </p:cNvSpPr>
              <p:nvPr/>
            </p:nvSpPr>
            <p:spPr bwMode="auto">
              <a:xfrm flipV="1">
                <a:off x="7101" y="10674"/>
                <a:ext cx="0" cy="7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21"/>
              <p:cNvSpPr>
                <a:spLocks noChangeShapeType="1"/>
              </p:cNvSpPr>
              <p:nvPr/>
            </p:nvSpPr>
            <p:spPr bwMode="auto">
              <a:xfrm flipV="1">
                <a:off x="7461" y="10314"/>
                <a:ext cx="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 flipV="1">
                <a:off x="7821" y="9954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19"/>
              <p:cNvSpPr>
                <a:spLocks noChangeShapeType="1"/>
              </p:cNvSpPr>
              <p:nvPr/>
            </p:nvSpPr>
            <p:spPr bwMode="auto">
              <a:xfrm flipV="1">
                <a:off x="8181" y="10314"/>
                <a:ext cx="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Line 18"/>
              <p:cNvSpPr>
                <a:spLocks noChangeShapeType="1"/>
              </p:cNvSpPr>
              <p:nvPr/>
            </p:nvSpPr>
            <p:spPr bwMode="auto">
              <a:xfrm flipV="1">
                <a:off x="8541" y="10314"/>
                <a:ext cx="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17"/>
              <p:cNvSpPr>
                <a:spLocks noChangeShapeType="1"/>
              </p:cNvSpPr>
              <p:nvPr/>
            </p:nvSpPr>
            <p:spPr bwMode="auto">
              <a:xfrm flipV="1">
                <a:off x="8901" y="10314"/>
                <a:ext cx="0" cy="10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9261" y="9954"/>
                <a:ext cx="0" cy="14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15"/>
              <p:cNvSpPr>
                <a:spLocks noChangeShapeType="1"/>
              </p:cNvSpPr>
              <p:nvPr/>
            </p:nvSpPr>
            <p:spPr bwMode="auto">
              <a:xfrm flipV="1">
                <a:off x="9621" y="9594"/>
                <a:ext cx="0" cy="18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oval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Text Box 14"/>
              <p:cNvSpPr txBox="1">
                <a:spLocks noChangeArrowheads="1"/>
              </p:cNvSpPr>
              <p:nvPr/>
            </p:nvSpPr>
            <p:spPr bwMode="auto">
              <a:xfrm>
                <a:off x="6381" y="1085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28" name="Text Box 13"/>
              <p:cNvSpPr txBox="1">
                <a:spLocks noChangeArrowheads="1"/>
              </p:cNvSpPr>
              <p:nvPr/>
            </p:nvSpPr>
            <p:spPr bwMode="auto">
              <a:xfrm>
                <a:off x="6381" y="1049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2</a:t>
                </a:r>
                <a:endParaRPr lang="ru-RU"/>
              </a:p>
            </p:txBody>
          </p:sp>
          <p:sp>
            <p:nvSpPr>
              <p:cNvPr id="29" name="Text Box 12"/>
              <p:cNvSpPr txBox="1">
                <a:spLocks noChangeArrowheads="1"/>
              </p:cNvSpPr>
              <p:nvPr/>
            </p:nvSpPr>
            <p:spPr bwMode="auto">
              <a:xfrm>
                <a:off x="6381" y="1013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3</a:t>
                </a:r>
                <a:endParaRPr lang="ru-RU"/>
              </a:p>
            </p:txBody>
          </p:sp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>
                <a:off x="6381" y="977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4</a:t>
                </a:r>
                <a:endParaRPr lang="ru-RU"/>
              </a:p>
            </p:txBody>
          </p:sp>
          <p:sp>
            <p:nvSpPr>
              <p:cNvPr id="31" name="Text Box 10"/>
              <p:cNvSpPr txBox="1">
                <a:spLocks noChangeArrowheads="1"/>
              </p:cNvSpPr>
              <p:nvPr/>
            </p:nvSpPr>
            <p:spPr bwMode="auto">
              <a:xfrm>
                <a:off x="6381" y="941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5</a:t>
                </a:r>
                <a:endParaRPr lang="ru-RU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6741" y="1139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1</a:t>
                </a:r>
                <a:endParaRPr lang="ru-RU"/>
              </a:p>
            </p:txBody>
          </p:sp>
          <p:sp>
            <p:nvSpPr>
              <p:cNvPr id="33" name="Text Box 8"/>
              <p:cNvSpPr txBox="1">
                <a:spLocks noChangeArrowheads="1"/>
              </p:cNvSpPr>
              <p:nvPr/>
            </p:nvSpPr>
            <p:spPr bwMode="auto">
              <a:xfrm>
                <a:off x="7281" y="1139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2</a:t>
                </a:r>
                <a:endParaRPr lang="ru-RU"/>
              </a:p>
            </p:txBody>
          </p:sp>
          <p:sp>
            <p:nvSpPr>
              <p:cNvPr id="34" name="Text Box 7"/>
              <p:cNvSpPr txBox="1">
                <a:spLocks noChangeArrowheads="1"/>
              </p:cNvSpPr>
              <p:nvPr/>
            </p:nvSpPr>
            <p:spPr bwMode="auto">
              <a:xfrm>
                <a:off x="9081" y="1139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7</a:t>
                </a:r>
                <a:endParaRPr lang="ru-RU"/>
              </a:p>
            </p:txBody>
          </p:sp>
          <p:sp>
            <p:nvSpPr>
              <p:cNvPr id="35" name="Text Box 6"/>
              <p:cNvSpPr txBox="1">
                <a:spLocks noChangeArrowheads="1"/>
              </p:cNvSpPr>
              <p:nvPr/>
            </p:nvSpPr>
            <p:spPr bwMode="auto">
              <a:xfrm>
                <a:off x="9441" y="11394"/>
                <a:ext cx="54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r>
                  <a:rPr lang="ru-RU" sz="900">
                    <a:cs typeface="Times New Roman" pitchFamily="18" charset="0"/>
                  </a:rPr>
                  <a:t>8</a:t>
                </a:r>
                <a:endParaRPr lang="ru-RU"/>
              </a:p>
            </p:txBody>
          </p:sp>
          <p:sp>
            <p:nvSpPr>
              <p:cNvPr id="36" name="Text Box 5"/>
              <p:cNvSpPr txBox="1">
                <a:spLocks noChangeArrowheads="1"/>
              </p:cNvSpPr>
              <p:nvPr/>
            </p:nvSpPr>
            <p:spPr bwMode="auto">
              <a:xfrm>
                <a:off x="7821" y="11394"/>
                <a:ext cx="1260" cy="5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ru-RU" sz="900" b="1">
                    <a:cs typeface="Times New Roman" pitchFamily="18" charset="0"/>
                  </a:rPr>
                  <a:t>…..</a:t>
                </a:r>
                <a:endParaRPr lang="ru-RU"/>
              </a:p>
            </p:txBody>
          </p:sp>
        </p:grpSp>
      </p:grpSp>
      <p:sp>
        <p:nvSpPr>
          <p:cNvPr id="44" name="Прямоугольник 43"/>
          <p:cNvSpPr/>
          <p:nvPr/>
        </p:nvSpPr>
        <p:spPr>
          <a:xfrm>
            <a:off x="539552" y="1556792"/>
            <a:ext cx="799288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преобразования аналогового сигнала в цифровой требуется провести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дискретизацию непрерывного сигнала во времени, квантование  по уровню, а затем кодирование отобранных значений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звука в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Звук </a:t>
            </a:r>
            <a:r>
              <a:rPr lang="ru-RU" dirty="0"/>
              <a:t>– это механические колебания среды: воздуха, воды и </a:t>
            </a:r>
            <a:r>
              <a:rPr lang="ru-RU" dirty="0" err="1"/>
              <a:t>т.д</a:t>
            </a:r>
            <a:r>
              <a:rPr lang="ru-RU" dirty="0"/>
              <a:t>, воспринимаемые слуховым аппаратом человека. </a:t>
            </a:r>
          </a:p>
          <a:p>
            <a:pPr algn="just">
              <a:buNone/>
            </a:pPr>
            <a:r>
              <a:rPr lang="ru-RU" dirty="0" smtClean="0"/>
              <a:t>	На </a:t>
            </a:r>
            <a:r>
              <a:rPr lang="ru-RU" dirty="0"/>
              <a:t>практике преобразования звуковой информации из непрерывной формы в дискретную и наоборот выполняются устройствами, называемыми </a:t>
            </a:r>
            <a:r>
              <a:rPr lang="ru-RU" i="1" dirty="0"/>
              <a:t>аналого-цифровыми преобразователями</a:t>
            </a:r>
            <a:r>
              <a:rPr lang="ru-RU" dirty="0"/>
              <a:t> (АЦП) и </a:t>
            </a:r>
            <a:r>
              <a:rPr lang="ru-RU" i="1" dirty="0"/>
              <a:t>цифро-аналоговыми преобразователями</a:t>
            </a:r>
            <a:r>
              <a:rPr lang="ru-RU" dirty="0"/>
              <a:t> (ЦАП). </a:t>
            </a:r>
          </a:p>
          <a:p>
            <a:pPr algn="just">
              <a:buNone/>
            </a:pPr>
            <a:r>
              <a:rPr lang="ru-RU" dirty="0" smtClean="0"/>
              <a:t>	Методы сжатия:</a:t>
            </a:r>
          </a:p>
          <a:p>
            <a:pPr algn="just">
              <a:buNone/>
            </a:pPr>
            <a:r>
              <a:rPr lang="ru-RU" dirty="0" smtClean="0"/>
              <a:t>	формат </a:t>
            </a:r>
            <a:r>
              <a:rPr lang="en-US" dirty="0"/>
              <a:t>MP</a:t>
            </a:r>
            <a:r>
              <a:rPr lang="ru-RU" dirty="0" smtClean="0"/>
              <a:t>3, </a:t>
            </a:r>
            <a:r>
              <a:rPr lang="en-US" dirty="0"/>
              <a:t>WMA</a:t>
            </a:r>
            <a:r>
              <a:rPr lang="ru-RU" dirty="0"/>
              <a:t>, </a:t>
            </a:r>
            <a:r>
              <a:rPr lang="en-US" dirty="0"/>
              <a:t>OGG</a:t>
            </a:r>
            <a:r>
              <a:rPr lang="ru-RU" dirty="0"/>
              <a:t>, </a:t>
            </a:r>
            <a:r>
              <a:rPr lang="en-US" dirty="0"/>
              <a:t>AAC</a:t>
            </a:r>
            <a:r>
              <a:rPr lang="ru-RU" dirty="0"/>
              <a:t> и др.</a:t>
            </a:r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Представление видео в ЭВМ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Видео </a:t>
            </a:r>
            <a:r>
              <a:rPr lang="ru-RU" dirty="0"/>
              <a:t>(от лат. </a:t>
            </a:r>
            <a:r>
              <a:rPr lang="ru-RU" dirty="0" err="1"/>
              <a:t>video</a:t>
            </a:r>
            <a:r>
              <a:rPr lang="ru-RU" dirty="0"/>
              <a:t> – смотрю, вижу) – под этим термином понимают широкий спектр технологий записи, обработки, передачи, хранения и воспроизведения визуального и аудиовизуального материала.</a:t>
            </a:r>
          </a:p>
          <a:p>
            <a:pPr algn="just">
              <a:buNone/>
            </a:pPr>
            <a:r>
              <a:rPr lang="ru-RU" dirty="0" smtClean="0"/>
              <a:t>	Алгоритмы </a:t>
            </a:r>
            <a:r>
              <a:rPr lang="ru-RU" dirty="0"/>
              <a:t>сжатия звука и видео реализуются в виде специальных программ, так называемых кодеков. </a:t>
            </a:r>
            <a:r>
              <a:rPr lang="ru-RU" i="1" dirty="0"/>
              <a:t>Кодек</a:t>
            </a:r>
            <a:r>
              <a:rPr lang="ru-RU" dirty="0"/>
              <a:t> – сокращение от «компрессор» и «декомпрессор», это любая технология для сжатия и восстановления данных. </a:t>
            </a:r>
          </a:p>
          <a:p>
            <a:pPr algn="just">
              <a:buNone/>
            </a:pPr>
            <a:r>
              <a:rPr lang="ru-RU" dirty="0"/>
              <a:t> 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Кодирование цвета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000" dirty="0" smtClean="0"/>
              <a:t>	Для </a:t>
            </a:r>
            <a:r>
              <a:rPr lang="ru-RU" sz="3000" dirty="0"/>
              <a:t>передачи и хранения </a:t>
            </a:r>
            <a:endParaRPr lang="ru-RU" sz="3000" dirty="0" smtClean="0"/>
          </a:p>
          <a:p>
            <a:pPr>
              <a:buNone/>
            </a:pPr>
            <a:r>
              <a:rPr lang="ru-RU" sz="3000" dirty="0" smtClean="0"/>
              <a:t>	цвета </a:t>
            </a:r>
            <a:r>
              <a:rPr lang="ru-RU" sz="3000" dirty="0"/>
              <a:t>в компьютерной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графике </a:t>
            </a:r>
            <a:r>
              <a:rPr lang="ru-RU" sz="3000" dirty="0"/>
              <a:t>используются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различные </a:t>
            </a:r>
            <a:r>
              <a:rPr lang="ru-RU" sz="3000" dirty="0"/>
              <a:t>формы его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представления.</a:t>
            </a:r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В </a:t>
            </a:r>
            <a:r>
              <a:rPr lang="ru-RU" sz="3000" dirty="0"/>
              <a:t>общем случае цвет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представляет </a:t>
            </a:r>
            <a:r>
              <a:rPr lang="ru-RU" sz="3000" dirty="0"/>
              <a:t>собой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набор </a:t>
            </a:r>
            <a:r>
              <a:rPr lang="ru-RU" sz="3000" dirty="0"/>
              <a:t>чисел, координат </a:t>
            </a:r>
            <a:endParaRPr lang="ru-RU" sz="3000" dirty="0" smtClean="0"/>
          </a:p>
          <a:p>
            <a:pPr>
              <a:buNone/>
            </a:pPr>
            <a:r>
              <a:rPr lang="ru-RU" sz="3000" dirty="0"/>
              <a:t>	</a:t>
            </a:r>
            <a:r>
              <a:rPr lang="ru-RU" sz="3000" dirty="0" smtClean="0"/>
              <a:t>в </a:t>
            </a:r>
            <a:r>
              <a:rPr lang="ru-RU" sz="3000" dirty="0"/>
              <a:t>некоторой цветовой системе. </a:t>
            </a:r>
            <a:r>
              <a:rPr lang="ru-RU" sz="3000" dirty="0" smtClean="0"/>
              <a:t>	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6345" y="1772816"/>
            <a:ext cx="677863" cy="332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7215956" y="1622127"/>
            <a:ext cx="146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Красный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030789" y="1916832"/>
            <a:ext cx="1717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9900"/>
                </a:solidFill>
              </a:rPr>
              <a:t>Оранжевый</a:t>
            </a: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7236296" y="2276872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Желтый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7164288" y="2636912"/>
            <a:ext cx="1384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FF00"/>
                </a:solidFill>
              </a:rPr>
              <a:t>Зеленый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7238057" y="3212976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FFFF"/>
                </a:solidFill>
              </a:rPr>
              <a:t>Голубой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310065" y="3861048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0000CC"/>
                </a:solidFill>
              </a:rPr>
              <a:t>Синий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7099746" y="4581128"/>
            <a:ext cx="1936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FF00FF"/>
                </a:solidFill>
              </a:rPr>
              <a:t>Фиолетовый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dvAuto="500"/>
      <p:bldP spid="6" grpId="0" build="p" advAuto="500"/>
      <p:bldP spid="7" grpId="0" build="p" advAuto="500"/>
      <p:bldP spid="8" grpId="0" build="p" advAuto="500"/>
      <p:bldP spid="9" grpId="0" build="p" advAuto="500"/>
      <p:bldP spid="10" grpId="0" build="p" advAuto="500"/>
      <p:bldP spid="11" grpId="0" build="p" advAuto="50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RGB</a:t>
            </a:r>
            <a:endParaRPr lang="ru-RU" b="1" u="sng" smtClean="0"/>
          </a:p>
        </p:txBody>
      </p:sp>
      <p:sp>
        <p:nvSpPr>
          <p:cNvPr id="8262" name="Rectangle 70"/>
          <p:cNvSpPr>
            <a:spLocks noGrp="1" noChangeArrowheads="1"/>
          </p:cNvSpPr>
          <p:nvPr>
            <p:ph type="body" sz="half" idx="2"/>
          </p:nvPr>
        </p:nvSpPr>
        <p:spPr>
          <a:xfrm>
            <a:off x="3913188" y="1827213"/>
            <a:ext cx="5041900" cy="4305300"/>
          </a:xfrm>
        </p:spPr>
        <p:txBody>
          <a:bodyPr/>
          <a:lstStyle/>
          <a:p>
            <a:pPr eaLnBrk="1" hangingPunct="1"/>
            <a:r>
              <a:rPr lang="ru-RU" sz="2000" smtClean="0"/>
              <a:t>С экрана монитора человек воспринимает цвет как сумму излучения трех базовых цветов: </a:t>
            </a:r>
            <a:r>
              <a:rPr lang="ru-RU" sz="2000" b="1" smtClean="0">
                <a:solidFill>
                  <a:srgbClr val="FF0000"/>
                </a:solidFill>
              </a:rPr>
              <a:t>красного (</a:t>
            </a:r>
            <a:r>
              <a:rPr lang="en-US" sz="2000" b="1" smtClean="0">
                <a:solidFill>
                  <a:srgbClr val="FF0000"/>
                </a:solidFill>
              </a:rPr>
              <a:t>Red)</a:t>
            </a:r>
            <a:r>
              <a:rPr lang="ru-RU" sz="2000" b="1" smtClean="0">
                <a:solidFill>
                  <a:srgbClr val="FF0000"/>
                </a:solidFill>
              </a:rPr>
              <a:t>,</a:t>
            </a:r>
            <a:r>
              <a:rPr lang="ru-RU" sz="2000" b="1" smtClean="0">
                <a:solidFill>
                  <a:srgbClr val="00FF00"/>
                </a:solidFill>
              </a:rPr>
              <a:t> зеленого </a:t>
            </a:r>
            <a:r>
              <a:rPr lang="en-US" sz="2000" b="1" smtClean="0">
                <a:solidFill>
                  <a:srgbClr val="00FF00"/>
                </a:solidFill>
              </a:rPr>
              <a:t>(Green)</a:t>
            </a:r>
            <a:r>
              <a:rPr lang="ru-RU" sz="2000" b="1" smtClean="0">
                <a:solidFill>
                  <a:srgbClr val="00FF00"/>
                </a:solidFill>
              </a:rPr>
              <a:t> </a:t>
            </a:r>
            <a:r>
              <a:rPr lang="ru-RU" sz="2000" b="1" smtClean="0"/>
              <a:t>и</a:t>
            </a:r>
            <a:r>
              <a:rPr lang="ru-RU" sz="2000" b="1" smtClean="0">
                <a:solidFill>
                  <a:srgbClr val="0000FF"/>
                </a:solidFill>
              </a:rPr>
              <a:t> синего (</a:t>
            </a:r>
            <a:r>
              <a:rPr lang="en-US" sz="2000" b="1" smtClean="0">
                <a:solidFill>
                  <a:srgbClr val="0000FF"/>
                </a:solidFill>
              </a:rPr>
              <a:t>Blue)</a:t>
            </a:r>
          </a:p>
          <a:p>
            <a:pPr eaLnBrk="1" hangingPunct="1"/>
            <a:r>
              <a:rPr lang="ru-RU" sz="2000" smtClean="0"/>
              <a:t>Формула определения цвета:</a:t>
            </a:r>
            <a:r>
              <a:rPr lang="ru-RU" sz="2000" b="1" smtClean="0"/>
              <a:t> </a:t>
            </a:r>
            <a:r>
              <a:rPr lang="en-US" sz="2000" b="1" smtClean="0"/>
              <a:t>Color=</a:t>
            </a:r>
            <a:r>
              <a:rPr lang="en-US" sz="2000" b="1" smtClean="0">
                <a:solidFill>
                  <a:srgbClr val="FF0000"/>
                </a:solidFill>
              </a:rPr>
              <a:t>R</a:t>
            </a:r>
            <a:r>
              <a:rPr lang="en-US" sz="2000" b="1" smtClean="0"/>
              <a:t>+</a:t>
            </a:r>
            <a:r>
              <a:rPr lang="en-US" sz="2000" b="1" smtClean="0">
                <a:solidFill>
                  <a:srgbClr val="00FF00"/>
                </a:solidFill>
              </a:rPr>
              <a:t>G</a:t>
            </a:r>
            <a:r>
              <a:rPr lang="en-US" sz="2000" b="1" smtClean="0"/>
              <a:t>+</a:t>
            </a:r>
            <a:r>
              <a:rPr lang="en-US" sz="2000" b="1" smtClean="0">
                <a:solidFill>
                  <a:srgbClr val="0000FF"/>
                </a:solidFill>
              </a:rPr>
              <a:t>B</a:t>
            </a:r>
            <a:r>
              <a:rPr lang="ru-RU" sz="2000" b="1" smtClean="0"/>
              <a:t>, </a:t>
            </a:r>
            <a:r>
              <a:rPr lang="ru-RU" sz="2000" smtClean="0"/>
              <a:t>где цвета меняются</a:t>
            </a:r>
            <a:endParaRPr lang="en-US" sz="2000" smtClean="0"/>
          </a:p>
          <a:p>
            <a:pPr eaLnBrk="1" hangingPunct="1"/>
            <a:r>
              <a:rPr lang="ru-RU" sz="2000" smtClean="0"/>
              <a:t>0</a:t>
            </a:r>
            <a:r>
              <a:rPr lang="en-US" sz="2000" smtClean="0"/>
              <a:t>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R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R</a:t>
            </a:r>
            <a:r>
              <a:rPr lang="en-US" sz="1000" smtClean="0">
                <a:cs typeface="Tahoma" pitchFamily="34" charset="0"/>
              </a:rPr>
              <a:t>max</a:t>
            </a:r>
            <a:endParaRPr lang="en-US" sz="2400" smtClean="0">
              <a:cs typeface="Tahoma" pitchFamily="34" charset="0"/>
            </a:endParaRPr>
          </a:p>
          <a:p>
            <a:pPr eaLnBrk="1" hangingPunct="1"/>
            <a:r>
              <a:rPr lang="ru-RU" sz="2000" smtClean="0"/>
              <a:t>0</a:t>
            </a:r>
            <a:r>
              <a:rPr lang="en-US" sz="2000" smtClean="0"/>
              <a:t>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G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G</a:t>
            </a:r>
            <a:r>
              <a:rPr lang="en-US" sz="1000" smtClean="0">
                <a:cs typeface="Tahoma" pitchFamily="34" charset="0"/>
              </a:rPr>
              <a:t>max</a:t>
            </a:r>
            <a:endParaRPr lang="en-US" sz="2400" smtClean="0">
              <a:cs typeface="Tahoma" pitchFamily="34" charset="0"/>
            </a:endParaRPr>
          </a:p>
          <a:p>
            <a:pPr eaLnBrk="1" hangingPunct="1"/>
            <a:r>
              <a:rPr lang="ru-RU" sz="2000" smtClean="0"/>
              <a:t>0</a:t>
            </a:r>
            <a:r>
              <a:rPr lang="en-US" sz="2000" smtClean="0"/>
              <a:t>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B </a:t>
            </a:r>
            <a:r>
              <a:rPr lang="ru-RU" sz="2000" smtClean="0">
                <a:cs typeface="Tahoma" pitchFamily="34" charset="0"/>
              </a:rPr>
              <a:t>≤</a:t>
            </a:r>
            <a:r>
              <a:rPr lang="en-US" sz="2000" smtClean="0">
                <a:cs typeface="Tahoma" pitchFamily="34" charset="0"/>
              </a:rPr>
              <a:t> B</a:t>
            </a:r>
            <a:r>
              <a:rPr lang="en-US" sz="1000" smtClean="0">
                <a:cs typeface="Tahoma" pitchFamily="34" charset="0"/>
              </a:rPr>
              <a:t>max</a:t>
            </a:r>
            <a:endParaRPr lang="ru-RU" sz="1000" smtClean="0">
              <a:cs typeface="Tahoma" pitchFamily="34" charset="0"/>
            </a:endParaRPr>
          </a:p>
          <a:p>
            <a:pPr eaLnBrk="1" hangingPunct="1"/>
            <a:r>
              <a:rPr lang="ru-RU" sz="2000" smtClean="0">
                <a:cs typeface="Tahoma" pitchFamily="34" charset="0"/>
              </a:rPr>
              <a:t>Максимальное значение = 255 при глубине цвета в 24 бит</a:t>
            </a:r>
          </a:p>
        </p:txBody>
      </p:sp>
      <p:pic>
        <p:nvPicPr>
          <p:cNvPr id="8253" name="Picture 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00288"/>
            <a:ext cx="397192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"/>
                                        <p:tgtEl>
                                          <p:spTgt spid="8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"/>
                                        <p:tgtEl>
                                          <p:spTgt spid="8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"/>
                                        <p:tgtEl>
                                          <p:spTgt spid="8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8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100"/>
                                        <p:tgtEl>
                                          <p:spTgt spid="8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100"/>
                                        <p:tgtEl>
                                          <p:spTgt spid="8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00"/>
                                        <p:tgtEl>
                                          <p:spTgt spid="82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65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2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1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8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8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82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37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30"/>
                            </p:stCondLst>
                            <p:childTnLst>
                              <p:par>
                                <p:cTn id="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82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82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82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RGB</a:t>
            </a:r>
            <a:endParaRPr lang="ru-RU" b="1" u="sng" smtClean="0"/>
          </a:p>
        </p:txBody>
      </p:sp>
      <p:graphicFrame>
        <p:nvGraphicFramePr>
          <p:cNvPr id="13354" name="Group 42"/>
          <p:cNvGraphicFramePr>
            <a:graphicFrameLocks noGrp="1"/>
          </p:cNvGraphicFramePr>
          <p:nvPr>
            <p:ph idx="1"/>
          </p:nvPr>
        </p:nvGraphicFramePr>
        <p:xfrm>
          <a:off x="1309688" y="2009775"/>
          <a:ext cx="7112000" cy="4663440"/>
        </p:xfrm>
        <a:graphic>
          <a:graphicData uri="http://schemas.openxmlformats.org/drawingml/2006/table">
            <a:tbl>
              <a:tblPr/>
              <a:tblGrid>
                <a:gridCol w="2692400"/>
                <a:gridCol w="44196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Цвет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Формирование цвета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Черный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Black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0+0+0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Белый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White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+B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Красный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Red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+0+0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ahoma" pitchFamily="34" charset="0"/>
                        </a:rPr>
                        <a:t>Зеленый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Green = 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Синий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Blue = 0+0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+B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Голубой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Cyan = 0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+B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</a:rPr>
                        <a:t>Пурпурный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Magenta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+0+B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Желтый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Yellow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+G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max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+0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CMYK</a:t>
            </a:r>
            <a:endParaRPr lang="ru-RU" b="1" u="sng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4988" y="2017713"/>
            <a:ext cx="4610100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Напечатанное изображение человек воспринимает в отраженном свете.</a:t>
            </a:r>
          </a:p>
          <a:p>
            <a:pPr eaLnBrk="1" hangingPunct="1"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Основные краски в системе </a:t>
            </a:r>
            <a:r>
              <a:rPr lang="en-US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CMYK</a:t>
            </a:r>
            <a:r>
              <a:rPr lang="ru-RU" sz="2400" smtClean="0"/>
              <a:t>:</a:t>
            </a:r>
          </a:p>
          <a:p>
            <a:pPr eaLnBrk="1" hangingPunct="1">
              <a:defRPr/>
            </a:pPr>
            <a:r>
              <a:rPr lang="en-US" sz="24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Cyan – </a:t>
            </a:r>
            <a:r>
              <a:rPr lang="ru-RU" sz="24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голубая</a:t>
            </a:r>
          </a:p>
          <a:p>
            <a:pPr eaLnBrk="1" hangingPunct="1">
              <a:defRPr/>
            </a:pPr>
            <a:r>
              <a:rPr lang="en-US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Meganta – </a:t>
            </a:r>
            <a:r>
              <a:rPr lang="ru-RU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пурпурная</a:t>
            </a:r>
          </a:p>
          <a:p>
            <a:pPr eaLnBrk="1" hangingPunct="1">
              <a:defRPr/>
            </a:pP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Yellow – </a:t>
            </a:r>
            <a:r>
              <a:rPr lang="ru-R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желтая</a:t>
            </a:r>
            <a:endParaRPr lang="en-US" sz="2400" b="1" smtClean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ru-RU" sz="2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Формула определения цвета:</a:t>
            </a:r>
            <a:r>
              <a:rPr lang="ru-RU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Color = </a:t>
            </a:r>
            <a:r>
              <a:rPr lang="en-US" sz="2400" b="1" smtClean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sz="2400" b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</a:t>
            </a:r>
            <a:endParaRPr lang="ru-RU" sz="24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850" y="2274888"/>
            <a:ext cx="415290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8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tmFilter="0,0; .5, 1; 1, 1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4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 tmFilter="0,0; .5, 1; 1, 1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tmFilter="0,0; .5, 1; 1, 1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10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tmFilter="0,0; .5, 1; 1, 1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7300"/>
                            </p:stCondLst>
                            <p:childTnLst>
                              <p:par>
                                <p:cTn id="4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9300"/>
                            </p:stCondLst>
                            <p:childTnLst>
                              <p:par>
                                <p:cTn id="5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tmFilter="0,0; .5, 1; 1, 1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CMYK</a:t>
            </a:r>
            <a:endParaRPr lang="ru-RU" b="1" u="sng" smtClean="0"/>
          </a:p>
        </p:txBody>
      </p:sp>
      <p:graphicFrame>
        <p:nvGraphicFramePr>
          <p:cNvPr id="17445" name="Group 37"/>
          <p:cNvGraphicFramePr>
            <a:graphicFrameLocks noGrp="1"/>
          </p:cNvGraphicFramePr>
          <p:nvPr>
            <p:ph idx="1"/>
          </p:nvPr>
        </p:nvGraphicFramePr>
        <p:xfrm>
          <a:off x="750888" y="1954213"/>
          <a:ext cx="7772400" cy="4663440"/>
        </p:xfrm>
        <a:graphic>
          <a:graphicData uri="http://schemas.openxmlformats.org/drawingml/2006/table">
            <a:tbl>
              <a:tblPr/>
              <a:tblGrid>
                <a:gridCol w="2941637"/>
                <a:gridCol w="483076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Цвет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Формирование цвета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Черный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Blac</a:t>
                      </a: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C+M+Y=W-G-B-R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pitchFamily="34" charset="0"/>
                        </a:rPr>
                        <a:t>Белый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White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(C=0, M=0, Y=0)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Красный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Red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Y+M=W-G-B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Tahoma" pitchFamily="34" charset="0"/>
                        </a:rPr>
                        <a:t>Зеленый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Green = Y+C=W-R-B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Синий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Blue = M+C=W-R-G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Tahoma" pitchFamily="34" charset="0"/>
                        </a:rPr>
                        <a:t>Голубой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Cyan = W-R=G+B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</a:rPr>
                        <a:t>Пурпурный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Magenta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W-G=R+B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ahoma" pitchFamily="34" charset="0"/>
                        </a:rPr>
                        <a:t>Желтый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Yellow =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W-B=R+G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HSB</a:t>
            </a:r>
            <a:endParaRPr lang="ru-RU" b="1" u="sng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Система цветопередачи </a:t>
            </a:r>
            <a:r>
              <a:rPr lang="en-US" sz="2800" b="1" smtClean="0"/>
              <a:t>HSB</a:t>
            </a:r>
            <a:r>
              <a:rPr lang="ru-RU" sz="2800" b="1" smtClean="0"/>
              <a:t> использует в качестве базовых параметров </a:t>
            </a:r>
            <a:r>
              <a:rPr lang="en-US" sz="2800" b="1" smtClean="0">
                <a:solidFill>
                  <a:schemeClr val="folHlink"/>
                </a:solidFill>
              </a:rPr>
              <a:t>HUE – </a:t>
            </a:r>
            <a:r>
              <a:rPr lang="ru-RU" sz="2800" b="1" smtClean="0">
                <a:solidFill>
                  <a:schemeClr val="folHlink"/>
                </a:solidFill>
              </a:rPr>
              <a:t>оттенок цвета, </a:t>
            </a:r>
            <a:r>
              <a:rPr lang="en-US" sz="2800" b="1" smtClean="0">
                <a:solidFill>
                  <a:schemeClr val="folHlink"/>
                </a:solidFill>
              </a:rPr>
              <a:t>Saturation – </a:t>
            </a:r>
            <a:r>
              <a:rPr lang="ru-RU" sz="2800" b="1" smtClean="0">
                <a:solidFill>
                  <a:schemeClr val="folHlink"/>
                </a:solidFill>
              </a:rPr>
              <a:t>насыщенность и </a:t>
            </a:r>
            <a:r>
              <a:rPr lang="en-US" sz="2800" b="1" smtClean="0">
                <a:solidFill>
                  <a:schemeClr val="folHlink"/>
                </a:solidFill>
              </a:rPr>
              <a:t>Brightness – </a:t>
            </a:r>
            <a:r>
              <a:rPr lang="ru-RU" sz="2800" b="1" smtClean="0">
                <a:solidFill>
                  <a:schemeClr val="folHlink"/>
                </a:solidFill>
              </a:rPr>
              <a:t>яркость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Н=0 – </a:t>
            </a:r>
            <a:r>
              <a:rPr lang="ru-RU" sz="2800" b="1" smtClean="0">
                <a:solidFill>
                  <a:schemeClr val="hlink"/>
                </a:solidFill>
              </a:rPr>
              <a:t>красный оттенок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Н=120 – </a:t>
            </a:r>
            <a:r>
              <a:rPr lang="ru-RU" sz="2800" b="1" smtClean="0">
                <a:solidFill>
                  <a:srgbClr val="00FF00"/>
                </a:solidFill>
              </a:rPr>
              <a:t>зеленый оттенок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Н=240 – </a:t>
            </a:r>
            <a:r>
              <a:rPr lang="ru-RU" sz="2800" b="1" smtClean="0">
                <a:solidFill>
                  <a:srgbClr val="0000FF"/>
                </a:solidFill>
              </a:rPr>
              <a:t>синий оттенок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smtClean="0"/>
              <a:t>Н=360 – </a:t>
            </a:r>
            <a:r>
              <a:rPr lang="ru-RU" sz="2800" b="1" smtClean="0">
                <a:solidFill>
                  <a:srgbClr val="CC00FF"/>
                </a:solidFill>
              </a:rPr>
              <a:t>фиолетовый оттенок</a:t>
            </a:r>
            <a:endParaRPr lang="ru-RU" sz="28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Палитра цветов в системе цветопередачи </a:t>
            </a:r>
            <a:r>
              <a:rPr lang="en-US" b="1" u="sng" smtClean="0"/>
              <a:t>HSB</a:t>
            </a:r>
            <a:endParaRPr lang="ru-RU" smtClean="0"/>
          </a:p>
        </p:txBody>
      </p:sp>
      <p:pic>
        <p:nvPicPr>
          <p:cNvPr id="10244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181100" y="1841500"/>
            <a:ext cx="6818313" cy="427831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/>
              <a:t>Применение систем цветопередачи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Система </a:t>
            </a:r>
            <a:r>
              <a:rPr lang="en-US" b="1" u="sng" smtClean="0"/>
              <a:t>RGB</a:t>
            </a:r>
            <a:r>
              <a:rPr lang="ru-RU" smtClean="0"/>
              <a:t> применяется в мониторах и телевизорах</a:t>
            </a:r>
          </a:p>
          <a:p>
            <a:pPr eaLnBrk="1" hangingPunct="1"/>
            <a:r>
              <a:rPr lang="ru-RU" smtClean="0"/>
              <a:t>Система </a:t>
            </a:r>
            <a:r>
              <a:rPr lang="en-US" b="1" u="sng" smtClean="0"/>
              <a:t>CMYK</a:t>
            </a:r>
            <a:r>
              <a:rPr lang="en-US" smtClean="0"/>
              <a:t> </a:t>
            </a:r>
            <a:r>
              <a:rPr lang="ru-RU" smtClean="0"/>
              <a:t>применяется в принтерах</a:t>
            </a:r>
          </a:p>
          <a:p>
            <a:pPr eaLnBrk="1" hangingPunct="1"/>
            <a:r>
              <a:rPr lang="ru-RU" smtClean="0"/>
              <a:t>Система </a:t>
            </a:r>
            <a:r>
              <a:rPr lang="en-US" b="1" u="sng" smtClean="0"/>
              <a:t>HSB</a:t>
            </a:r>
            <a:r>
              <a:rPr lang="en-US" smtClean="0"/>
              <a:t> </a:t>
            </a:r>
            <a:r>
              <a:rPr lang="ru-RU" smtClean="0"/>
              <a:t>применяется в графических редакторах</a:t>
            </a:r>
            <a:endParaRPr lang="ru-RU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Преобразование аналогового сигнала в цифровой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	Для </a:t>
            </a:r>
            <a:r>
              <a:rPr lang="ru-RU" dirty="0"/>
              <a:t>преобразования аналогового сигнала в цифровой используется специальный конвертор, называемый </a:t>
            </a:r>
            <a:r>
              <a:rPr lang="ru-RU" b="1" dirty="0"/>
              <a:t> аналогово-цифровой преобразователь (АЦП)</a:t>
            </a:r>
            <a:r>
              <a:rPr lang="ru-RU" dirty="0"/>
              <a:t>. Обратная конверсия цифрового сигнала в непрерывный сигнал осуществляется с помощью </a:t>
            </a:r>
            <a:r>
              <a:rPr lang="ru-RU" b="1" dirty="0"/>
              <a:t>цифроаналогового преобразователя (ЦАП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Аналогово-цифровой преобразователь (АЦП)</a:t>
            </a:r>
          </a:p>
          <a:p>
            <a:pPr>
              <a:buNone/>
            </a:pPr>
            <a:r>
              <a:rPr lang="ru-RU" sz="2400" dirty="0" smtClean="0"/>
              <a:t>Компьютер (ПК)</a:t>
            </a:r>
          </a:p>
          <a:p>
            <a:pPr>
              <a:buNone/>
            </a:pPr>
            <a:r>
              <a:rPr lang="ru-RU" sz="2400" dirty="0" smtClean="0"/>
              <a:t>Цифро-аналоговый преобразователь (ЦАП)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80928"/>
            <a:ext cx="8241302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Бит, байт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	Компьютер </a:t>
            </a:r>
            <a:r>
              <a:rPr lang="ru-RU" dirty="0"/>
              <a:t>тоже пользуется знаковой системой, которая состоит всего из двух цифр двоичной системы счисления: 1 и 0. Цифра двоичной системы называется </a:t>
            </a:r>
            <a:r>
              <a:rPr lang="ru-RU" b="1" i="1" dirty="0"/>
              <a:t>битом (</a:t>
            </a:r>
            <a:r>
              <a:rPr lang="en-US" b="1" i="1" dirty="0"/>
              <a:t>Binary digit</a:t>
            </a:r>
            <a:r>
              <a:rPr lang="ru-RU" b="1" i="1" dirty="0"/>
              <a:t>).</a:t>
            </a:r>
            <a:r>
              <a:rPr lang="ru-RU" b="1" dirty="0"/>
              <a:t> </a:t>
            </a:r>
          </a:p>
          <a:p>
            <a:pPr algn="just">
              <a:buNone/>
            </a:pPr>
            <a:r>
              <a:rPr lang="ru-RU" i="1" dirty="0" smtClean="0"/>
              <a:t>	</a:t>
            </a:r>
          </a:p>
          <a:p>
            <a:pPr algn="just">
              <a:buNone/>
            </a:pPr>
            <a:r>
              <a:rPr lang="ru-RU" b="1" i="1" dirty="0" smtClean="0"/>
              <a:t>	Бит </a:t>
            </a:r>
            <a:r>
              <a:rPr lang="ru-RU" i="1" dirty="0"/>
              <a:t>–</a:t>
            </a:r>
            <a:r>
              <a:rPr lang="ru-RU" dirty="0"/>
              <a:t> наименьшая единица информации, известная в природе. 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Есть </a:t>
            </a:r>
            <a:r>
              <a:rPr lang="ru-RU" dirty="0"/>
              <a:t>сигнал – 1, нет сигнала – </a:t>
            </a:r>
            <a:r>
              <a:rPr lang="ru-RU" dirty="0" smtClean="0"/>
              <a:t>0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включено-выключено</a:t>
            </a:r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err="1" smtClean="0"/>
              <a:t>Нет-Да</a:t>
            </a:r>
            <a:endParaRPr lang="ru-RU" dirty="0" smtClean="0"/>
          </a:p>
          <a:p>
            <a:pPr algn="just">
              <a:buNone/>
            </a:pPr>
            <a:r>
              <a:rPr lang="ru-RU" dirty="0"/>
              <a:t>	</a:t>
            </a:r>
            <a:r>
              <a:rPr lang="ru-RU" dirty="0" smtClean="0"/>
              <a:t>Ложь-истина.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	Аппаратными </a:t>
            </a:r>
            <a:r>
              <a:rPr lang="ru-RU" dirty="0"/>
              <a:t>средствами биты группируются по 8 в одну ячейку регистра </a:t>
            </a:r>
            <a:r>
              <a:rPr lang="ru-RU" dirty="0" smtClean="0"/>
              <a:t>процессора. Эта совокупность из восьми битов, воспринимаемая компьютером как единое целое, называется байтом. То есть байт это восьмиразрядное двоичное число или восьмиразрядная комбинация нулей и единиц, например 10101110. один байт способен закодировать значение одного символа из 256 возможных (256=2</a:t>
            </a:r>
            <a:r>
              <a:rPr lang="ru-RU" baseline="30000" dirty="0" smtClean="0"/>
              <a:t>8</a:t>
            </a:r>
            <a:r>
              <a:rPr lang="ru-RU" dirty="0" smtClean="0"/>
              <a:t>).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Бит, байт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Большие наборы байтов </a:t>
            </a:r>
          </a:p>
          <a:p>
            <a:pPr algn="just">
              <a:buNone/>
            </a:pPr>
            <a:r>
              <a:rPr lang="ru-RU" sz="2400" dirty="0" smtClean="0"/>
              <a:t>измеряют более крупными </a:t>
            </a:r>
          </a:p>
          <a:p>
            <a:pPr algn="just">
              <a:buNone/>
            </a:pPr>
            <a:r>
              <a:rPr lang="ru-RU" sz="2400" dirty="0" smtClean="0"/>
              <a:t>единицами:</a:t>
            </a:r>
          </a:p>
          <a:p>
            <a:pPr lvl="0" algn="just">
              <a:buNone/>
            </a:pPr>
            <a:r>
              <a:rPr lang="ru-RU" dirty="0" smtClean="0"/>
              <a:t>	</a:t>
            </a:r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endParaRPr lang="ru-RU" sz="2400" dirty="0" smtClean="0"/>
          </a:p>
          <a:p>
            <a:pPr lvl="0" algn="just">
              <a:buNone/>
            </a:pPr>
            <a:r>
              <a:rPr lang="ru-RU" sz="2400" dirty="0" smtClean="0"/>
              <a:t>Тоже самое можно </a:t>
            </a:r>
          </a:p>
          <a:p>
            <a:pPr lvl="0" algn="just">
              <a:buNone/>
            </a:pPr>
            <a:r>
              <a:rPr lang="ru-RU" sz="2400" dirty="0" smtClean="0"/>
              <a:t>выразить через степени 2:</a:t>
            </a:r>
            <a:endParaRPr lang="ru-RU" sz="2400" dirty="0"/>
          </a:p>
          <a:p>
            <a:pPr>
              <a:buNone/>
            </a:pPr>
            <a:r>
              <a:rPr lang="ru-RU" sz="2400" dirty="0" smtClean="0"/>
              <a:t>	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800"/>
            <a:ext cx="3610744" cy="187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789040"/>
            <a:ext cx="401369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Системы счисления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Система счисления </a:t>
            </a:r>
            <a:r>
              <a:rPr lang="ru-RU" sz="2400" dirty="0" smtClean="0"/>
              <a:t>– это способ записи </a:t>
            </a:r>
            <a:r>
              <a:rPr lang="ru-RU" sz="2400" b="1" dirty="0" smtClean="0"/>
              <a:t>чисел </a:t>
            </a:r>
            <a:r>
              <a:rPr lang="ru-RU" sz="2400" dirty="0" smtClean="0"/>
              <a:t> с помощью специальных знаков – </a:t>
            </a:r>
            <a:r>
              <a:rPr lang="ru-RU" sz="2400" b="1" dirty="0" smtClean="0"/>
              <a:t>цифр</a:t>
            </a:r>
            <a:r>
              <a:rPr lang="ru-RU" sz="2400" dirty="0" smtClean="0"/>
              <a:t>.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Числа: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dirty="0" smtClean="0"/>
              <a:t>123, 45678, </a:t>
            </a:r>
            <a:r>
              <a:rPr lang="en-US" sz="2400" dirty="0" smtClean="0"/>
              <a:t>1010011, CXL</a:t>
            </a:r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Цифры</a:t>
            </a:r>
            <a:r>
              <a:rPr lang="en-US" sz="2400" b="1" dirty="0" smtClean="0">
                <a:solidFill>
                  <a:schemeClr val="accent2"/>
                </a:solidFill>
              </a:rPr>
              <a:t>:</a:t>
            </a:r>
            <a:r>
              <a:rPr lang="ru-RU" sz="2400" b="1" dirty="0" smtClean="0">
                <a:solidFill>
                  <a:schemeClr val="accent2"/>
                </a:solidFill>
              </a:rPr>
              <a:t/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ru-RU" sz="2400" dirty="0" smtClean="0"/>
              <a:t>0, 1, 2, …         </a:t>
            </a:r>
            <a:r>
              <a:rPr lang="en-US" sz="2400" dirty="0" smtClean="0"/>
              <a:t>I, V, X, L, …</a:t>
            </a:r>
            <a:endParaRPr lang="ru-RU" sz="2400" dirty="0" smtClean="0"/>
          </a:p>
          <a:p>
            <a:pPr marL="450850" indent="-450850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Типы систем счисления:</a:t>
            </a:r>
          </a:p>
          <a:p>
            <a:pPr marL="990600" lvl="1" indent="-360363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b="1" dirty="0" smtClean="0"/>
              <a:t>позиционные</a:t>
            </a:r>
            <a:r>
              <a:rPr lang="ru-RU" sz="2400" b="1" dirty="0" smtClean="0">
                <a:solidFill>
                  <a:schemeClr val="accent2"/>
                </a:solidFill>
              </a:rPr>
              <a:t> </a:t>
            </a:r>
            <a:r>
              <a:rPr lang="ru-RU" sz="2400" dirty="0" smtClean="0"/>
              <a:t>– значение цифры  зависит от ее места </a:t>
            </a:r>
            <a:r>
              <a:rPr lang="ru-RU" sz="2400" i="1" dirty="0" smtClean="0"/>
              <a:t>(позиции)</a:t>
            </a:r>
            <a:r>
              <a:rPr lang="ru-RU" sz="2400" dirty="0" smtClean="0"/>
              <a:t> в записи числа;</a:t>
            </a:r>
          </a:p>
          <a:p>
            <a:pPr marL="990600" lvl="1" indent="-360363" eaLnBrk="0" hangingPunct="0">
              <a:buClr>
                <a:schemeClr val="tx1"/>
              </a:buClr>
              <a:buFont typeface="Wingdings" pitchFamily="2" charset="2"/>
              <a:buChar char="§"/>
            </a:pPr>
            <a:r>
              <a:rPr lang="ru-RU" sz="2400" b="1" dirty="0" smtClean="0"/>
              <a:t>непозиционные</a:t>
            </a:r>
            <a:r>
              <a:rPr lang="ru-RU" sz="2400" dirty="0" smtClean="0"/>
              <a:t> – не зависит…</a:t>
            </a:r>
            <a:endParaRPr lang="ru-RU" sz="2400" b="1" dirty="0" smtClean="0">
              <a:solidFill>
                <a:schemeClr val="accent2"/>
              </a:solidFill>
            </a:endParaRPr>
          </a:p>
          <a:p>
            <a:pPr marL="0" lvl="1" indent="0" eaLnBrk="0" hangingPunct="0">
              <a:buClr>
                <a:schemeClr val="tx1"/>
              </a:buClr>
              <a:buNone/>
            </a:pPr>
            <a:r>
              <a:rPr lang="ru-RU" sz="2400" b="1" dirty="0" smtClean="0">
                <a:solidFill>
                  <a:schemeClr val="accent2"/>
                </a:solidFill>
              </a:rPr>
              <a:t>Римская:</a:t>
            </a:r>
            <a:br>
              <a:rPr lang="ru-RU" sz="2400" b="1" dirty="0" smtClean="0">
                <a:solidFill>
                  <a:schemeClr val="accent2"/>
                </a:solidFill>
              </a:rPr>
            </a:br>
            <a:r>
              <a:rPr lang="en-US" sz="2400" b="1" dirty="0" smtClean="0"/>
              <a:t>I </a:t>
            </a:r>
            <a:r>
              <a:rPr lang="en-US" sz="2400" dirty="0" smtClean="0">
                <a:solidFill>
                  <a:schemeClr val="accent2"/>
                </a:solidFill>
              </a:rPr>
              <a:t>– </a:t>
            </a:r>
            <a:r>
              <a:rPr lang="ru-RU" sz="2400" dirty="0" smtClean="0"/>
              <a:t>1 ,</a:t>
            </a:r>
            <a:r>
              <a:rPr lang="en-US" sz="2400" dirty="0" smtClean="0"/>
              <a:t> </a:t>
            </a:r>
            <a:r>
              <a:rPr lang="en-US" sz="2400" b="1" dirty="0" smtClean="0"/>
              <a:t>V</a:t>
            </a:r>
            <a:r>
              <a:rPr lang="en-US" sz="2400" dirty="0" smtClean="0"/>
              <a:t> – 5, 	  </a:t>
            </a:r>
            <a:r>
              <a:rPr lang="en-US" sz="2400" b="1" dirty="0" smtClean="0"/>
              <a:t>X</a:t>
            </a:r>
            <a:r>
              <a:rPr lang="en-US" sz="2400" dirty="0" smtClean="0"/>
              <a:t> – 10</a:t>
            </a:r>
            <a:r>
              <a:rPr lang="ru-RU" sz="2400" dirty="0" smtClean="0"/>
              <a:t> </a:t>
            </a:r>
            <a:r>
              <a:rPr lang="en-US" sz="2400" dirty="0" smtClean="0"/>
              <a:t>, </a:t>
            </a:r>
            <a:r>
              <a:rPr lang="en-US" sz="2400" b="1" dirty="0" smtClean="0"/>
              <a:t>L</a:t>
            </a:r>
            <a:r>
              <a:rPr lang="en-US" sz="2400" dirty="0" smtClean="0"/>
              <a:t> – 50, </a:t>
            </a:r>
            <a:r>
              <a:rPr lang="en-US" sz="2400" b="1" dirty="0" smtClean="0"/>
              <a:t>C</a:t>
            </a:r>
            <a:r>
              <a:rPr lang="en-US" sz="2400" dirty="0" smtClean="0"/>
              <a:t> – 100, </a:t>
            </a:r>
            <a:r>
              <a:rPr lang="en-US" sz="2400" b="1" dirty="0" smtClean="0"/>
              <a:t>D</a:t>
            </a:r>
            <a:r>
              <a:rPr lang="en-US" sz="2400" dirty="0" smtClean="0"/>
              <a:t> – 500,   </a:t>
            </a:r>
            <a:r>
              <a:rPr lang="en-US" sz="2400" b="1" dirty="0" smtClean="0"/>
              <a:t>M</a:t>
            </a:r>
            <a:r>
              <a:rPr lang="en-US" sz="2400" dirty="0" smtClean="0"/>
              <a:t> – 1000 </a:t>
            </a:r>
            <a:endParaRPr lang="ru-RU" sz="2400" dirty="0" smtClean="0"/>
          </a:p>
          <a:p>
            <a:pPr marL="990600" lvl="1" indent="-360363" eaLnBrk="0" hangingPunct="0">
              <a:buClr>
                <a:schemeClr val="tx1"/>
              </a:buClr>
              <a:buFont typeface="Wingdings" pitchFamily="2" charset="2"/>
              <a:buChar char="§"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B38C09-CE0A-45D8-B1A8-FBEAB7821542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dirty="0">
                <a:latin typeface="+mj-lt"/>
                <a:ea typeface="+mj-ea"/>
                <a:cs typeface="+mj-cs"/>
              </a:rPr>
              <a:t>Позиционные системы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5288" y="908050"/>
            <a:ext cx="8424862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ru-RU" sz="2400" b="1" dirty="0">
                <a:solidFill>
                  <a:schemeClr val="accent2"/>
                </a:solidFill>
              </a:rPr>
              <a:t>Позиционная система: </a:t>
            </a:r>
            <a:r>
              <a:rPr lang="ru-RU" sz="2400" dirty="0"/>
              <a:t>значение цифры определяется ее позицией в записи числа.</a:t>
            </a:r>
            <a:endParaRPr lang="ru-RU" sz="2400" b="1" dirty="0">
              <a:solidFill>
                <a:schemeClr val="accent2"/>
              </a:solidFill>
            </a:endParaRP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000" b="1" dirty="0">
                <a:solidFill>
                  <a:schemeClr val="accent2"/>
                </a:solidFill>
              </a:rPr>
              <a:t>Десятичная система:</a:t>
            </a:r>
            <a:r>
              <a:rPr lang="ru-RU" sz="2400" b="1" dirty="0">
                <a:solidFill>
                  <a:schemeClr val="accent2"/>
                </a:solidFill>
              </a:rPr>
              <a:t> </a:t>
            </a:r>
            <a:br>
              <a:rPr lang="ru-RU" sz="2400" b="1" dirty="0">
                <a:solidFill>
                  <a:schemeClr val="accent2"/>
                </a:solidFill>
              </a:rPr>
            </a:br>
            <a:r>
              <a:rPr lang="ru-RU" sz="2000" dirty="0"/>
              <a:t>первоначально – счет на пальцах</a:t>
            </a:r>
            <a:br>
              <a:rPr lang="ru-RU" sz="2000" dirty="0"/>
            </a:br>
            <a:r>
              <a:rPr lang="ru-RU" sz="2000" dirty="0"/>
              <a:t>изобретена в Индии, заимствована арабами, завезена в Европу</a:t>
            </a:r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000" b="1" dirty="0"/>
              <a:t>Алфавит: </a:t>
            </a:r>
            <a:r>
              <a:rPr lang="en-US" sz="2000" dirty="0"/>
              <a:t>0, 1, 2, 3, 4, 5, 6, 7, 8, 9</a:t>
            </a:r>
            <a:br>
              <a:rPr lang="en-US" sz="2000" dirty="0"/>
            </a:br>
            <a:r>
              <a:rPr lang="ru-RU" sz="2000" b="1" dirty="0"/>
              <a:t>Основание</a:t>
            </a:r>
            <a:r>
              <a:rPr lang="ru-RU" sz="2000" dirty="0"/>
              <a:t> (количество цифр): </a:t>
            </a:r>
            <a:r>
              <a:rPr lang="ru-RU" sz="2000" b="1" dirty="0"/>
              <a:t>10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700338" y="4078288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3  7  8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2700338" y="3789363"/>
            <a:ext cx="1008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chemeClr val="accent2"/>
                </a:solidFill>
              </a:rPr>
              <a:t>2    1    0</a:t>
            </a: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2628900" y="3717925"/>
            <a:ext cx="1079500" cy="4318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852863" y="3717925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763713" y="3357563"/>
            <a:ext cx="3152775" cy="504825"/>
            <a:chOff x="1156" y="2568"/>
            <a:chExt cx="1986" cy="318"/>
          </a:xfrm>
        </p:grpSpPr>
        <p:sp>
          <p:nvSpPr>
            <p:cNvPr id="8214" name="Rectangle 11"/>
            <p:cNvSpPr>
              <a:spLocks noChangeArrowheads="1"/>
            </p:cNvSpPr>
            <p:nvPr/>
          </p:nvSpPr>
          <p:spPr bwMode="auto">
            <a:xfrm>
              <a:off x="1156" y="2568"/>
              <a:ext cx="198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dirty="0"/>
                <a:t>сотни   десятки   единицы</a:t>
              </a:r>
            </a:p>
          </p:txBody>
        </p:sp>
        <p:sp>
          <p:nvSpPr>
            <p:cNvPr id="8215" name="Line 12"/>
            <p:cNvSpPr>
              <a:spLocks noChangeShapeType="1"/>
            </p:cNvSpPr>
            <p:nvPr/>
          </p:nvSpPr>
          <p:spPr bwMode="auto">
            <a:xfrm>
              <a:off x="1565" y="2750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6" name="Line 13"/>
            <p:cNvSpPr>
              <a:spLocks noChangeShapeType="1"/>
            </p:cNvSpPr>
            <p:nvPr/>
          </p:nvSpPr>
          <p:spPr bwMode="auto">
            <a:xfrm flipH="1">
              <a:off x="2290" y="2750"/>
              <a:ext cx="226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17" name="Line 15"/>
            <p:cNvSpPr>
              <a:spLocks noChangeShapeType="1"/>
            </p:cNvSpPr>
            <p:nvPr/>
          </p:nvSpPr>
          <p:spPr bwMode="auto">
            <a:xfrm>
              <a:off x="2064" y="2750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3708400" y="465455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2987675" y="4654550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2197100" y="4654550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300</a:t>
            </a:r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>
            <a:off x="3205163" y="4438650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>
            <a:off x="3636963" y="443865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2628900" y="443865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3852863" y="4078288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= 3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2 </a:t>
            </a:r>
            <a:r>
              <a:rPr lang="ru-RU" sz="2400" b="1">
                <a:cs typeface="Arial" charset="0"/>
              </a:rPr>
              <a:t>+ 7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1 </a:t>
            </a:r>
            <a:r>
              <a:rPr lang="ru-RU" sz="2400" b="1">
                <a:cs typeface="Arial" charset="0"/>
              </a:rPr>
              <a:t>+ 8</a:t>
            </a:r>
            <a:r>
              <a:rPr lang="en-US" sz="2400" b="1">
                <a:cs typeface="Arial" charset="0"/>
              </a:rPr>
              <a:t>·</a:t>
            </a:r>
            <a:r>
              <a:rPr lang="ru-RU" sz="2400" b="1">
                <a:cs typeface="Arial" charset="0"/>
              </a:rPr>
              <a:t>10</a:t>
            </a:r>
            <a:r>
              <a:rPr lang="ru-RU" sz="2400" b="1" baseline="30000">
                <a:solidFill>
                  <a:schemeClr val="accent2"/>
                </a:solidFill>
                <a:cs typeface="Arial" charset="0"/>
              </a:rPr>
              <a:t>0</a:t>
            </a:r>
            <a:endParaRPr lang="en-US" sz="2400" b="1">
              <a:cs typeface="Arial" charset="0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395288" y="5013325"/>
            <a:ext cx="85693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solidFill>
                  <a:schemeClr val="accent2"/>
                </a:solidFill>
              </a:rPr>
              <a:t>Другие позиционные системы:</a:t>
            </a:r>
          </a:p>
          <a:p>
            <a:pPr marL="534988" lvl="1" indent="-171450">
              <a:buFontTx/>
              <a:buChar char="•"/>
            </a:pPr>
            <a:r>
              <a:rPr lang="ru-RU" sz="2000" b="1"/>
              <a:t>двоичная</a:t>
            </a:r>
            <a:r>
              <a:rPr lang="ru-RU" sz="2000"/>
              <a:t>, восьмеричная, </a:t>
            </a:r>
            <a:r>
              <a:rPr lang="ru-RU" sz="2000" b="1"/>
              <a:t>шестнадцатеричная</a:t>
            </a:r>
            <a:r>
              <a:rPr lang="ru-RU" sz="2000"/>
              <a:t> (информатика)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двенадцатеричная (1 фут = 12 дюймов, 1 шиллинг = 12 пенсов)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двадцатеричная (1 франк = 20 су)</a:t>
            </a:r>
          </a:p>
          <a:p>
            <a:pPr marL="534988" lvl="1" indent="-171450">
              <a:buFontTx/>
              <a:buChar char="•"/>
            </a:pPr>
            <a:r>
              <a:rPr lang="ru-RU" sz="2000"/>
              <a:t>шестидесятеричная (1 минута = 60 секунд, 1 час = 60 минут)</a:t>
            </a:r>
            <a:endParaRPr lang="ru-RU" sz="2000" b="1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5688013" y="3213100"/>
            <a:ext cx="3168650" cy="828675"/>
            <a:chOff x="3583" y="2024"/>
            <a:chExt cx="1996" cy="522"/>
          </a:xfrm>
        </p:grpSpPr>
        <p:sp>
          <p:nvSpPr>
            <p:cNvPr id="8212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3742" y="2024"/>
              <a:ext cx="1734" cy="432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55556"/>
                </a:avLst>
              </a:prstTxWarp>
            </a:bodyPr>
            <a:lstStyle/>
            <a:p>
              <a:pPr algn="ctr"/>
              <a:r>
                <a:rPr lang="ru-RU" sz="2000" i="1" kern="10">
                  <a:ln w="9525">
                    <a:solidFill>
                      <a:srgbClr val="3333FF"/>
                    </a:solidFill>
                    <a:round/>
                    <a:headEnd/>
                    <a:tailEnd/>
                  </a:ln>
                  <a:solidFill>
                    <a:srgbClr val="3333FF"/>
                  </a:solidFill>
                  <a:latin typeface="Arial"/>
                  <a:cs typeface="Arial"/>
                </a:rPr>
                <a:t>Позиционная формула</a:t>
              </a:r>
            </a:p>
          </p:txBody>
        </p:sp>
        <p:sp>
          <p:nvSpPr>
            <p:cNvPr id="8213" name="Line 27"/>
            <p:cNvSpPr>
              <a:spLocks noChangeShapeType="1"/>
            </p:cNvSpPr>
            <p:nvPr/>
          </p:nvSpPr>
          <p:spPr bwMode="auto">
            <a:xfrm flipH="1">
              <a:off x="3583" y="2228"/>
              <a:ext cx="1996" cy="31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5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5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5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15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15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  <p:bldP spid="15367" grpId="0"/>
      <p:bldP spid="15368" grpId="0"/>
      <p:bldP spid="15369" grpId="0" animBg="1"/>
      <p:bldP spid="15369" grpId="1" animBg="1"/>
      <p:bldP spid="15370" grpId="0"/>
      <p:bldP spid="15377" grpId="0"/>
      <p:bldP spid="15378" grpId="0"/>
      <p:bldP spid="15379" grpId="0"/>
      <p:bldP spid="15380" grpId="0" animBg="1"/>
      <p:bldP spid="15381" grpId="0" animBg="1"/>
      <p:bldP spid="15382" grpId="0" animBg="1"/>
      <p:bldP spid="15383" grpId="0"/>
      <p:bldP spid="1538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Позиционная формула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/>
              <a:t>Запись произвольного числа </a:t>
            </a:r>
            <a:r>
              <a:rPr lang="ru-RU" sz="2000" i="1" dirty="0" err="1"/>
              <a:t>x</a:t>
            </a:r>
            <a:r>
              <a:rPr lang="ru-RU" sz="2000" dirty="0"/>
              <a:t> в </a:t>
            </a:r>
            <a:r>
              <a:rPr lang="en-US" sz="2000" dirty="0"/>
              <a:t>q</a:t>
            </a:r>
            <a:r>
              <a:rPr lang="ru-RU" sz="2000" dirty="0"/>
              <a:t>-</a:t>
            </a:r>
            <a:r>
              <a:rPr lang="ru-RU" sz="2000" dirty="0" err="1"/>
              <a:t>ичной</a:t>
            </a:r>
            <a:r>
              <a:rPr lang="ru-RU" sz="2000" dirty="0"/>
              <a:t> позиционной системе счисления основывается на представлении этого числа в виде многочлена</a:t>
            </a:r>
          </a:p>
          <a:p>
            <a:pPr algn="just">
              <a:buNone/>
            </a:pPr>
            <a:endParaRPr lang="ru-RU" sz="2000" i="1" dirty="0" smtClean="0"/>
          </a:p>
          <a:p>
            <a:pPr algn="just">
              <a:buNone/>
            </a:pPr>
            <a:endParaRPr lang="ru-RU" sz="2000" i="1" dirty="0"/>
          </a:p>
          <a:p>
            <a:pPr algn="ctr">
              <a:buNone/>
            </a:pPr>
            <a:r>
              <a:rPr lang="en-US" sz="2000" i="1" dirty="0" smtClean="0"/>
              <a:t>x </a:t>
            </a:r>
            <a:r>
              <a:rPr lang="ru-RU" sz="2000" i="1" dirty="0" smtClean="0"/>
              <a:t> </a:t>
            </a:r>
            <a:r>
              <a:rPr lang="en-US" sz="2000" i="1" dirty="0" smtClean="0"/>
              <a:t>=</a:t>
            </a:r>
            <a:r>
              <a:rPr lang="ru-RU" sz="2000" i="1" dirty="0" smtClean="0"/>
              <a:t>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n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n-1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n-2</a:t>
            </a:r>
            <a:r>
              <a:rPr lang="en-US" sz="2000" i="1" dirty="0" smtClean="0"/>
              <a:t>…a</a:t>
            </a:r>
            <a:r>
              <a:rPr lang="en-US" sz="2000" i="1" baseline="-25000" dirty="0" smtClean="0"/>
              <a:t>0</a:t>
            </a:r>
            <a:r>
              <a:rPr lang="en-US" sz="2000" i="1" dirty="0" smtClean="0"/>
              <a:t>,a</a:t>
            </a:r>
            <a:r>
              <a:rPr lang="en-US" sz="2000" i="1" baseline="-25000" dirty="0" smtClean="0"/>
              <a:t>-1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-2</a:t>
            </a:r>
            <a:r>
              <a:rPr lang="en-US" sz="2000" i="1" dirty="0" smtClean="0"/>
              <a:t>…a</a:t>
            </a:r>
            <a:r>
              <a:rPr lang="en-US" sz="2000" i="1" baseline="-25000" dirty="0" smtClean="0"/>
              <a:t>-m</a:t>
            </a:r>
            <a:r>
              <a:rPr lang="ru-RU" sz="2000" i="1" baseline="-25000" dirty="0" smtClean="0"/>
              <a:t> </a:t>
            </a:r>
            <a:r>
              <a:rPr lang="en-US" sz="2000" i="1" dirty="0" smtClean="0"/>
              <a:t>= </a:t>
            </a:r>
            <a:endParaRPr lang="ru-RU" sz="2000" i="1" dirty="0" smtClean="0"/>
          </a:p>
          <a:p>
            <a:pPr algn="ctr">
              <a:buNone/>
            </a:pPr>
            <a:endParaRPr lang="ru-RU" sz="2000" i="1" dirty="0" smtClean="0"/>
          </a:p>
          <a:p>
            <a:pPr algn="ctr">
              <a:buNone/>
            </a:pPr>
            <a:r>
              <a:rPr lang="ru-RU" sz="2000" i="1" dirty="0" smtClean="0"/>
              <a:t>= </a:t>
            </a:r>
            <a:r>
              <a:rPr lang="en-US" sz="2000" i="1" dirty="0" err="1" smtClean="0"/>
              <a:t>a</a:t>
            </a:r>
            <a:r>
              <a:rPr lang="en-US" sz="2000" i="1" baseline="-25000" dirty="0" err="1" smtClean="0"/>
              <a:t>n</a:t>
            </a:r>
            <a:r>
              <a:rPr lang="en-US" sz="2000" i="1" dirty="0" err="1" smtClean="0"/>
              <a:t>Q</a:t>
            </a:r>
            <a:r>
              <a:rPr lang="en-US" sz="2000" i="1" baseline="30000" dirty="0" err="1" smtClean="0"/>
              <a:t>n</a:t>
            </a:r>
            <a:r>
              <a:rPr lang="en-US" sz="2000" i="1" dirty="0" smtClean="0"/>
              <a:t> </a:t>
            </a:r>
            <a:r>
              <a:rPr lang="en-US" sz="2000" i="1" dirty="0"/>
              <a:t>+ a</a:t>
            </a:r>
            <a:r>
              <a:rPr lang="en-US" sz="2000" i="1" baseline="-25000" dirty="0"/>
              <a:t>n</a:t>
            </a:r>
            <a:r>
              <a:rPr lang="en-US" sz="2000" baseline="-25000" dirty="0"/>
              <a:t>-1</a:t>
            </a:r>
            <a:r>
              <a:rPr lang="en-US" sz="2000" i="1" dirty="0"/>
              <a:t>Q</a:t>
            </a:r>
            <a:r>
              <a:rPr lang="en-US" sz="2000" i="1" baseline="30000" dirty="0"/>
              <a:t>n</a:t>
            </a:r>
            <a:r>
              <a:rPr lang="en-US" sz="2000" baseline="30000" dirty="0"/>
              <a:t>-1</a:t>
            </a:r>
            <a:r>
              <a:rPr lang="en-US" sz="2000" i="1" dirty="0"/>
              <a:t> + ... </a:t>
            </a:r>
            <a:r>
              <a:rPr lang="ru-RU" sz="2000" i="1" dirty="0"/>
              <a:t>+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Q</a:t>
            </a:r>
            <a:r>
              <a:rPr lang="ru-RU" sz="2000" baseline="30000" dirty="0"/>
              <a:t>1</a:t>
            </a:r>
            <a:r>
              <a:rPr lang="ru-RU" sz="2000" i="1" dirty="0"/>
              <a:t> + </a:t>
            </a:r>
            <a:r>
              <a:rPr lang="en-US" sz="2000" i="1" dirty="0"/>
              <a:t>a</a:t>
            </a:r>
            <a:r>
              <a:rPr lang="ru-RU" sz="2000" baseline="-25000" dirty="0"/>
              <a:t>0</a:t>
            </a:r>
            <a:r>
              <a:rPr lang="en-US" sz="2000" i="1" dirty="0"/>
              <a:t>Q</a:t>
            </a:r>
            <a:r>
              <a:rPr lang="ru-RU" sz="2000" baseline="30000" dirty="0"/>
              <a:t>0</a:t>
            </a:r>
            <a:r>
              <a:rPr lang="ru-RU" sz="2000" i="1" dirty="0"/>
              <a:t> + </a:t>
            </a:r>
            <a:r>
              <a:rPr lang="en-US" sz="2000" i="1" dirty="0"/>
              <a:t>a</a:t>
            </a:r>
            <a:r>
              <a:rPr lang="ru-RU" sz="2000" baseline="-25000" dirty="0"/>
              <a:t>-1</a:t>
            </a:r>
            <a:r>
              <a:rPr lang="en-US" sz="2000" i="1" dirty="0"/>
              <a:t>Q</a:t>
            </a:r>
            <a:r>
              <a:rPr lang="ru-RU" sz="2000" baseline="30000" dirty="0"/>
              <a:t>-1</a:t>
            </a:r>
            <a:r>
              <a:rPr lang="ru-RU" sz="2000" i="1" dirty="0"/>
              <a:t> + ... + </a:t>
            </a:r>
            <a:r>
              <a:rPr lang="ru-RU" sz="2000" i="1" dirty="0" err="1" smtClean="0"/>
              <a:t>a</a:t>
            </a:r>
            <a:r>
              <a:rPr lang="ru-RU" sz="2000" i="1" baseline="-25000" dirty="0" err="1" smtClean="0"/>
              <a:t>-m</a:t>
            </a:r>
            <a:r>
              <a:rPr lang="ru-RU" sz="2000" i="1" dirty="0" err="1" smtClean="0"/>
              <a:t>Q</a:t>
            </a:r>
            <a:r>
              <a:rPr lang="ru-RU" sz="2000" i="1" baseline="30000" dirty="0" err="1" smtClean="0"/>
              <a:t>-m</a:t>
            </a:r>
            <a:endParaRPr lang="ru-RU" sz="2000" dirty="0" smtClean="0"/>
          </a:p>
          <a:p>
            <a:pPr marL="990600" lvl="1" indent="-360363" eaLnBrk="0" hangingPunct="0">
              <a:buClr>
                <a:schemeClr val="tx1"/>
              </a:buClr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1512</Words>
  <Application>Microsoft Office PowerPoint</Application>
  <PresentationFormat>Экран (4:3)</PresentationFormat>
  <Paragraphs>623</Paragraphs>
  <Slides>39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  Формы представления и передачи информации.   </vt:lpstr>
      <vt:lpstr>Формы представления и передачи информации.</vt:lpstr>
      <vt:lpstr>Преобразование аналогового сигнала в цифровой</vt:lpstr>
      <vt:lpstr>Преобразование аналогового сигнала в цифровой</vt:lpstr>
      <vt:lpstr>Бит, байт</vt:lpstr>
      <vt:lpstr>Бит, байт</vt:lpstr>
      <vt:lpstr>Системы счисления</vt:lpstr>
      <vt:lpstr>Слайд 8</vt:lpstr>
      <vt:lpstr>Позиционная формула</vt:lpstr>
      <vt:lpstr>Позиционная формула для десятичной системы</vt:lpstr>
      <vt:lpstr>Позиционная формула для двоичной системы</vt:lpstr>
      <vt:lpstr>Позиционная формула для восьмеричной системы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Арифметические операции в 8 СС</vt:lpstr>
      <vt:lpstr>Слайд 25</vt:lpstr>
      <vt:lpstr>Слайд 26</vt:lpstr>
      <vt:lpstr>Арифметические операции в 16 СС</vt:lpstr>
      <vt:lpstr>Слайд 28</vt:lpstr>
      <vt:lpstr>Слайд 29</vt:lpstr>
      <vt:lpstr>Представление звука в ЭВМ</vt:lpstr>
      <vt:lpstr>Представление видео в ЭВМ</vt:lpstr>
      <vt:lpstr>Кодирование цвета</vt:lpstr>
      <vt:lpstr>Палитра цветов в системе цветопередачи RGB</vt:lpstr>
      <vt:lpstr>Палитра цветов в системе цветопередачи RGB</vt:lpstr>
      <vt:lpstr>Палитра цветов в системе цветопередачи CMYK</vt:lpstr>
      <vt:lpstr>Палитра цветов в системе цветопередачи CMYK</vt:lpstr>
      <vt:lpstr>Палитра цветов в системе цветопередачи HSB</vt:lpstr>
      <vt:lpstr>Палитра цветов в системе цветопередачи HSB</vt:lpstr>
      <vt:lpstr>Применение систем цветопередачи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Формы представления и передачи информации.</dc:title>
  <dc:creator>Елена</dc:creator>
  <cp:lastModifiedBy>Елена</cp:lastModifiedBy>
  <cp:revision>28</cp:revision>
  <dcterms:created xsi:type="dcterms:W3CDTF">2013-07-05T09:58:44Z</dcterms:created>
  <dcterms:modified xsi:type="dcterms:W3CDTF">2013-07-05T13:54:32Z</dcterms:modified>
</cp:coreProperties>
</file>