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96973-F433-48E0-AD11-5D86AEF6F397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15780-6689-4233-B7DC-CCDBA4BB8AF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96973-F433-48E0-AD11-5D86AEF6F397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15780-6689-4233-B7DC-CCDBA4BB8A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96973-F433-48E0-AD11-5D86AEF6F397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15780-6689-4233-B7DC-CCDBA4BB8A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96973-F433-48E0-AD11-5D86AEF6F397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15780-6689-4233-B7DC-CCDBA4BB8A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96973-F433-48E0-AD11-5D86AEF6F397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15780-6689-4233-B7DC-CCDBA4BB8AF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96973-F433-48E0-AD11-5D86AEF6F397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15780-6689-4233-B7DC-CCDBA4BB8A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96973-F433-48E0-AD11-5D86AEF6F397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15780-6689-4233-B7DC-CCDBA4BB8A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96973-F433-48E0-AD11-5D86AEF6F397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215780-6689-4233-B7DC-CCDBA4BB8AF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96973-F433-48E0-AD11-5D86AEF6F397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15780-6689-4233-B7DC-CCDBA4BB8A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96973-F433-48E0-AD11-5D86AEF6F397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5215780-6689-4233-B7DC-CCDBA4BB8A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6CA96973-F433-48E0-AD11-5D86AEF6F397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15780-6689-4233-B7DC-CCDBA4BB8A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CA96973-F433-48E0-AD11-5D86AEF6F397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5215780-6689-4233-B7DC-CCDBA4BB8AF3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428868"/>
            <a:ext cx="8001056" cy="2301240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chemeClr val="bg1"/>
                </a:solidFill>
                <a:latin typeface="+mn-lt"/>
              </a:rPr>
              <a:t>Альтернативные источники энергии</a:t>
            </a:r>
            <a:endParaRPr lang="ru-RU" sz="5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5984" y="4714884"/>
            <a:ext cx="6480048" cy="1752600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Работу выполнил: </a:t>
            </a:r>
            <a:r>
              <a:rPr lang="ru-RU" dirty="0" err="1" smtClean="0">
                <a:solidFill>
                  <a:schemeClr val="bg1"/>
                </a:solidFill>
              </a:rPr>
              <a:t>Гайнетдинов</a:t>
            </a:r>
            <a:r>
              <a:rPr lang="ru-RU" dirty="0" smtClean="0">
                <a:solidFill>
                  <a:schemeClr val="bg1"/>
                </a:solidFill>
              </a:rPr>
              <a:t> Р.Р. </a:t>
            </a:r>
            <a:r>
              <a:rPr lang="ru-RU" smtClean="0">
                <a:solidFill>
                  <a:schemeClr val="bg1"/>
                </a:solidFill>
              </a:rPr>
              <a:t>ЭЭ-6-19.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/>
              <a:t>Биоэнергетика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043890" cy="4525963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Биоэнергетика - отрасль электроэнергетики, основанная на использовании </a:t>
            </a:r>
            <a:r>
              <a:rPr lang="ru-RU" sz="2000" dirty="0" err="1" smtClean="0"/>
              <a:t>биотоплива</a:t>
            </a:r>
            <a:r>
              <a:rPr lang="ru-RU" sz="2000" dirty="0" smtClean="0"/>
              <a:t> из различных органических веществ, в основном органических отходов.</a:t>
            </a:r>
            <a:endParaRPr lang="ru-RU" sz="2000" dirty="0"/>
          </a:p>
        </p:txBody>
      </p:sp>
    </p:spTree>
  </p:cSld>
  <p:clrMapOvr>
    <a:masterClrMapping/>
  </p:clrMapOvr>
  <p:transition>
    <p:plus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357166"/>
            <a:ext cx="8072494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dirty="0" smtClean="0"/>
              <a:t>Плюсы:</a:t>
            </a:r>
          </a:p>
          <a:p>
            <a:r>
              <a:rPr lang="ru-RU" sz="2000" dirty="0" smtClean="0"/>
              <a:t>производить </a:t>
            </a:r>
            <a:r>
              <a:rPr lang="ru-RU" sz="2000" dirty="0" err="1" smtClean="0"/>
              <a:t>биотопливо</a:t>
            </a:r>
            <a:r>
              <a:rPr lang="ru-RU" sz="2000" dirty="0" smtClean="0"/>
              <a:t> можно из самых разных органических материалов;</a:t>
            </a:r>
          </a:p>
          <a:p>
            <a:r>
              <a:rPr lang="ru-RU" sz="2000" dirty="0" smtClean="0"/>
              <a:t>производство </a:t>
            </a:r>
            <a:r>
              <a:rPr lang="ru-RU" sz="2000" dirty="0" err="1" smtClean="0"/>
              <a:t>биотоплива</a:t>
            </a:r>
            <a:r>
              <a:rPr lang="ru-RU" sz="2000" dirty="0" smtClean="0"/>
              <a:t> поможет решить проблемы, связанные с утилизацией мусора.</a:t>
            </a:r>
          </a:p>
          <a:p>
            <a:pPr algn="ctr">
              <a:buNone/>
            </a:pPr>
            <a:r>
              <a:rPr lang="ru-RU" sz="2000" dirty="0" smtClean="0"/>
              <a:t>   Минусы:</a:t>
            </a:r>
          </a:p>
          <a:p>
            <a:r>
              <a:rPr lang="ru-RU" sz="2000" dirty="0" smtClean="0"/>
              <a:t>массовое выращивание растений, предназначенных для производства </a:t>
            </a:r>
            <a:r>
              <a:rPr lang="ru-RU" sz="2000" dirty="0" err="1" smtClean="0"/>
              <a:t>биотоплива</a:t>
            </a:r>
            <a:r>
              <a:rPr lang="ru-RU" sz="2000" dirty="0" smtClean="0"/>
              <a:t>, способно истощить плодородные земли и послужить причиной голода во многих странах третьего мира.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comb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/>
              <a:t>Геотермальная</a:t>
            </a:r>
            <a:r>
              <a:rPr lang="ru-RU" dirty="0" smtClean="0"/>
              <a:t> энергетика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186766" cy="140017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Геотермальная энергетика — направление энергетики, основанное на производстве тепловой и электрической энергии за счёт энергии, содержащейся в недрах земли, на геотермальных станциях.</a:t>
            </a:r>
            <a:endParaRPr lang="ru-RU" sz="2000" dirty="0"/>
          </a:p>
        </p:txBody>
      </p:sp>
    </p:spTree>
  </p:cSld>
  <p:clrMapOvr>
    <a:masterClrMapping/>
  </p:clrMapOvr>
  <p:transition>
    <p:diamond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85729"/>
            <a:ext cx="8143932" cy="42862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dirty="0" smtClean="0"/>
              <a:t>Плюсы:</a:t>
            </a:r>
          </a:p>
          <a:p>
            <a:r>
              <a:rPr lang="ru-RU" sz="2000" dirty="0" smtClean="0"/>
              <a:t>практическая неиссякаемость ;</a:t>
            </a:r>
          </a:p>
          <a:p>
            <a:r>
              <a:rPr lang="ru-RU" sz="2000" dirty="0" smtClean="0"/>
              <a:t>полная независимость от условий окружающей среды, времени суток и года.</a:t>
            </a:r>
          </a:p>
          <a:p>
            <a:pPr algn="ctr">
              <a:buNone/>
            </a:pPr>
            <a:r>
              <a:rPr lang="ru-RU" sz="2000" dirty="0" smtClean="0"/>
              <a:t>    Минусы:</a:t>
            </a:r>
          </a:p>
          <a:p>
            <a:r>
              <a:rPr lang="ru-RU" sz="2000" dirty="0" smtClean="0"/>
              <a:t>необходимость возобновляемого цикла поступления (закачки) воды (обычно отработанной) в подземный водоносный горизонт.</a:t>
            </a:r>
            <a:endParaRPr lang="ru-RU" sz="2000" dirty="0"/>
          </a:p>
        </p:txBody>
      </p:sp>
    </p:spTree>
  </p:cSld>
  <p:clrMapOvr>
    <a:masterClrMapping/>
  </p:clrMapOvr>
  <p:transition>
    <p:strips dir="r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/>
              <a:t>Водородная</a:t>
            </a:r>
            <a:r>
              <a:rPr lang="ru-RU" dirty="0" smtClean="0"/>
              <a:t> энергетика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58204" cy="2900370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Водородная энергетика</a:t>
            </a:r>
            <a:r>
              <a:rPr lang="ru-RU" sz="2000" dirty="0" smtClean="0"/>
              <a:t> — отрасль энергетики, основанная на использовании водорода в качестве средства для аккумулирования, транспортировки и потребления энергии. Водород выбран как наиболее распространенный элемент на поверхности земли и в космосе, теплота сгорания водорода наиболее высока, а продуктом сгорания в кислороде является вода (которая вновь вводится в оборот водородной энергетики).</a:t>
            </a:r>
            <a:endParaRPr lang="ru-RU" sz="2000" dirty="0"/>
          </a:p>
        </p:txBody>
      </p:sp>
    </p:spTree>
  </p:cSld>
  <p:clrMapOvr>
    <a:masterClrMapping/>
  </p:clrMapOvr>
  <p:transition>
    <p:check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57167"/>
            <a:ext cx="8215370" cy="2286015"/>
          </a:xfrm>
        </p:spPr>
        <p:txBody>
          <a:bodyPr/>
          <a:lstStyle/>
          <a:p>
            <a:pPr algn="ctr"/>
            <a:r>
              <a:rPr lang="ru-RU" sz="2000" dirty="0" smtClean="0"/>
              <a:t>Плюсы:</a:t>
            </a:r>
          </a:p>
          <a:p>
            <a:r>
              <a:rPr lang="ru-RU" sz="2000" dirty="0" smtClean="0"/>
              <a:t>имеется всюду, где есть вода;</a:t>
            </a:r>
          </a:p>
          <a:p>
            <a:r>
              <a:rPr lang="ru-RU" sz="2000" dirty="0" smtClean="0"/>
              <a:t>не вызывает никакого загрязнения окружающей среды.</a:t>
            </a:r>
          </a:p>
          <a:p>
            <a:pPr algn="ctr"/>
            <a:r>
              <a:rPr lang="ru-RU" sz="2000" dirty="0" smtClean="0"/>
              <a:t>Минусы:</a:t>
            </a:r>
          </a:p>
          <a:p>
            <a:r>
              <a:rPr lang="ru-RU" sz="2000" dirty="0" smtClean="0"/>
              <a:t>Высокая стоимость.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comb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800" dirty="0" smtClean="0"/>
              <a:t>Распространение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258204" cy="4525963"/>
          </a:xfrm>
        </p:spPr>
        <p:txBody>
          <a:bodyPr>
            <a:noAutofit/>
          </a:bodyPr>
          <a:lstStyle/>
          <a:p>
            <a:r>
              <a:rPr lang="ru-RU" sz="2000" dirty="0" smtClean="0"/>
              <a:t>В 2010 году альтернативная энергия составляла 4,9% всей потребляемой человечеством энергии. В том числе для отопления и нагрева воды (биомасса, солнечный и геотермальный нагрев воды и отопление) 3,3%; </a:t>
            </a:r>
            <a:r>
              <a:rPr lang="ru-RU" sz="2000" dirty="0" err="1" smtClean="0"/>
              <a:t>биогорючее</a:t>
            </a:r>
            <a:r>
              <a:rPr lang="ru-RU" sz="2000" dirty="0" smtClean="0"/>
              <a:t> 0,7%; производство электроэнергии (ветровые, солнечные, геотермальные электростанции ) 0,9%.</a:t>
            </a:r>
          </a:p>
          <a:p>
            <a:r>
              <a:rPr lang="ru-RU" sz="2000" dirty="0" smtClean="0"/>
              <a:t>На альтернативные источники энергии приходится всего около 5 % мировой выработки электроэнергии в 2010г.(без ГЭС).</a:t>
            </a:r>
          </a:p>
          <a:p>
            <a:r>
              <a:rPr lang="ru-RU" sz="2000" dirty="0" smtClean="0"/>
              <a:t>В мае 2009 года 13 % электроэнергии в США были произведены из возобновляемых источников энергии. 9,4 % электроэнергии было выработано на гидроэлектростанциях, около 1,8 % были получены из энергии ветра, 1,3 % из биомассы, 0,4 % из геотермальных источников и 0,3 % от энергии солнца.</a:t>
            </a:r>
          </a:p>
          <a:p>
            <a:r>
              <a:rPr lang="ru-RU" sz="2000" dirty="0" smtClean="0"/>
              <a:t>В Австралии в 2009 году 8 % электроэнергии вырабатывается из возобновляемых источников.</a:t>
            </a:r>
          </a:p>
        </p:txBody>
      </p:sp>
    </p:spTree>
  </p:cSld>
  <p:clrMapOvr>
    <a:masterClrMapping/>
  </p:clrMapOvr>
  <p:transition>
    <p:zoom dir="in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Перспективы в России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28736"/>
            <a:ext cx="8258204" cy="4525963"/>
          </a:xfrm>
        </p:spPr>
        <p:txBody>
          <a:bodyPr>
            <a:noAutofit/>
          </a:bodyPr>
          <a:lstStyle/>
          <a:p>
            <a:r>
              <a:rPr lang="ru-RU" sz="2000" dirty="0" smtClean="0"/>
              <a:t>Россия может получать 10 % энергии из ветра. По сравнению с США и странами ЕС использование возобновляемых источников энергии (ВИЭ) в России находится на низком уровне. Сложившуюся ситуацию можно объяснить доступностью традиционных ископаемых энергоносителей. Один из основных барьеров для строительства крупных электростанций на ВИЭ — отсутствие положения о стимулирующем тарифе, по которому государство покупало бы электроэнергию, производимую на основе ВИЭ.</a:t>
            </a:r>
          </a:p>
          <a:p>
            <a:r>
              <a:rPr lang="ru-RU" sz="2000" dirty="0" smtClean="0"/>
              <a:t>В 2017 году администрация городского округа Химки запустила проект по созданию Центра альтернативной энергетики, который будет разрабатывать новые схемы обеспечения электроэнергией промышленных предприятий и городского хозяйства. Центр будет организован на базе расположенного на Ленинградском шоссе  дилерского центра садово-парковой техники </a:t>
            </a:r>
            <a:r>
              <a:rPr lang="ru-RU" sz="2000" dirty="0" err="1" smtClean="0"/>
              <a:t>Юнисоо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  <p:transition>
    <p:circl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115328" cy="4525963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Альтернативные источники энергии – это будущее человечества;</a:t>
            </a:r>
          </a:p>
          <a:p>
            <a:r>
              <a:rPr lang="ru-RU" sz="2800" dirty="0" smtClean="0"/>
              <a:t>В качестве основных источников альтернативной энергии выступают термальные воды и горячие горные породы;</a:t>
            </a:r>
          </a:p>
          <a:p>
            <a:r>
              <a:rPr lang="ru-RU" sz="2800" dirty="0" smtClean="0"/>
              <a:t>Альтернативные источники энергии не загрязняют окружающую среду и являются экологически чистыми.</a:t>
            </a:r>
            <a:endParaRPr lang="ru-RU" sz="28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/>
              <a:t>Источники</a:t>
            </a:r>
            <a:r>
              <a:rPr lang="ru-RU" sz="4800" b="1" dirty="0" smtClean="0">
                <a:latin typeface="+mn-lt"/>
              </a:rPr>
              <a:t> </a:t>
            </a:r>
            <a:r>
              <a:rPr lang="ru-RU" sz="4800" b="1" dirty="0" smtClean="0"/>
              <a:t>энергии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dirty="0" smtClean="0"/>
              <a:t>      Источники энергии</a:t>
            </a:r>
            <a:r>
              <a:rPr lang="ru-RU" sz="2000" dirty="0" smtClean="0"/>
              <a:t> — «встречающиеся в природе вещества и процессы, которые позволяют человеку получить необходимую для существования энергию». </a:t>
            </a:r>
          </a:p>
          <a:p>
            <a:pPr>
              <a:buNone/>
            </a:pPr>
            <a:r>
              <a:rPr lang="ru-RU" sz="2000" b="1" dirty="0" smtClean="0"/>
              <a:t>      Альтернативный источник энергии</a:t>
            </a:r>
          </a:p>
          <a:p>
            <a:pPr>
              <a:buNone/>
            </a:pPr>
            <a:r>
              <a:rPr lang="ru-RU" sz="2000" b="1" dirty="0" smtClean="0"/>
              <a:t>    </a:t>
            </a:r>
            <a:r>
              <a:rPr lang="ru-RU" sz="2000" dirty="0" smtClean="0"/>
              <a:t>  является возобновляемым ресурсом, он заменяет собой традиционные источники энергии, функционирующие на нефти, добываемом природном газе и угле, которые при сгорании выделяют в атмосферу углекислый газ, способствующий росту парникового эффекта и глобальному потеплению. Причина поиска альтернативных источников энергии — потребность получать её из энергии возобновляемых или практически неисчерпаемых природных ресурсов и явлений. Во внимание может браться также </a:t>
            </a:r>
            <a:r>
              <a:rPr lang="ru-RU" sz="2000" dirty="0" err="1" smtClean="0"/>
              <a:t>экологичность</a:t>
            </a:r>
            <a:r>
              <a:rPr lang="ru-RU" sz="2000" dirty="0" smtClean="0"/>
              <a:t> и экономичность.</a:t>
            </a:r>
            <a:endParaRPr lang="ru-RU" sz="2000" dirty="0"/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800" b="1" dirty="0" smtClean="0"/>
              <a:t>Альтернативные источники энергии</a:t>
            </a:r>
            <a:endParaRPr lang="ru-RU" sz="4800" dirty="0"/>
          </a:p>
        </p:txBody>
      </p:sp>
      <p:sp>
        <p:nvSpPr>
          <p:cNvPr id="4" name="Овал 3"/>
          <p:cNvSpPr/>
          <p:nvPr/>
        </p:nvSpPr>
        <p:spPr>
          <a:xfrm>
            <a:off x="428596" y="2143116"/>
            <a:ext cx="2500330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Ветроэнергетика</a:t>
            </a:r>
            <a:endParaRPr lang="ru-RU" sz="2000" dirty="0"/>
          </a:p>
        </p:txBody>
      </p:sp>
      <p:sp>
        <p:nvSpPr>
          <p:cNvPr id="6" name="Овал 5"/>
          <p:cNvSpPr/>
          <p:nvPr/>
        </p:nvSpPr>
        <p:spPr>
          <a:xfrm>
            <a:off x="6286512" y="2143116"/>
            <a:ext cx="2500330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Гидроэнергетика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428596" y="4143380"/>
            <a:ext cx="2500330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Биоэнергетика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3428992" y="5214950"/>
            <a:ext cx="2571768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Геотермальная</a:t>
            </a:r>
            <a:r>
              <a:rPr lang="ru-RU" dirty="0" smtClean="0"/>
              <a:t> </a:t>
            </a:r>
            <a:r>
              <a:rPr lang="ru-RU" sz="2000" dirty="0" smtClean="0"/>
              <a:t>энергетика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6286512" y="4143380"/>
            <a:ext cx="2500330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Водородная</a:t>
            </a:r>
            <a:r>
              <a:rPr lang="ru-RU" dirty="0" smtClean="0"/>
              <a:t> </a:t>
            </a:r>
            <a:r>
              <a:rPr lang="ru-RU" sz="2000" dirty="0" smtClean="0"/>
              <a:t>энергетика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3428992" y="3143248"/>
            <a:ext cx="2500330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Солнечная</a:t>
            </a:r>
            <a:r>
              <a:rPr lang="ru-RU" dirty="0" smtClean="0"/>
              <a:t> </a:t>
            </a:r>
            <a:r>
              <a:rPr lang="ru-RU" sz="2000" dirty="0" smtClean="0"/>
              <a:t>энергетика</a:t>
            </a:r>
            <a:endParaRPr lang="ru-RU" dirty="0"/>
          </a:p>
        </p:txBody>
      </p:sp>
    </p:spTree>
  </p:cSld>
  <p:clrMapOvr>
    <a:masterClrMapping/>
  </p:clrMapOvr>
  <p:transition>
    <p:wheel spokes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/>
              <a:t>Солнечная энергетика</a:t>
            </a:r>
            <a:endParaRPr lang="ru-RU" sz="4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242221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    Солнечная энергетика — направление альтернативной энергетики, основанное на непосредственном использовании солнечного излучения для получения энергии в каком-либо виде. Солнечная энергетика использует возобновляемые источники энергии и является «экологически чистой», то есть не производящей вредных отходов во время активной фазы использования.</a:t>
            </a:r>
            <a:endParaRPr lang="ru-RU" sz="2000" dirty="0"/>
          </a:p>
        </p:txBody>
      </p:sp>
    </p:spTree>
  </p:cSld>
  <p:clrMapOvr>
    <a:masterClrMapping/>
  </p:clrMapOvr>
  <p:transition>
    <p:strips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32861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dirty="0" smtClean="0"/>
              <a:t>Плюсы:</a:t>
            </a:r>
          </a:p>
          <a:p>
            <a:r>
              <a:rPr lang="ru-RU" sz="2000" dirty="0" smtClean="0"/>
              <a:t>Перспективность, доступность и неисчерпаемость источника энергии в условиях постоянного роста цен на традиционные виды энергоносителей;</a:t>
            </a:r>
          </a:p>
          <a:p>
            <a:r>
              <a:rPr lang="ru-RU" sz="2000" dirty="0" smtClean="0"/>
              <a:t>полная безопасность для окружающей среды.</a:t>
            </a:r>
          </a:p>
          <a:p>
            <a:pPr algn="ctr">
              <a:buNone/>
            </a:pPr>
            <a:r>
              <a:rPr lang="ru-RU" sz="2000" dirty="0" smtClean="0"/>
              <a:t>  Минусы:</a:t>
            </a:r>
          </a:p>
          <a:p>
            <a:r>
              <a:rPr lang="ru-RU" sz="2000" dirty="0" smtClean="0"/>
              <a:t>Зависимость от погоды и времени суток;</a:t>
            </a:r>
          </a:p>
          <a:p>
            <a:r>
              <a:rPr lang="ru-RU" sz="2000" dirty="0" smtClean="0"/>
              <a:t>Высокая стоимость конструкции;</a:t>
            </a:r>
          </a:p>
          <a:p>
            <a:r>
              <a:rPr lang="ru-RU" sz="2000" dirty="0" smtClean="0"/>
              <a:t>Необходимость использования больших площадей.</a:t>
            </a:r>
            <a:endParaRPr lang="ru-RU" sz="2000" dirty="0"/>
          </a:p>
        </p:txBody>
      </p:sp>
      <p:pic>
        <p:nvPicPr>
          <p:cNvPr id="4" name="Рисунок 3" descr="i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57752" y="3929066"/>
            <a:ext cx="3857652" cy="27146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1024px-Helios_in_fligh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44" y="3929066"/>
            <a:ext cx="4429156" cy="27146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/>
              <a:t>Ветроэнергетика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3"/>
            <a:ext cx="8329642" cy="3143272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Ветроэнергетика</a:t>
            </a:r>
            <a:r>
              <a:rPr lang="ru-RU" sz="2000" dirty="0" smtClean="0"/>
              <a:t> — отрасль энергетики, специализирующаяся на преобразовании кинетической энергии воздушных масс в атмосфере в электрическую, механическую, тепловую или в любую другую форму энергии, удобную для использования в народном хозяйстве. Такое преобразование может осуществляться такими агрегатами, как </a:t>
            </a:r>
            <a:r>
              <a:rPr lang="ru-RU" sz="2000" dirty="0" err="1" smtClean="0"/>
              <a:t>ветрогенератор</a:t>
            </a:r>
            <a:r>
              <a:rPr lang="ru-RU" sz="2000" dirty="0" smtClean="0"/>
              <a:t> (для получения электрической энергии), ветряная мельница (для преобразования в механическую энергию), парус (для использования в транспорте) и другими.</a:t>
            </a:r>
            <a:endParaRPr lang="ru-RU" sz="2000" dirty="0"/>
          </a:p>
        </p:txBody>
      </p:sp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14290"/>
            <a:ext cx="8001056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dirty="0" smtClean="0"/>
              <a:t>Плюсы:</a:t>
            </a:r>
          </a:p>
          <a:p>
            <a:r>
              <a:rPr lang="ru-RU" sz="2000" dirty="0" smtClean="0"/>
              <a:t>Энергия ветра не производит никакого загрязнения окружающей среды, так как ветер является возобновляемым источником энергии;</a:t>
            </a:r>
          </a:p>
          <a:p>
            <a:r>
              <a:rPr lang="ru-RU" sz="2000" dirty="0" smtClean="0"/>
              <a:t>Ветровые электростанции могут быть построены от берега.</a:t>
            </a:r>
          </a:p>
          <a:p>
            <a:pPr algn="ctr">
              <a:buNone/>
            </a:pPr>
            <a:r>
              <a:rPr lang="ru-RU" sz="2000" dirty="0" smtClean="0"/>
              <a:t>    Минусы:</a:t>
            </a:r>
          </a:p>
          <a:p>
            <a:r>
              <a:rPr lang="ru-RU" sz="2000" dirty="0" smtClean="0"/>
              <a:t>Энергия ветра является прерывистой. Если скорость ветра уменьшается движение турбины замедляется и энергии вырабатывается меньше; </a:t>
            </a:r>
          </a:p>
          <a:p>
            <a:r>
              <a:rPr lang="ru-RU" sz="2000" dirty="0" smtClean="0"/>
              <a:t>Большие ветровые электростанции могут иметь негативное влияние на декорации.</a:t>
            </a:r>
          </a:p>
          <a:p>
            <a:endParaRPr lang="ru-RU" sz="2000" dirty="0"/>
          </a:p>
        </p:txBody>
      </p:sp>
    </p:spTree>
  </p:cSld>
  <p:clrMapOvr>
    <a:masterClrMapping/>
  </p:clrMapOvr>
  <p:transition>
    <p:wipe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/>
              <a:t>Гидроэнергетика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115328" cy="1685924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Гидроэнергетика</a:t>
            </a:r>
            <a:r>
              <a:rPr lang="ru-RU" sz="2000" dirty="0" smtClean="0"/>
              <a:t> — область хозяйственно-экономической деятельности человека, совокупность больших естественных и искусственных подсистем, служащих для преобразования энергии водного потока в электрическую энергию.</a:t>
            </a:r>
            <a:endParaRPr lang="ru-RU" sz="2000" dirty="0"/>
          </a:p>
        </p:txBody>
      </p:sp>
    </p:spTree>
  </p:cSld>
  <p:clrMapOvr>
    <a:masterClrMapping/>
  </p:clrMapOvr>
  <p:transition>
    <p:pull dir="r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14290"/>
            <a:ext cx="7467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dirty="0" smtClean="0"/>
              <a:t>Плюсы:</a:t>
            </a:r>
          </a:p>
          <a:p>
            <a:r>
              <a:rPr lang="ru-RU" sz="2000" dirty="0" smtClean="0"/>
              <a:t>использование возобновляемой энергии;</a:t>
            </a:r>
          </a:p>
          <a:p>
            <a:r>
              <a:rPr lang="ru-RU" sz="2000" dirty="0" smtClean="0"/>
              <a:t>очень дешевая электроэнергия;</a:t>
            </a:r>
          </a:p>
          <a:p>
            <a:r>
              <a:rPr lang="ru-RU" sz="2000" dirty="0" smtClean="0"/>
              <a:t>работа не сопровождается вредными выбросами в атмосферу;</a:t>
            </a:r>
          </a:p>
          <a:p>
            <a:r>
              <a:rPr lang="ru-RU" sz="2000" dirty="0" smtClean="0"/>
              <a:t>смягчение климата вблизи крупных водохранилищ.</a:t>
            </a:r>
          </a:p>
          <a:p>
            <a:pPr algn="ctr">
              <a:buNone/>
            </a:pPr>
            <a:r>
              <a:rPr lang="ru-RU" sz="2000" dirty="0" smtClean="0"/>
              <a:t>    Минусы:</a:t>
            </a:r>
          </a:p>
          <a:p>
            <a:r>
              <a:rPr lang="ru-RU" sz="2000" dirty="0" smtClean="0"/>
              <a:t>затопление пахотных земель;</a:t>
            </a:r>
          </a:p>
          <a:p>
            <a:r>
              <a:rPr lang="ru-RU" sz="2000" dirty="0" smtClean="0"/>
              <a:t>строительство ведётся там, где есть большие запасы энергии воды;</a:t>
            </a:r>
          </a:p>
          <a:p>
            <a:r>
              <a:rPr lang="ru-RU" sz="2000" dirty="0" smtClean="0"/>
              <a:t>на горных реках опасны из-за высокой сейсмичности районов.</a:t>
            </a:r>
          </a:p>
          <a:p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204</TotalTime>
  <Words>597</Words>
  <Application>Microsoft Office PowerPoint</Application>
  <PresentationFormat>Экран (4:3)</PresentationFormat>
  <Paragraphs>74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Техническая</vt:lpstr>
      <vt:lpstr>Альтернативные источники энергии</vt:lpstr>
      <vt:lpstr>Источники энергии</vt:lpstr>
      <vt:lpstr>Альтернативные источники энергии</vt:lpstr>
      <vt:lpstr>Солнечная энергетика</vt:lpstr>
      <vt:lpstr>Презентация PowerPoint</vt:lpstr>
      <vt:lpstr>Ветроэнергетика</vt:lpstr>
      <vt:lpstr>Презентация PowerPoint</vt:lpstr>
      <vt:lpstr>Гидроэнергетика</vt:lpstr>
      <vt:lpstr>Презентация PowerPoint</vt:lpstr>
      <vt:lpstr>Биоэнергетика</vt:lpstr>
      <vt:lpstr>Презентация PowerPoint</vt:lpstr>
      <vt:lpstr>Геотермальная энергетика</vt:lpstr>
      <vt:lpstr>Презентация PowerPoint</vt:lpstr>
      <vt:lpstr>Водородная энергетика</vt:lpstr>
      <vt:lpstr>Презентация PowerPoint</vt:lpstr>
      <vt:lpstr>Распространение</vt:lpstr>
      <vt:lpstr>Перспективы в России</vt:lpstr>
      <vt:lpstr>Выводы: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Адам</dc:creator>
  <cp:lastModifiedBy>admin</cp:lastModifiedBy>
  <cp:revision>29</cp:revision>
  <dcterms:created xsi:type="dcterms:W3CDTF">2017-03-26T14:42:09Z</dcterms:created>
  <dcterms:modified xsi:type="dcterms:W3CDTF">2020-03-19T15:55:22Z</dcterms:modified>
</cp:coreProperties>
</file>