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1" r:id="rId1"/>
    <p:sldMasterId id="2147483679" r:id="rId2"/>
  </p:sldMasterIdLst>
  <p:notesMasterIdLst>
    <p:notesMasterId r:id="rId14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E6F066D8-DB13-49B8-9C52-E967BF97E19D}">
  <a:tblStyle styleId="{E6F066D8-DB13-49B8-9C52-E967BF97E19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3" name="Google Shape;163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0" name="Google Shape;170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1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21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35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" name="Google Shape;142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" name="Google Shape;149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" name="Google Shape;156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объект" type="obj">
  <p:cSld name="OBJEC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4"/>
          <p:cNvSpPr txBox="1"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body" idx="1"/>
          </p:nvPr>
        </p:nvSpPr>
        <p:spPr>
          <a:xfrm>
            <a:off x="566737" y="1752600"/>
            <a:ext cx="800100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□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SzPts val="1800"/>
              <a:buChar char="■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Char char="□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■"/>
              <a:defRPr/>
            </a:lvl4pPr>
            <a:lvl5pPr marL="2286000" lvl="4" indent="-342900" algn="l">
              <a:spcBef>
                <a:spcPts val="45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spcBef>
                <a:spcPts val="450"/>
              </a:spcBef>
              <a:spcAft>
                <a:spcPts val="0"/>
              </a:spcAft>
              <a:buSzPts val="1800"/>
              <a:buChar char="▪"/>
              <a:defRPr/>
            </a:lvl6pPr>
            <a:lvl7pPr marL="3200400" lvl="6" indent="-342900" algn="l">
              <a:spcBef>
                <a:spcPts val="450"/>
              </a:spcBef>
              <a:spcAft>
                <a:spcPts val="0"/>
              </a:spcAft>
              <a:buSzPts val="1800"/>
              <a:buChar char="▪"/>
              <a:defRPr/>
            </a:lvl7pPr>
            <a:lvl8pPr marL="3657600" lvl="7" indent="-342900" algn="l">
              <a:spcBef>
                <a:spcPts val="450"/>
              </a:spcBef>
              <a:spcAft>
                <a:spcPts val="0"/>
              </a:spcAft>
              <a:buSzPts val="1800"/>
              <a:buChar char="▪"/>
              <a:defRPr/>
            </a:lvl8pPr>
            <a:lvl9pPr marL="4114800" lvl="8" indent="-342900" algn="l">
              <a:spcBef>
                <a:spcPts val="45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>
            <a:endParaRPr/>
          </a:p>
        </p:txBody>
      </p:sp>
      <p:sp>
        <p:nvSpPr>
          <p:cNvPr id="33" name="Google Shape;33;p4"/>
          <p:cNvSpPr txBox="1">
            <a:spLocks noGrp="1"/>
          </p:cNvSpPr>
          <p:nvPr>
            <p:ph type="dt" idx="10"/>
          </p:nvPr>
        </p:nvSpPr>
        <p:spPr>
          <a:xfrm>
            <a:off x="609600" y="6245225"/>
            <a:ext cx="19812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4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4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Вертикальный заголовок и текст" type="vertTitleAndTx">
  <p:cSld name="VERTICAL_TITLE_AND_VERTICAL_TEXT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4"/>
          <p:cNvSpPr txBox="1">
            <a:spLocks noGrp="1"/>
          </p:cNvSpPr>
          <p:nvPr>
            <p:ph type="title"/>
          </p:nvPr>
        </p:nvSpPr>
        <p:spPr>
          <a:xfrm rot="5400000">
            <a:off x="4717257" y="2161381"/>
            <a:ext cx="5715000" cy="2001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4"/>
          <p:cNvSpPr txBox="1">
            <a:spLocks noGrp="1"/>
          </p:cNvSpPr>
          <p:nvPr>
            <p:ph type="body" idx="1"/>
          </p:nvPr>
        </p:nvSpPr>
        <p:spPr>
          <a:xfrm rot="5400000">
            <a:off x="636588" y="234950"/>
            <a:ext cx="5715000" cy="585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□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SzPts val="1800"/>
              <a:buChar char="■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Char char="□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■"/>
              <a:defRPr/>
            </a:lvl4pPr>
            <a:lvl5pPr marL="2286000" lvl="4" indent="-342900" algn="l">
              <a:spcBef>
                <a:spcPts val="45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spcBef>
                <a:spcPts val="450"/>
              </a:spcBef>
              <a:spcAft>
                <a:spcPts val="0"/>
              </a:spcAft>
              <a:buSzPts val="1800"/>
              <a:buChar char="▪"/>
              <a:defRPr/>
            </a:lvl6pPr>
            <a:lvl7pPr marL="3200400" lvl="6" indent="-342900" algn="l">
              <a:spcBef>
                <a:spcPts val="450"/>
              </a:spcBef>
              <a:spcAft>
                <a:spcPts val="0"/>
              </a:spcAft>
              <a:buSzPts val="1800"/>
              <a:buChar char="▪"/>
              <a:defRPr/>
            </a:lvl7pPr>
            <a:lvl8pPr marL="3657600" lvl="7" indent="-342900" algn="l">
              <a:spcBef>
                <a:spcPts val="450"/>
              </a:spcBef>
              <a:spcAft>
                <a:spcPts val="0"/>
              </a:spcAft>
              <a:buSzPts val="1800"/>
              <a:buChar char="▪"/>
              <a:defRPr/>
            </a:lvl8pPr>
            <a:lvl9pPr marL="4114800" lvl="8" indent="-342900" algn="l">
              <a:spcBef>
                <a:spcPts val="45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>
            <a:endParaRPr/>
          </a:p>
        </p:txBody>
      </p:sp>
      <p:sp>
        <p:nvSpPr>
          <p:cNvPr id="95" name="Google Shape;95;p14"/>
          <p:cNvSpPr txBox="1">
            <a:spLocks noGrp="1"/>
          </p:cNvSpPr>
          <p:nvPr>
            <p:ph type="dt" idx="10"/>
          </p:nvPr>
        </p:nvSpPr>
        <p:spPr>
          <a:xfrm>
            <a:off x="609600" y="6245225"/>
            <a:ext cx="19812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14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14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0" y="2226503"/>
            <a:ext cx="5917679" cy="2550877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0" y="4777380"/>
            <a:ext cx="591767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7498080" y="1828800"/>
            <a:ext cx="990599" cy="22865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6236208" y="3264408"/>
            <a:ext cx="3859795" cy="228660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9562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970" y="927098"/>
            <a:ext cx="6343672" cy="70986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47961705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7534" y="2257588"/>
            <a:ext cx="3090672" cy="3020344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1" y="2257588"/>
            <a:ext cx="3082516" cy="302034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73051249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2489200"/>
            <a:ext cx="3636980" cy="353060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1" y="2489203"/>
            <a:ext cx="3636980" cy="353060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08260539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9918" y="2489200"/>
            <a:ext cx="3633502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40" y="3248490"/>
            <a:ext cx="3636980" cy="2771311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1" y="2489200"/>
            <a:ext cx="3636979" cy="75663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3245835"/>
            <a:ext cx="3636980" cy="277396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6766654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4676801"/>
      </p:ext>
    </p:extLst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45963727"/>
      </p:ext>
    </p:extLst>
  </p:cSld>
  <p:clrMapOvr>
    <a:masterClrMapping/>
  </p:clrMapOvr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447800"/>
            <a:ext cx="2712590" cy="14955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1447800"/>
            <a:ext cx="3632850" cy="45720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1" y="3086845"/>
            <a:ext cx="2712589" cy="2933701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80307371"/>
      </p:ext>
    </p:extLst>
  </p:cSld>
  <p:clrMapOvr>
    <a:masterClrMapping/>
  </p:clrMapOvr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381390"/>
            <a:ext cx="2987089" cy="157480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1320800"/>
            <a:ext cx="2791102" cy="42164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086100"/>
            <a:ext cx="2987089" cy="24511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7068207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раздела" type="secHead">
  <p:cSld name="SECTION_HEADER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6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SzPts val="1800"/>
              <a:buNone/>
              <a:defRPr sz="1800"/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/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/>
            </a:lvl4pPr>
            <a:lvl5pPr marL="2286000" lvl="4" indent="-228600" algn="l">
              <a:spcBef>
                <a:spcPts val="350"/>
              </a:spcBef>
              <a:spcAft>
                <a:spcPts val="0"/>
              </a:spcAft>
              <a:buSzPts val="1400"/>
              <a:buNone/>
              <a:defRPr sz="1400"/>
            </a:lvl5pPr>
            <a:lvl6pPr marL="2743200" lvl="5" indent="-228600" algn="l">
              <a:spcBef>
                <a:spcPts val="350"/>
              </a:spcBef>
              <a:spcAft>
                <a:spcPts val="0"/>
              </a:spcAft>
              <a:buSzPts val="1400"/>
              <a:buNone/>
              <a:defRPr sz="1400"/>
            </a:lvl6pPr>
            <a:lvl7pPr marL="3200400" lvl="6" indent="-228600" algn="l">
              <a:spcBef>
                <a:spcPts val="350"/>
              </a:spcBef>
              <a:spcAft>
                <a:spcPts val="0"/>
              </a:spcAft>
              <a:buSzPts val="1400"/>
              <a:buNone/>
              <a:defRPr sz="1400"/>
            </a:lvl7pPr>
            <a:lvl8pPr marL="3657600" lvl="7" indent="-228600" algn="l">
              <a:spcBef>
                <a:spcPts val="350"/>
              </a:spcBef>
              <a:spcAft>
                <a:spcPts val="0"/>
              </a:spcAft>
              <a:buSzPts val="1400"/>
              <a:buNone/>
              <a:defRPr sz="1400"/>
            </a:lvl8pPr>
            <a:lvl9pPr marL="4114800" lvl="8" indent="-228600" algn="l">
              <a:spcBef>
                <a:spcPts val="35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dt" idx="10"/>
          </p:nvPr>
        </p:nvSpPr>
        <p:spPr>
          <a:xfrm>
            <a:off x="609600" y="6245225"/>
            <a:ext cx="19812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Rectangle 15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4961454"/>
            <a:ext cx="642200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685800"/>
            <a:ext cx="6422004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0" y="5528192"/>
            <a:ext cx="6422004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52827186"/>
      </p:ext>
    </p:extLst>
  </p:cSld>
  <p:clrMapOvr>
    <a:masterClrMapping/>
  </p:clrMapOvr>
  <p:hf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Rectangle 8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2005" cy="1692720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488023"/>
            <a:ext cx="6422005" cy="2536857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02264419"/>
      </p:ext>
    </p:extLst>
  </p:cSld>
  <p:clrMapOvr>
    <a:masterClrMapping/>
  </p:clrMapOvr>
  <p:hf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10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3" name="TextBox 22"/>
          <p:cNvSpPr txBox="1"/>
          <p:nvPr/>
        </p:nvSpPr>
        <p:spPr bwMode="gray">
          <a:xfrm>
            <a:off x="647430" y="651690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 bwMode="gray">
          <a:xfrm>
            <a:off x="7069418" y="2900292"/>
            <a:ext cx="6190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060" y="927099"/>
            <a:ext cx="6160385" cy="2882179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8" y="3809278"/>
            <a:ext cx="5646143" cy="333113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5000816"/>
            <a:ext cx="6343673" cy="101061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82289264"/>
      </p:ext>
    </p:extLst>
  </p:cSld>
  <p:clrMapOvr>
    <a:masterClrMapping/>
  </p:clrMapOvr>
  <p:hf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2057400"/>
            <a:ext cx="6422005" cy="20955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5024908"/>
            <a:ext cx="6422004" cy="994891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19281071"/>
      </p:ext>
    </p:extLst>
  </p:cSld>
  <p:clrMapOvr>
    <a:masterClrMapping/>
  </p:clrMapOvr>
  <p:hf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3593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0" y="3147164"/>
            <a:ext cx="2313432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5614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1" y="3147164"/>
            <a:ext cx="2318918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0935" y="3147164"/>
            <a:ext cx="2316625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94530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98572749"/>
      </p:ext>
    </p:extLst>
  </p:cSld>
  <p:clrMapOvr>
    <a:masterClrMapping/>
  </p:clrMapOvr>
  <p:hf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345260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4179596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9055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6439" y="4837558"/>
            <a:ext cx="2313432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11125" y="4179595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8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553189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11125" y="484820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4179596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9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08641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58642" y="483755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3290019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34479922"/>
      </p:ext>
    </p:extLst>
  </p:cSld>
  <p:clrMapOvr>
    <a:masterClrMapping/>
  </p:clrMapOvr>
  <p:hf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21301" y="6387910"/>
            <a:ext cx="990599" cy="228659"/>
          </a:xfrm>
        </p:spPr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6133" y="6387910"/>
            <a:ext cx="3859795" cy="2286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43783686"/>
      </p:ext>
    </p:extLst>
  </p:cSld>
  <p:clrMapOvr>
    <a:masterClrMapping/>
  </p:clrMapOvr>
  <p:hf hdr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20420" cy="6860798"/>
            <a:chOff x="-1588" y="0"/>
            <a:chExt cx="9120420" cy="6860798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</p:grpSp>
      <p:sp>
        <p:nvSpPr>
          <p:cNvPr id="17" name="Rectangle 16"/>
          <p:cNvSpPr/>
          <p:nvPr/>
        </p:nvSpPr>
        <p:spPr>
          <a:xfrm>
            <a:off x="414867" y="402165"/>
            <a:ext cx="4610565" cy="60536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 bwMode="gray">
          <a:xfrm rot="5400000">
            <a:off x="1299309" y="1765596"/>
            <a:ext cx="5995993" cy="3326809"/>
          </a:xfrm>
          <a:custGeom>
            <a:avLst/>
            <a:gdLst/>
            <a:ahLst/>
            <a:cxnLst/>
            <a:rect l="0" t="0" r="r" b="b"/>
            <a:pathLst>
              <a:path w="4960" h="2752">
                <a:moveTo>
                  <a:pt x="0" y="0"/>
                </a:moveTo>
                <a:lnTo>
                  <a:pt x="0" y="324"/>
                </a:lnTo>
                <a:lnTo>
                  <a:pt x="0" y="1992"/>
                </a:lnTo>
                <a:lnTo>
                  <a:pt x="0" y="2752"/>
                </a:lnTo>
                <a:lnTo>
                  <a:pt x="4960" y="2752"/>
                </a:lnTo>
                <a:lnTo>
                  <a:pt x="4960" y="1992"/>
                </a:lnTo>
                <a:lnTo>
                  <a:pt x="4960" y="324"/>
                </a:lnTo>
                <a:lnTo>
                  <a:pt x="4960" y="0"/>
                </a:lnTo>
                <a:lnTo>
                  <a:pt x="4960" y="0"/>
                </a:lnTo>
                <a:lnTo>
                  <a:pt x="4734" y="34"/>
                </a:lnTo>
                <a:lnTo>
                  <a:pt x="4510" y="64"/>
                </a:lnTo>
                <a:lnTo>
                  <a:pt x="4284" y="90"/>
                </a:lnTo>
                <a:lnTo>
                  <a:pt x="4060" y="114"/>
                </a:lnTo>
                <a:lnTo>
                  <a:pt x="3836" y="132"/>
                </a:lnTo>
                <a:lnTo>
                  <a:pt x="3614" y="146"/>
                </a:lnTo>
                <a:lnTo>
                  <a:pt x="3392" y="158"/>
                </a:lnTo>
                <a:lnTo>
                  <a:pt x="3174" y="166"/>
                </a:lnTo>
                <a:lnTo>
                  <a:pt x="2960" y="172"/>
                </a:lnTo>
                <a:lnTo>
                  <a:pt x="2748" y="174"/>
                </a:lnTo>
                <a:lnTo>
                  <a:pt x="2542" y="174"/>
                </a:lnTo>
                <a:lnTo>
                  <a:pt x="2338" y="174"/>
                </a:lnTo>
                <a:lnTo>
                  <a:pt x="2140" y="170"/>
                </a:lnTo>
                <a:lnTo>
                  <a:pt x="1948" y="164"/>
                </a:lnTo>
                <a:lnTo>
                  <a:pt x="1762" y="156"/>
                </a:lnTo>
                <a:lnTo>
                  <a:pt x="1582" y="148"/>
                </a:lnTo>
                <a:lnTo>
                  <a:pt x="1410" y="138"/>
                </a:lnTo>
                <a:lnTo>
                  <a:pt x="1244" y="128"/>
                </a:lnTo>
                <a:lnTo>
                  <a:pt x="1088" y="116"/>
                </a:lnTo>
                <a:lnTo>
                  <a:pt x="938" y="104"/>
                </a:lnTo>
                <a:lnTo>
                  <a:pt x="668" y="78"/>
                </a:lnTo>
                <a:lnTo>
                  <a:pt x="438" y="54"/>
                </a:lnTo>
                <a:lnTo>
                  <a:pt x="254" y="34"/>
                </a:lnTo>
                <a:lnTo>
                  <a:pt x="116" y="16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18" name="Freeform 5"/>
          <p:cNvSpPr>
            <a:spLocks noEditPoints="1"/>
          </p:cNvSpPr>
          <p:nvPr/>
        </p:nvSpPr>
        <p:spPr bwMode="gray">
          <a:xfrm>
            <a:off x="0" y="0"/>
            <a:ext cx="9144000" cy="6858000"/>
          </a:xfrm>
          <a:custGeom>
            <a:avLst/>
            <a:gdLst/>
            <a:ahLst/>
            <a:cxnLst/>
            <a:rect l="0" t="0" r="r" b="b"/>
            <a:pathLst>
              <a:path w="5760" h="4320">
                <a:moveTo>
                  <a:pt x="0" y="0"/>
                </a:moveTo>
                <a:lnTo>
                  <a:pt x="0" y="4320"/>
                </a:lnTo>
                <a:lnTo>
                  <a:pt x="5760" y="4320"/>
                </a:lnTo>
                <a:lnTo>
                  <a:pt x="5760" y="0"/>
                </a:lnTo>
                <a:lnTo>
                  <a:pt x="0" y="0"/>
                </a:lnTo>
                <a:close/>
                <a:moveTo>
                  <a:pt x="5444" y="4004"/>
                </a:moveTo>
                <a:lnTo>
                  <a:pt x="324" y="4004"/>
                </a:lnTo>
                <a:lnTo>
                  <a:pt x="324" y="324"/>
                </a:lnTo>
                <a:lnTo>
                  <a:pt x="5444" y="324"/>
                </a:lnTo>
                <a:lnTo>
                  <a:pt x="5444" y="400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74928" y="1447799"/>
            <a:ext cx="1113516" cy="4572001"/>
          </a:xfrm>
        </p:spPr>
        <p:txBody>
          <a:bodyPr vert="eaVert" anchor="ctr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738" y="1447799"/>
            <a:ext cx="4416936" cy="457200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8546" y="6365498"/>
            <a:ext cx="3859795" cy="228660"/>
          </a:xfrm>
        </p:spPr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4499892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ъекта" type="twoObj">
  <p:cSld name="TWO_OBJECTS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 txBox="1"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body" idx="1"/>
          </p:nvPr>
        </p:nvSpPr>
        <p:spPr>
          <a:xfrm>
            <a:off x="566738" y="1752600"/>
            <a:ext cx="392430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SzPts val="2800"/>
              <a:buChar char="□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SzPts val="2400"/>
              <a:buChar char="■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SzPts val="2000"/>
              <a:buChar char="□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■"/>
              <a:defRPr sz="1800"/>
            </a:lvl4pPr>
            <a:lvl5pPr marL="2286000" lvl="4" indent="-342900" algn="l">
              <a:spcBef>
                <a:spcPts val="450"/>
              </a:spcBef>
              <a:spcAft>
                <a:spcPts val="0"/>
              </a:spcAft>
              <a:buSzPts val="1800"/>
              <a:buChar char="▪"/>
              <a:defRPr sz="1800"/>
            </a:lvl5pPr>
            <a:lvl6pPr marL="2743200" lvl="5" indent="-342900" algn="l">
              <a:spcBef>
                <a:spcPts val="450"/>
              </a:spcBef>
              <a:spcAft>
                <a:spcPts val="0"/>
              </a:spcAft>
              <a:buSzPts val="1800"/>
              <a:buChar char="▪"/>
              <a:defRPr sz="1800"/>
            </a:lvl6pPr>
            <a:lvl7pPr marL="3200400" lvl="6" indent="-342900" algn="l">
              <a:spcBef>
                <a:spcPts val="450"/>
              </a:spcBef>
              <a:spcAft>
                <a:spcPts val="0"/>
              </a:spcAft>
              <a:buSzPts val="1800"/>
              <a:buChar char="▪"/>
              <a:defRPr sz="1800"/>
            </a:lvl7pPr>
            <a:lvl8pPr marL="3657600" lvl="7" indent="-342900" algn="l">
              <a:spcBef>
                <a:spcPts val="450"/>
              </a:spcBef>
              <a:spcAft>
                <a:spcPts val="0"/>
              </a:spcAft>
              <a:buSzPts val="1800"/>
              <a:buChar char="▪"/>
              <a:defRPr sz="1800"/>
            </a:lvl8pPr>
            <a:lvl9pPr marL="4114800" lvl="8" indent="-342900" algn="l">
              <a:spcBef>
                <a:spcPts val="450"/>
              </a:spcBef>
              <a:spcAft>
                <a:spcPts val="0"/>
              </a:spcAft>
              <a:buSzPts val="1800"/>
              <a:buChar char="▪"/>
              <a:defRPr sz="1800"/>
            </a:lvl9pPr>
          </a:lstStyle>
          <a:p>
            <a:endParaRPr/>
          </a:p>
        </p:txBody>
      </p:sp>
      <p:sp>
        <p:nvSpPr>
          <p:cNvPr id="50" name="Google Shape;50;p7"/>
          <p:cNvSpPr txBox="1">
            <a:spLocks noGrp="1"/>
          </p:cNvSpPr>
          <p:nvPr>
            <p:ph type="body" idx="2"/>
          </p:nvPr>
        </p:nvSpPr>
        <p:spPr>
          <a:xfrm>
            <a:off x="4643438" y="1752600"/>
            <a:ext cx="392430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SzPts val="2800"/>
              <a:buChar char="□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SzPts val="2400"/>
              <a:buChar char="■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SzPts val="2000"/>
              <a:buChar char="□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■"/>
              <a:defRPr sz="1800"/>
            </a:lvl4pPr>
            <a:lvl5pPr marL="2286000" lvl="4" indent="-342900" algn="l">
              <a:spcBef>
                <a:spcPts val="450"/>
              </a:spcBef>
              <a:spcAft>
                <a:spcPts val="0"/>
              </a:spcAft>
              <a:buSzPts val="1800"/>
              <a:buChar char="▪"/>
              <a:defRPr sz="1800"/>
            </a:lvl5pPr>
            <a:lvl6pPr marL="2743200" lvl="5" indent="-342900" algn="l">
              <a:spcBef>
                <a:spcPts val="450"/>
              </a:spcBef>
              <a:spcAft>
                <a:spcPts val="0"/>
              </a:spcAft>
              <a:buSzPts val="1800"/>
              <a:buChar char="▪"/>
              <a:defRPr sz="1800"/>
            </a:lvl6pPr>
            <a:lvl7pPr marL="3200400" lvl="6" indent="-342900" algn="l">
              <a:spcBef>
                <a:spcPts val="450"/>
              </a:spcBef>
              <a:spcAft>
                <a:spcPts val="0"/>
              </a:spcAft>
              <a:buSzPts val="1800"/>
              <a:buChar char="▪"/>
              <a:defRPr sz="1800"/>
            </a:lvl7pPr>
            <a:lvl8pPr marL="3657600" lvl="7" indent="-342900" algn="l">
              <a:spcBef>
                <a:spcPts val="450"/>
              </a:spcBef>
              <a:spcAft>
                <a:spcPts val="0"/>
              </a:spcAft>
              <a:buSzPts val="1800"/>
              <a:buChar char="▪"/>
              <a:defRPr sz="1800"/>
            </a:lvl8pPr>
            <a:lvl9pPr marL="4114800" lvl="8" indent="-342900" algn="l">
              <a:spcBef>
                <a:spcPts val="450"/>
              </a:spcBef>
              <a:spcAft>
                <a:spcPts val="0"/>
              </a:spcAft>
              <a:buSzPts val="1800"/>
              <a:buChar char="▪"/>
              <a:defRPr sz="1800"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609600" y="6245225"/>
            <a:ext cx="19812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Сравнение" type="twoTxTwoObj">
  <p:cSld name="TWO_OBJECTS_WITH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SzPts val="2400"/>
              <a:buChar char="□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SzPts val="2000"/>
              <a:buChar char="■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Char char="□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SzPts val="1600"/>
              <a:buChar char="■"/>
              <a:defRPr sz="1600"/>
            </a:lvl4pPr>
            <a:lvl5pPr marL="2286000" lvl="4" indent="-330200" algn="l">
              <a:spcBef>
                <a:spcPts val="400"/>
              </a:spcBef>
              <a:spcAft>
                <a:spcPts val="0"/>
              </a:spcAft>
              <a:buSzPts val="1600"/>
              <a:buChar char="▪"/>
              <a:defRPr sz="1600"/>
            </a:lvl5pPr>
            <a:lvl6pPr marL="2743200" lvl="5" indent="-330200" algn="l">
              <a:spcBef>
                <a:spcPts val="400"/>
              </a:spcBef>
              <a:spcAft>
                <a:spcPts val="0"/>
              </a:spcAft>
              <a:buSzPts val="1600"/>
              <a:buChar char="▪"/>
              <a:defRPr sz="1600"/>
            </a:lvl6pPr>
            <a:lvl7pPr marL="3200400" lvl="6" indent="-330200" algn="l">
              <a:spcBef>
                <a:spcPts val="400"/>
              </a:spcBef>
              <a:spcAft>
                <a:spcPts val="0"/>
              </a:spcAft>
              <a:buSzPts val="1600"/>
              <a:buChar char="▪"/>
              <a:defRPr sz="1600"/>
            </a:lvl7pPr>
            <a:lvl8pPr marL="3657600" lvl="7" indent="-330200" algn="l">
              <a:spcBef>
                <a:spcPts val="400"/>
              </a:spcBef>
              <a:spcAft>
                <a:spcPts val="0"/>
              </a:spcAft>
              <a:buSzPts val="1600"/>
              <a:buChar char="▪"/>
              <a:defRPr sz="1600"/>
            </a:lvl8pPr>
            <a:lvl9pPr marL="4114800" lvl="8" indent="-330200" algn="l">
              <a:spcBef>
                <a:spcPts val="400"/>
              </a:spcBef>
              <a:spcAft>
                <a:spcPts val="0"/>
              </a:spcAft>
              <a:buSzPts val="1600"/>
              <a:buChar char="▪"/>
              <a:defRPr sz="1600"/>
            </a:lvl9pPr>
          </a:lstStyle>
          <a:p>
            <a:endParaRPr/>
          </a:p>
        </p:txBody>
      </p:sp>
      <p:sp>
        <p:nvSpPr>
          <p:cNvPr id="58" name="Google Shape;58;p8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9" name="Google Shape;59;p8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SzPts val="2400"/>
              <a:buChar char="□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SzPts val="2000"/>
              <a:buChar char="■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Char char="□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SzPts val="1600"/>
              <a:buChar char="■"/>
              <a:defRPr sz="1600"/>
            </a:lvl4pPr>
            <a:lvl5pPr marL="2286000" lvl="4" indent="-330200" algn="l">
              <a:spcBef>
                <a:spcPts val="400"/>
              </a:spcBef>
              <a:spcAft>
                <a:spcPts val="0"/>
              </a:spcAft>
              <a:buSzPts val="1600"/>
              <a:buChar char="▪"/>
              <a:defRPr sz="1600"/>
            </a:lvl5pPr>
            <a:lvl6pPr marL="2743200" lvl="5" indent="-330200" algn="l">
              <a:spcBef>
                <a:spcPts val="400"/>
              </a:spcBef>
              <a:spcAft>
                <a:spcPts val="0"/>
              </a:spcAft>
              <a:buSzPts val="1600"/>
              <a:buChar char="▪"/>
              <a:defRPr sz="1600"/>
            </a:lvl6pPr>
            <a:lvl7pPr marL="3200400" lvl="6" indent="-330200" algn="l">
              <a:spcBef>
                <a:spcPts val="400"/>
              </a:spcBef>
              <a:spcAft>
                <a:spcPts val="0"/>
              </a:spcAft>
              <a:buSzPts val="1600"/>
              <a:buChar char="▪"/>
              <a:defRPr sz="1600"/>
            </a:lvl7pPr>
            <a:lvl8pPr marL="3657600" lvl="7" indent="-330200" algn="l">
              <a:spcBef>
                <a:spcPts val="400"/>
              </a:spcBef>
              <a:spcAft>
                <a:spcPts val="0"/>
              </a:spcAft>
              <a:buSzPts val="1600"/>
              <a:buChar char="▪"/>
              <a:defRPr sz="1600"/>
            </a:lvl8pPr>
            <a:lvl9pPr marL="4114800" lvl="8" indent="-330200" algn="l">
              <a:spcBef>
                <a:spcPts val="400"/>
              </a:spcBef>
              <a:spcAft>
                <a:spcPts val="0"/>
              </a:spcAft>
              <a:buSzPts val="1600"/>
              <a:buChar char="▪"/>
              <a:defRPr sz="1600"/>
            </a:lvl9pPr>
          </a:lstStyle>
          <a:p>
            <a:endParaRPr/>
          </a:p>
        </p:txBody>
      </p:sp>
      <p:sp>
        <p:nvSpPr>
          <p:cNvPr id="60" name="Google Shape;60;p8"/>
          <p:cNvSpPr txBox="1">
            <a:spLocks noGrp="1"/>
          </p:cNvSpPr>
          <p:nvPr>
            <p:ph type="dt" idx="10"/>
          </p:nvPr>
        </p:nvSpPr>
        <p:spPr>
          <a:xfrm>
            <a:off x="609600" y="6245225"/>
            <a:ext cx="19812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8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8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олько заголовок" type="titleOnly">
  <p:cSld name="TITLE_ONLY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9"/>
          <p:cNvSpPr txBox="1"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9"/>
          <p:cNvSpPr txBox="1">
            <a:spLocks noGrp="1"/>
          </p:cNvSpPr>
          <p:nvPr>
            <p:ph type="dt" idx="10"/>
          </p:nvPr>
        </p:nvSpPr>
        <p:spPr>
          <a:xfrm>
            <a:off x="609600" y="6245225"/>
            <a:ext cx="19812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9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9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устой слайд" type="blank">
  <p:cSld name="BLANK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609600" y="6245225"/>
            <a:ext cx="19812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Объект с подписью" type="objTx">
  <p:cSld name="OBJECT_WITH_CAPTION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SzPts val="3200"/>
              <a:buChar char="□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SzPts val="2800"/>
              <a:buChar char="■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SzPts val="2400"/>
              <a:buChar char="□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SzPts val="2000"/>
              <a:buChar char="■"/>
              <a:defRPr sz="2000"/>
            </a:lvl4pPr>
            <a:lvl5pPr marL="2286000" lvl="4" indent="-355600" algn="l">
              <a:spcBef>
                <a:spcPts val="500"/>
              </a:spcBef>
              <a:spcAft>
                <a:spcPts val="0"/>
              </a:spcAft>
              <a:buSzPts val="2000"/>
              <a:buChar char="▪"/>
              <a:defRPr sz="2000"/>
            </a:lvl5pPr>
            <a:lvl6pPr marL="2743200" lvl="5" indent="-355600" algn="l">
              <a:spcBef>
                <a:spcPts val="500"/>
              </a:spcBef>
              <a:spcAft>
                <a:spcPts val="0"/>
              </a:spcAft>
              <a:buSzPts val="2000"/>
              <a:buChar char="▪"/>
              <a:defRPr sz="2000"/>
            </a:lvl6pPr>
            <a:lvl7pPr marL="3200400" lvl="6" indent="-355600" algn="l">
              <a:spcBef>
                <a:spcPts val="500"/>
              </a:spcBef>
              <a:spcAft>
                <a:spcPts val="0"/>
              </a:spcAft>
              <a:buSzPts val="2000"/>
              <a:buChar char="▪"/>
              <a:defRPr sz="2000"/>
            </a:lvl7pPr>
            <a:lvl8pPr marL="3657600" lvl="7" indent="-355600" algn="l">
              <a:spcBef>
                <a:spcPts val="500"/>
              </a:spcBef>
              <a:spcAft>
                <a:spcPts val="0"/>
              </a:spcAft>
              <a:buSzPts val="2000"/>
              <a:buChar char="▪"/>
              <a:defRPr sz="2000"/>
            </a:lvl8pPr>
            <a:lvl9pPr marL="4114800" lvl="8" indent="-355600" algn="l">
              <a:spcBef>
                <a:spcPts val="500"/>
              </a:spcBef>
              <a:spcAft>
                <a:spcPts val="0"/>
              </a:spcAft>
              <a:buSzPts val="2000"/>
              <a:buChar char="▪"/>
              <a:defRPr sz="2000"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spcBef>
                <a:spcPts val="225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spcBef>
                <a:spcPts val="225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spcBef>
                <a:spcPts val="225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spcBef>
                <a:spcPts val="225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spcBef>
                <a:spcPts val="225"/>
              </a:spcBef>
              <a:spcAft>
                <a:spcPts val="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dt" idx="10"/>
          </p:nvPr>
        </p:nvSpPr>
        <p:spPr>
          <a:xfrm>
            <a:off x="609600" y="6245225"/>
            <a:ext cx="19812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1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Рисунок с подписью" type="picTx">
  <p:cSld name="PICTURE_WITH_CAPTION_TEX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accent2"/>
              </a:buClr>
              <a:buSzPts val="3200"/>
              <a:buFont typeface="Noto Sans Symbols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Noto Sans Symbols"/>
              <a:buNone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oto Sans Symbols"/>
              <a:buNone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l" rtl="0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l" rtl="0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R="0" lvl="6" algn="l" rtl="0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R="0" lvl="7" algn="l" rtl="0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R="0" lvl="8" algn="l" rtl="0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spcBef>
                <a:spcPts val="225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spcBef>
                <a:spcPts val="225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spcBef>
                <a:spcPts val="225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spcBef>
                <a:spcPts val="225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spcBef>
                <a:spcPts val="225"/>
              </a:spcBef>
              <a:spcAft>
                <a:spcPts val="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dt" idx="10"/>
          </p:nvPr>
        </p:nvSpPr>
        <p:spPr>
          <a:xfrm>
            <a:off x="609600" y="6245225"/>
            <a:ext cx="19812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2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альный текст" type="vertTx">
  <p:cSld name="VERTICAL_TEXT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3"/>
          <p:cNvSpPr txBox="1"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3"/>
          <p:cNvSpPr txBox="1">
            <a:spLocks noGrp="1"/>
          </p:cNvSpPr>
          <p:nvPr>
            <p:ph type="body" idx="1"/>
          </p:nvPr>
        </p:nvSpPr>
        <p:spPr>
          <a:xfrm rot="5400000">
            <a:off x="2433637" y="-114300"/>
            <a:ext cx="4267200" cy="800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□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SzPts val="1800"/>
              <a:buChar char="■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Char char="□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■"/>
              <a:defRPr/>
            </a:lvl4pPr>
            <a:lvl5pPr marL="2286000" lvl="4" indent="-342900" algn="l">
              <a:spcBef>
                <a:spcPts val="45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spcBef>
                <a:spcPts val="450"/>
              </a:spcBef>
              <a:spcAft>
                <a:spcPts val="0"/>
              </a:spcAft>
              <a:buSzPts val="1800"/>
              <a:buChar char="▪"/>
              <a:defRPr/>
            </a:lvl6pPr>
            <a:lvl7pPr marL="3200400" lvl="6" indent="-342900" algn="l">
              <a:spcBef>
                <a:spcPts val="450"/>
              </a:spcBef>
              <a:spcAft>
                <a:spcPts val="0"/>
              </a:spcAft>
              <a:buSzPts val="1800"/>
              <a:buChar char="▪"/>
              <a:defRPr/>
            </a:lvl7pPr>
            <a:lvl8pPr marL="3657600" lvl="7" indent="-342900" algn="l">
              <a:spcBef>
                <a:spcPts val="450"/>
              </a:spcBef>
              <a:spcAft>
                <a:spcPts val="0"/>
              </a:spcAft>
              <a:buSzPts val="1800"/>
              <a:buChar char="▪"/>
              <a:defRPr/>
            </a:lvl8pPr>
            <a:lvl9pPr marL="4114800" lvl="8" indent="-342900" algn="l">
              <a:spcBef>
                <a:spcPts val="45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>
            <a:endParaRPr/>
          </a:p>
        </p:txBody>
      </p:sp>
      <p:sp>
        <p:nvSpPr>
          <p:cNvPr id="89" name="Google Shape;89;p13"/>
          <p:cNvSpPr txBox="1">
            <a:spLocks noGrp="1"/>
          </p:cNvSpPr>
          <p:nvPr>
            <p:ph type="dt" idx="10"/>
          </p:nvPr>
        </p:nvSpPr>
        <p:spPr>
          <a:xfrm>
            <a:off x="609600" y="6245225"/>
            <a:ext cx="19812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13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1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openxmlformats.org/officeDocument/2006/relationships/slideLayout" Target="../slideLayouts/slideLayout23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slideLayout" Target="../slideLayouts/slideLayout22.xml"/><Relationship Id="rId17" Type="http://schemas.openxmlformats.org/officeDocument/2006/relationships/slideLayout" Target="../slideLayouts/slideLayout27.xml"/><Relationship Id="rId2" Type="http://schemas.openxmlformats.org/officeDocument/2006/relationships/slideLayout" Target="../slideLayouts/slideLayout12.xml"/><Relationship Id="rId16" Type="http://schemas.openxmlformats.org/officeDocument/2006/relationships/slideLayout" Target="../slideLayouts/slideLayout26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2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3"/>
          <p:cNvSpPr txBox="1"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body" idx="1"/>
          </p:nvPr>
        </p:nvSpPr>
        <p:spPr>
          <a:xfrm>
            <a:off x="566737" y="1752600"/>
            <a:ext cx="800100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19100" algn="l" rtl="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Noto Sans Symbols"/>
              <a:buChar char="□"/>
              <a:defRPr sz="3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393700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Noto Sans Symbols"/>
              <a:buChar char="■"/>
              <a:defRPr sz="2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74650" algn="l" rtl="0">
              <a:spcBef>
                <a:spcPts val="460"/>
              </a:spcBef>
              <a:spcAft>
                <a:spcPts val="0"/>
              </a:spcAft>
              <a:buClr>
                <a:schemeClr val="accent2"/>
              </a:buClr>
              <a:buSzPts val="2300"/>
              <a:buFont typeface="Noto Sans Symbols"/>
              <a:buChar char="□"/>
              <a:defRPr sz="23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Noto Sans Symbols"/>
              <a:buChar char="■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55600" algn="l" rtl="0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355600" algn="l" rtl="0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3200400" marR="0" lvl="6" indent="-355600" algn="l" rtl="0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657600" marR="0" lvl="7" indent="-355600" algn="l" rtl="0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4114800" marR="0" lvl="8" indent="-355600" algn="l" rtl="0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25" name="Google Shape;25;p3"/>
          <p:cNvSpPr/>
          <p:nvPr/>
        </p:nvSpPr>
        <p:spPr>
          <a:xfrm>
            <a:off x="609600" y="1566862"/>
            <a:ext cx="7958137" cy="109537"/>
          </a:xfrm>
          <a:custGeom>
            <a:avLst/>
            <a:gdLst/>
            <a:ahLst/>
            <a:cxnLst/>
            <a:rect l="l" t="t" r="r" b="b"/>
            <a:pathLst>
              <a:path w="1000" h="1000" extrusionOk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 extrusionOk="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26" name="Google Shape;26;p3"/>
          <p:cNvCxnSpPr/>
          <p:nvPr/>
        </p:nvCxnSpPr>
        <p:spPr>
          <a:xfrm>
            <a:off x="609600" y="6172200"/>
            <a:ext cx="7924800" cy="0"/>
          </a:xfrm>
          <a:prstGeom prst="straightConnector1">
            <a:avLst/>
          </a:prstGeom>
          <a:noFill/>
          <a:ln w="9525" cap="flat" cmpd="sng">
            <a:solidFill>
              <a:schemeClr val="accent2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27" name="Google Shape;27;p3"/>
          <p:cNvSpPr txBox="1">
            <a:spLocks noGrp="1"/>
          </p:cNvSpPr>
          <p:nvPr>
            <p:ph type="dt" idx="10"/>
          </p:nvPr>
        </p:nvSpPr>
        <p:spPr>
          <a:xfrm>
            <a:off x="609600" y="6245225"/>
            <a:ext cx="19812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8" name="Google Shape;28;p3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9" name="Google Shape;29;p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5" name="Freeform 24"/>
            <p:cNvSpPr/>
            <p:nvPr/>
          </p:nvSpPr>
          <p:spPr bwMode="gray">
            <a:xfrm>
              <a:off x="485023" y="1856450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6440" y="927099"/>
            <a:ext cx="6345260" cy="70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4382" y="2489200"/>
            <a:ext cx="6345260" cy="353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74443" y="6365498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 b="1" i="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3" y="6365497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26" name="Rectangle 25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47282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  <p:sldLayoutId id="2147483692" r:id="rId13"/>
    <p:sldLayoutId id="2147483693" r:id="rId14"/>
    <p:sldLayoutId id="2147483694" r:id="rId15"/>
    <p:sldLayoutId id="2147483695" r:id="rId16"/>
    <p:sldLayoutId id="2147483696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5"/>
          <p:cNvSpPr txBox="1"/>
          <p:nvPr/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</a:pPr>
            <a:fld id="{00000000-1234-1234-1234-123412341234}" type="slidenum">
              <a:rPr lang="en-US"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1</a:t>
            </a:fld>
            <a:endParaRPr/>
          </a:p>
        </p:txBody>
      </p:sp>
      <p:sp>
        <p:nvSpPr>
          <p:cNvPr id="103" name="Google Shape;103;p15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Times New Roman"/>
              <a:buNone/>
            </a:pPr>
            <a:r>
              <a:rPr lang="en-US" sz="4000" b="0" i="0" u="none" dirty="0" err="1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Оценка</a:t>
            </a:r>
            <a:r>
              <a:rPr lang="en-US" sz="4000" b="0" i="0" u="none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4000" b="0" i="0" u="none" dirty="0" err="1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бизнеса</a:t>
            </a:r>
            <a:endParaRPr dirty="0"/>
          </a:p>
        </p:txBody>
      </p:sp>
      <p:sp>
        <p:nvSpPr>
          <p:cNvPr id="104" name="Google Shape;104;p15"/>
          <p:cNvSpPr txBox="1">
            <a:spLocks noGrp="1"/>
          </p:cNvSpPr>
          <p:nvPr>
            <p:ph type="subTitle" idx="1"/>
          </p:nvPr>
        </p:nvSpPr>
        <p:spPr>
          <a:xfrm>
            <a:off x="1007596" y="1156031"/>
            <a:ext cx="7847012" cy="1960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SzPts val="2800"/>
              <a:buNone/>
            </a:pPr>
            <a:endParaRPr sz="2800" b="0" i="0" u="none" dirty="0">
              <a:solidFill>
                <a:schemeClr val="accent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SzPts val="2800"/>
              <a:buNone/>
            </a:pP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Метод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ликвидационной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стоимости</a:t>
            </a:r>
            <a:endParaRPr dirty="0"/>
          </a:p>
          <a:p>
            <a:pPr marL="0" lvl="0" indent="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</a:pPr>
            <a:endParaRPr lang="ru-RU" sz="20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</a:pPr>
            <a:r>
              <a:rPr lang="ru-RU" sz="2000" i="1" u="sng" dirty="0">
                <a:latin typeface="Times New Roman"/>
                <a:ea typeface="Times New Roman"/>
                <a:cs typeface="Times New Roman"/>
                <a:sym typeface="Times New Roman"/>
              </a:rPr>
              <a:t>Последовательность</a:t>
            </a:r>
            <a:endParaRPr sz="2000" b="0" i="1" u="sng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r>
              <a:rPr lang="en-US" sz="1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dirty="0"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SzPts val="1800"/>
              <a:buFont typeface="Noto Sans Symbols"/>
              <a:buNone/>
            </a:pPr>
            <a:endParaRPr sz="1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39A3A8C-2D36-4F54-A5E5-96C68578BB8B}"/>
              </a:ext>
            </a:extLst>
          </p:cNvPr>
          <p:cNvSpPr txBox="1"/>
          <p:nvPr/>
        </p:nvSpPr>
        <p:spPr>
          <a:xfrm>
            <a:off x="3825279" y="5329354"/>
            <a:ext cx="462979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/>
              <a:t>Работу выполнили студенты группы ЭКП-1-18:</a:t>
            </a:r>
          </a:p>
          <a:p>
            <a:r>
              <a:rPr lang="ru-RU" b="1" i="1" dirty="0"/>
              <a:t>Сутулов Дмитрий</a:t>
            </a:r>
          </a:p>
          <a:p>
            <a:r>
              <a:rPr lang="ru-RU" b="1" i="1" dirty="0"/>
              <a:t>Горбунов Никита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4"/>
          <p:cNvSpPr txBox="1"/>
          <p:nvPr/>
        </p:nvSpPr>
        <p:spPr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</a:pPr>
            <a:fld id="{00000000-1234-1234-1234-123412341234}" type="slidenum">
              <a:rPr lang="en-US"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10</a:t>
            </a:fld>
            <a:endParaRPr/>
          </a:p>
        </p:txBody>
      </p:sp>
      <p:sp>
        <p:nvSpPr>
          <p:cNvPr id="166" name="Google Shape;166;p24"/>
          <p:cNvSpPr txBox="1"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400"/>
              <a:buFont typeface="Times New Roman"/>
              <a:buNone/>
            </a:pPr>
            <a:r>
              <a:rPr lang="en-US" sz="3400" b="0" i="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Алгоритм определения ликвидационной стоимости</a:t>
            </a:r>
            <a:endParaRPr/>
          </a:p>
        </p:txBody>
      </p:sp>
      <p:sp>
        <p:nvSpPr>
          <p:cNvPr id="167" name="Google Shape;167;p24"/>
          <p:cNvSpPr txBox="1">
            <a:spLocks noGrp="1"/>
          </p:cNvSpPr>
          <p:nvPr>
            <p:ph type="body" idx="1"/>
          </p:nvPr>
        </p:nvSpPr>
        <p:spPr>
          <a:xfrm>
            <a:off x="566737" y="1752600"/>
            <a:ext cx="800100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4). Скорректированная стоимость оцениваемых активов с учетом графика их продажи дисконтируется на дату оценки по ставке дисконтирования с учетом риска, связанного с этой продажей.</a:t>
            </a:r>
            <a:endParaRPr/>
          </a:p>
          <a:p>
            <a:pPr marL="0" lvl="0" indent="0" algn="just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rPr lang="en-US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5). Прибавляется (или вычитается) операционная прибыль (убытки) ликвидационного периода.</a:t>
            </a:r>
            <a:endParaRPr/>
          </a:p>
          <a:p>
            <a:pPr marL="0" lvl="0" indent="0" algn="just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rPr lang="en-US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6). Рассчитывается  величина обязательств предприятия (преимущественные права на выходные пособия и выплаты работникам предприятия, требования кредиторов по обязательствам, обеспеченным залогом имущества ликвидируемого предприятия, задолженность по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25"/>
          <p:cNvSpPr txBox="1"/>
          <p:nvPr/>
        </p:nvSpPr>
        <p:spPr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</a:pPr>
            <a:fld id="{00000000-1234-1234-1234-123412341234}" type="slidenum">
              <a:rPr lang="en-US"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11</a:t>
            </a:fld>
            <a:endParaRPr/>
          </a:p>
        </p:txBody>
      </p:sp>
      <p:sp>
        <p:nvSpPr>
          <p:cNvPr id="173" name="Google Shape;173;p25"/>
          <p:cNvSpPr txBox="1"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400"/>
              <a:buFont typeface="Times New Roman"/>
              <a:buNone/>
            </a:pPr>
            <a:r>
              <a:rPr lang="en-US" sz="3400" b="0" i="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Алгоритм определения ликвидационной стоимости</a:t>
            </a:r>
            <a:endParaRPr/>
          </a:p>
        </p:txBody>
      </p:sp>
      <p:sp>
        <p:nvSpPr>
          <p:cNvPr id="174" name="Google Shape;174;p25"/>
          <p:cNvSpPr txBox="1">
            <a:spLocks noGrp="1"/>
          </p:cNvSpPr>
          <p:nvPr>
            <p:ph type="body" idx="1"/>
          </p:nvPr>
        </p:nvSpPr>
        <p:spPr>
          <a:xfrm>
            <a:off x="566737" y="1752600"/>
            <a:ext cx="800100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обязательным платежам в бюджет и во внебюджетные фонды, расчеты с другими кредиторами).</a:t>
            </a:r>
            <a:endParaRPr/>
          </a:p>
          <a:p>
            <a:pPr marL="0" lvl="0" indent="0" algn="just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rPr lang="en-US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7). Определение стоимости предприятия в случае ликвидации:</a:t>
            </a:r>
            <a:endParaRPr/>
          </a:p>
          <a:p>
            <a:pPr marL="0" lvl="0" indent="0" algn="ctr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rPr lang="en-US" sz="2400" b="0" i="0" u="none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п.4 +(-)п.5 – п.6</a:t>
            </a:r>
            <a:endParaRPr/>
          </a:p>
          <a:p>
            <a:pPr marL="0" lvl="0" indent="0" algn="ctr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 sz="2400" b="0" i="0" u="none">
              <a:solidFill>
                <a:schemeClr val="accent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rPr lang="en-US" sz="2400" b="0" i="0" u="sng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Обоснование выбора ликвидационной стоимости</a:t>
            </a:r>
            <a:r>
              <a:rPr lang="en-US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В соответствии с законодательством при отказе от определения рыночной стоимости оценщик должен обосновать выбор другого, отличающегося вида стоимости.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6"/>
          <p:cNvSpPr txBox="1"/>
          <p:nvPr/>
        </p:nvSpPr>
        <p:spPr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</a:pPr>
            <a:fld id="{00000000-1234-1234-1234-123412341234}" type="slidenum">
              <a:rPr lang="en-US"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2</a:t>
            </a:fld>
            <a:endParaRPr/>
          </a:p>
        </p:txBody>
      </p:sp>
      <p:sp>
        <p:nvSpPr>
          <p:cNvPr id="110" name="Google Shape;110;p16"/>
          <p:cNvSpPr txBox="1"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800"/>
              <a:buFont typeface="Times New Roman"/>
              <a:buNone/>
            </a:pPr>
            <a:r>
              <a:rPr lang="en-US" sz="3800" b="0" i="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Метод ликвидационной стоимости</a:t>
            </a:r>
            <a:endParaRPr/>
          </a:p>
        </p:txBody>
      </p:sp>
      <p:sp>
        <p:nvSpPr>
          <p:cNvPr id="111" name="Google Shape;111;p16"/>
          <p:cNvSpPr txBox="1">
            <a:spLocks noGrp="1"/>
          </p:cNvSpPr>
          <p:nvPr>
            <p:ph type="body" idx="1"/>
          </p:nvPr>
        </p:nvSpPr>
        <p:spPr>
          <a:xfrm>
            <a:off x="566737" y="1752600"/>
            <a:ext cx="800100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sz="24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Метод</a:t>
            </a: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ликвидационной</a:t>
            </a: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стоимости</a:t>
            </a: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основан</a:t>
            </a: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на</a:t>
            </a: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определении</a:t>
            </a: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разнос</a:t>
            </a:r>
            <a:r>
              <a:rPr lang="ru-RU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</a:t>
            </a: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 </a:t>
            </a:r>
            <a:r>
              <a:rPr lang="en-US" sz="24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между</a:t>
            </a: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стоимостью</a:t>
            </a: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имущества</a:t>
            </a: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US" sz="24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которую</a:t>
            </a: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собственник</a:t>
            </a: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предприятия</a:t>
            </a: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может</a:t>
            </a: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получить</a:t>
            </a: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при</a:t>
            </a: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ликвидации</a:t>
            </a: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предприятия</a:t>
            </a: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и </a:t>
            </a:r>
            <a:r>
              <a:rPr lang="en-US" sz="24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раздельной</a:t>
            </a: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продаже</a:t>
            </a: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его</a:t>
            </a: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активов</a:t>
            </a: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на</a:t>
            </a: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рынке</a:t>
            </a: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и </a:t>
            </a:r>
            <a:r>
              <a:rPr lang="en-US" sz="24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издержками</a:t>
            </a: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на</a:t>
            </a: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ликвидацию</a:t>
            </a: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dirty="0"/>
          </a:p>
          <a:p>
            <a:pPr marL="0" lvl="0" indent="0" algn="just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rPr lang="en-US" sz="24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При</a:t>
            </a: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определении</a:t>
            </a: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ликвидационной</a:t>
            </a: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стоимости</a:t>
            </a: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предприятия</a:t>
            </a: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необходимо</a:t>
            </a: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учитывать</a:t>
            </a: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все</a:t>
            </a: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расходы</a:t>
            </a: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US" sz="24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связанные</a:t>
            </a: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с </a:t>
            </a:r>
            <a:r>
              <a:rPr lang="en-US" sz="24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ликвидацией</a:t>
            </a: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предприятия</a:t>
            </a: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</a:t>
            </a:r>
            <a:r>
              <a:rPr lang="en-US" sz="24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комиссионные</a:t>
            </a: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и </a:t>
            </a:r>
            <a:r>
              <a:rPr lang="en-US" sz="24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административные</a:t>
            </a: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издержки</a:t>
            </a: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</a:t>
            </a: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поддержанию</a:t>
            </a: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работы</a:t>
            </a: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предприятия</a:t>
            </a: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до</a:t>
            </a: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его</a:t>
            </a: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ликвидации</a:t>
            </a: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US" sz="24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расходы</a:t>
            </a: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на</a:t>
            </a: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юридические</a:t>
            </a: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и </a:t>
            </a:r>
            <a:r>
              <a:rPr lang="en-US" sz="24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бухгалтерские</a:t>
            </a: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услуги</a:t>
            </a: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</a:t>
            </a:r>
            <a:endParaRPr dirty="0"/>
          </a:p>
          <a:p>
            <a:pPr marL="0" lvl="0" indent="0" algn="just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 sz="24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69900" lvl="0" indent="-317500" algn="l" rtl="0"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 sz="24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7"/>
          <p:cNvSpPr txBox="1"/>
          <p:nvPr/>
        </p:nvSpPr>
        <p:spPr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</a:pPr>
            <a:fld id="{00000000-1234-1234-1234-123412341234}" type="slidenum">
              <a:rPr lang="en-US"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3</a:t>
            </a:fld>
            <a:endParaRPr/>
          </a:p>
        </p:txBody>
      </p:sp>
      <p:sp>
        <p:nvSpPr>
          <p:cNvPr id="117" name="Google Shape;117;p17"/>
          <p:cNvSpPr txBox="1"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800"/>
              <a:buFont typeface="Times New Roman"/>
              <a:buNone/>
            </a:pPr>
            <a:r>
              <a:rPr lang="en-US" sz="3800" b="0" i="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Метод ликвидационной стоимости</a:t>
            </a:r>
            <a:endParaRPr/>
          </a:p>
        </p:txBody>
      </p:sp>
      <p:sp>
        <p:nvSpPr>
          <p:cNvPr id="118" name="Google Shape;118;p17"/>
          <p:cNvSpPr txBox="1">
            <a:spLocks noGrp="1"/>
          </p:cNvSpPr>
          <p:nvPr>
            <p:ph type="body" idx="1"/>
          </p:nvPr>
        </p:nvSpPr>
        <p:spPr>
          <a:xfrm>
            <a:off x="566737" y="1752600"/>
            <a:ext cx="800100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Оценка методом ликвидационной стоимости</a:t>
            </a:r>
            <a:r>
              <a:rPr lang="en-US" sz="30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производится в следующих случаях:</a:t>
            </a:r>
            <a:endParaRPr/>
          </a:p>
          <a:p>
            <a:pPr marL="0" lvl="0" indent="-152400" algn="just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oto Sans Symbols"/>
              <a:buChar char="□"/>
            </a:pPr>
            <a:r>
              <a:rPr lang="en-US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прибыль предприятия от производственной деятельности невелика по сравнению со стоимостью его чистых активов;</a:t>
            </a:r>
            <a:endParaRPr/>
          </a:p>
          <a:p>
            <a:pPr marL="0" lvl="0" indent="-152400" algn="just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oto Sans Symbols"/>
              <a:buChar char="□"/>
            </a:pPr>
            <a:r>
              <a:rPr lang="en-US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предприятие убыточное, и стоимость компании при ликвидации может быть выше, чем при продолжении деятельности;</a:t>
            </a:r>
            <a:endParaRPr/>
          </a:p>
          <a:p>
            <a:pPr marL="0" lvl="0" indent="-152400" algn="just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oto Sans Symbols"/>
              <a:buChar char="□"/>
            </a:pPr>
            <a:r>
              <a:rPr lang="en-US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принято решение о ликвидации предприятия;</a:t>
            </a:r>
            <a:endParaRPr/>
          </a:p>
          <a:p>
            <a:pPr marL="0" lvl="0" indent="-152400" algn="just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oto Sans Symbols"/>
              <a:buChar char="□"/>
            </a:pPr>
            <a:r>
              <a:rPr lang="en-US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предприятие находится в стадии банкротства;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8"/>
          <p:cNvSpPr txBox="1"/>
          <p:nvPr/>
        </p:nvSpPr>
        <p:spPr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</a:pPr>
            <a:fld id="{00000000-1234-1234-1234-123412341234}" type="slidenum">
              <a:rPr lang="en-US"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4</a:t>
            </a:fld>
            <a:endParaRPr/>
          </a:p>
        </p:txBody>
      </p:sp>
      <p:sp>
        <p:nvSpPr>
          <p:cNvPr id="124" name="Google Shape;124;p18"/>
          <p:cNvSpPr txBox="1"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800"/>
              <a:buFont typeface="Times New Roman"/>
              <a:buNone/>
            </a:pPr>
            <a:r>
              <a:rPr lang="en-US" sz="3800" b="0" i="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Метод ликвидационной стоимости</a:t>
            </a:r>
            <a:endParaRPr/>
          </a:p>
        </p:txBody>
      </p:sp>
      <p:sp>
        <p:nvSpPr>
          <p:cNvPr id="125" name="Google Shape;125;p18"/>
          <p:cNvSpPr txBox="1">
            <a:spLocks noGrp="1"/>
          </p:cNvSpPr>
          <p:nvPr>
            <p:ph type="body" idx="1"/>
          </p:nvPr>
        </p:nvSpPr>
        <p:spPr>
          <a:xfrm>
            <a:off x="566737" y="1752600"/>
            <a:ext cx="800100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-1524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oto Sans Symbols"/>
              <a:buChar char="□"/>
            </a:pPr>
            <a:r>
              <a:rPr lang="en-US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требуется основа для принятия управленческих решений при финансировании предприятия-должника, финансировании реорганизации предприятия, при осуществляемой без судебного разбирательства санации предприятия; при выявлении и обосновании возможности выявления отдельных производственных мощностей предприятия в экономически самостоятельные организации и пр.</a:t>
            </a:r>
            <a:endParaRPr/>
          </a:p>
          <a:p>
            <a:pPr marL="469900" lvl="0" indent="-317500" algn="l" rtl="0"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 sz="24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9"/>
          <p:cNvSpPr txBox="1"/>
          <p:nvPr/>
        </p:nvSpPr>
        <p:spPr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</a:pPr>
            <a:fld id="{00000000-1234-1234-1234-123412341234}" type="slidenum">
              <a:rPr lang="en-US"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5</a:t>
            </a:fld>
            <a:endParaRPr/>
          </a:p>
        </p:txBody>
      </p:sp>
      <p:sp>
        <p:nvSpPr>
          <p:cNvPr id="131" name="Google Shape;131;p19"/>
          <p:cNvSpPr txBox="1"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800"/>
              <a:buFont typeface="Times New Roman"/>
              <a:buNone/>
            </a:pPr>
            <a:r>
              <a:rPr lang="en-US" sz="3800" b="0" i="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Метод ликвидационной стоимости</a:t>
            </a:r>
            <a:endParaRPr/>
          </a:p>
        </p:txBody>
      </p:sp>
      <p:sp>
        <p:nvSpPr>
          <p:cNvPr id="132" name="Google Shape;132;p19"/>
          <p:cNvSpPr txBox="1">
            <a:spLocks noGrp="1"/>
          </p:cNvSpPr>
          <p:nvPr>
            <p:ph type="body" idx="1"/>
          </p:nvPr>
        </p:nvSpPr>
        <p:spPr>
          <a:xfrm>
            <a:off x="566737" y="1752600"/>
            <a:ext cx="800100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При определении ликвидационной стоимости различают три вида ликвидации:</a:t>
            </a:r>
            <a:endParaRPr/>
          </a:p>
          <a:p>
            <a:pPr marL="0" lvl="0" indent="-152400" algn="just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oto Sans Symbols"/>
              <a:buChar char="□"/>
            </a:pPr>
            <a:r>
              <a:rPr lang="en-US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упорядоченную ликвидацию;</a:t>
            </a:r>
            <a:endParaRPr/>
          </a:p>
          <a:p>
            <a:pPr marL="0" lvl="0" indent="-152400" algn="just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oto Sans Symbols"/>
              <a:buChar char="□"/>
            </a:pPr>
            <a:r>
              <a:rPr lang="en-US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принудительную ликвидацию;</a:t>
            </a:r>
            <a:endParaRPr/>
          </a:p>
          <a:p>
            <a:pPr marL="0" lvl="0" indent="-152400" algn="just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oto Sans Symbols"/>
              <a:buChar char="□"/>
            </a:pPr>
            <a:r>
              <a:rPr lang="en-US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ликвидацию с прекращением существования активов предприятия.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0"/>
          <p:cNvSpPr txBox="1"/>
          <p:nvPr/>
        </p:nvSpPr>
        <p:spPr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</a:pPr>
            <a:fld id="{00000000-1234-1234-1234-123412341234}" type="slidenum">
              <a:rPr lang="en-US"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6</a:t>
            </a:fld>
            <a:endParaRPr/>
          </a:p>
        </p:txBody>
      </p:sp>
      <p:sp>
        <p:nvSpPr>
          <p:cNvPr id="138" name="Google Shape;138;p20"/>
          <p:cNvSpPr txBox="1"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800"/>
              <a:buFont typeface="Times New Roman"/>
              <a:buNone/>
            </a:pPr>
            <a:r>
              <a:rPr lang="en-US" sz="3800" b="0" i="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Метод ликвидационной стоимости</a:t>
            </a:r>
            <a:endParaRPr/>
          </a:p>
        </p:txBody>
      </p:sp>
      <p:sp>
        <p:nvSpPr>
          <p:cNvPr id="139" name="Google Shape;139;p20"/>
          <p:cNvSpPr txBox="1">
            <a:spLocks noGrp="1"/>
          </p:cNvSpPr>
          <p:nvPr>
            <p:ph type="body" idx="1"/>
          </p:nvPr>
        </p:nvSpPr>
        <p:spPr>
          <a:xfrm>
            <a:off x="566737" y="1752600"/>
            <a:ext cx="800100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sz="2400" b="1" i="1" u="none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Упорядоченная ликвидация </a:t>
            </a:r>
            <a:r>
              <a:rPr lang="en-US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– это распродажа активов в течение разумного периода, чтобы можно было получить максимальные суммы от продажи активов. Для наименее ликвидной недвижимости предприятия этот период составляет около двух лет. Он включает время подготовки активов к продаже, время доведения информации о продаже до потенциальных покупателей, время на обдумывание решения о покупке и аккумулирование финансовых средств для покупки, саму покупку и т.п.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1"/>
          <p:cNvSpPr txBox="1"/>
          <p:nvPr/>
        </p:nvSpPr>
        <p:spPr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</a:pPr>
            <a:fld id="{00000000-1234-1234-1234-123412341234}" type="slidenum">
              <a:rPr lang="en-US"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7</a:t>
            </a:fld>
            <a:endParaRPr/>
          </a:p>
        </p:txBody>
      </p:sp>
      <p:sp>
        <p:nvSpPr>
          <p:cNvPr id="145" name="Google Shape;145;p21"/>
          <p:cNvSpPr txBox="1"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800"/>
              <a:buFont typeface="Times New Roman"/>
              <a:buNone/>
            </a:pPr>
            <a:r>
              <a:rPr lang="en-US" sz="3800" b="0" i="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Метод ликвидационной стоимости</a:t>
            </a:r>
            <a:endParaRPr/>
          </a:p>
        </p:txBody>
      </p:sp>
      <p:sp>
        <p:nvSpPr>
          <p:cNvPr id="146" name="Google Shape;146;p21"/>
          <p:cNvSpPr txBox="1">
            <a:spLocks noGrp="1"/>
          </p:cNvSpPr>
          <p:nvPr>
            <p:ph type="body" idx="1"/>
          </p:nvPr>
        </p:nvSpPr>
        <p:spPr>
          <a:xfrm>
            <a:off x="566737" y="1752600"/>
            <a:ext cx="800100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sz="2400" b="1" i="1" u="none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Принудительная (ускоренная) ликвидация</a:t>
            </a:r>
            <a:r>
              <a:rPr lang="en-US" sz="2400" b="1" i="1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означает, что активы распродаются настолько быстро, насколько это возможно, часто одновременно и на одном аукционе.</a:t>
            </a:r>
            <a:endParaRPr/>
          </a:p>
          <a:p>
            <a:pPr marL="0" lvl="0" indent="0" algn="just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rPr lang="en-US" sz="2400" b="1" i="1" u="none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Ликвидация с прекращением существования активов предприятие  </a:t>
            </a:r>
            <a:r>
              <a:rPr lang="en-US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рассчитывается в случае, когда активы предприятия не распродаются, а списываются и уничтожаются, а на данном месте строится новое предприятие, дающее значительный экономический либо социальный эффект. Стоимость предприятия в этом случае является отрицательной величиной, так как требуются определенные затраты на ликвидацию активов.</a:t>
            </a:r>
            <a:endParaRPr sz="2400" b="1" i="1" u="none">
              <a:solidFill>
                <a:schemeClr val="accent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69900" lvl="0" indent="-317500" algn="l" rtl="0"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 sz="2400" b="1" i="1" u="none">
              <a:solidFill>
                <a:schemeClr val="accent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2"/>
          <p:cNvSpPr txBox="1"/>
          <p:nvPr/>
        </p:nvSpPr>
        <p:spPr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</a:pPr>
            <a:fld id="{00000000-1234-1234-1234-123412341234}" type="slidenum">
              <a:rPr lang="en-US"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8</a:t>
            </a:fld>
            <a:endParaRPr/>
          </a:p>
        </p:txBody>
      </p:sp>
      <p:sp>
        <p:nvSpPr>
          <p:cNvPr id="152" name="Google Shape;152;p22"/>
          <p:cNvSpPr txBox="1"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400"/>
              <a:buFont typeface="Times New Roman"/>
              <a:buNone/>
            </a:pPr>
            <a:r>
              <a:rPr lang="en-US" sz="3400" b="0" i="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Алгоритм определения ликвидационной стоимости</a:t>
            </a:r>
            <a:endParaRPr/>
          </a:p>
        </p:txBody>
      </p:sp>
      <p:sp>
        <p:nvSpPr>
          <p:cNvPr id="153" name="Google Shape;153;p22"/>
          <p:cNvSpPr txBox="1">
            <a:spLocks noGrp="1"/>
          </p:cNvSpPr>
          <p:nvPr>
            <p:ph type="body" idx="1"/>
          </p:nvPr>
        </p:nvSpPr>
        <p:spPr>
          <a:xfrm>
            <a:off x="566737" y="1752600"/>
            <a:ext cx="800100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Последовательность работ по расчету методов ликвидационной стоимости предприятия при упорядоченной или ускоренной ликвидации одна и та же, изменяются лишь методы  оценки из-за различий в учете сроков продажи активов (среднерыночных или ускоренных сроков экспозиции объектов на рынке). Этапы оценки предприятия в этом случае следующие:</a:t>
            </a:r>
            <a:endParaRPr/>
          </a:p>
          <a:p>
            <a:pPr marL="0" lvl="0" indent="0" algn="just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rPr lang="en-US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1). Обоснование выбора ликвидационной стоимости для оценки активов (в случае ускоренной ликвидации).</a:t>
            </a:r>
            <a:endParaRPr/>
          </a:p>
          <a:p>
            <a:pPr marL="0" lvl="0" indent="0" algn="just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rPr lang="en-US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2). Разработка календарного  графика продажи активов предприятия (время на реализацию активов: недвижимого имущества, запасов, машин и оборудования).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3"/>
          <p:cNvSpPr txBox="1"/>
          <p:nvPr/>
        </p:nvSpPr>
        <p:spPr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</a:pPr>
            <a:fld id="{00000000-1234-1234-1234-123412341234}" type="slidenum">
              <a:rPr lang="en-US"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9</a:t>
            </a:fld>
            <a:endParaRPr/>
          </a:p>
        </p:txBody>
      </p:sp>
      <p:sp>
        <p:nvSpPr>
          <p:cNvPr id="159" name="Google Shape;159;p23"/>
          <p:cNvSpPr txBox="1"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400"/>
              <a:buFont typeface="Times New Roman"/>
              <a:buNone/>
            </a:pPr>
            <a:r>
              <a:rPr lang="en-US" sz="3400" b="0" i="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Алгоритм определения ликвидационной стоимости</a:t>
            </a:r>
            <a:endParaRPr/>
          </a:p>
        </p:txBody>
      </p:sp>
      <p:sp>
        <p:nvSpPr>
          <p:cNvPr id="160" name="Google Shape;160;p23"/>
          <p:cNvSpPr txBox="1">
            <a:spLocks noGrp="1"/>
          </p:cNvSpPr>
          <p:nvPr>
            <p:ph type="body" idx="1"/>
          </p:nvPr>
        </p:nvSpPr>
        <p:spPr>
          <a:xfrm>
            <a:off x="566737" y="1752600"/>
            <a:ext cx="800100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3). Расчет скорректированной стоимости активов с учетом сопутствующих затрат, связанных с их продажей в связи с ликвидацией предприятия:</a:t>
            </a:r>
            <a:endParaRPr/>
          </a:p>
          <a:p>
            <a:pPr marL="0" lvl="0" indent="-152400" algn="just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2400"/>
              <a:buChar char="-"/>
            </a:pPr>
            <a:r>
              <a:rPr lang="en-US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прямые затраты на ликвидацию (комиссионные оценочным и юридическим фирмам, налоги и сборы, которые платятся при продаже);</a:t>
            </a:r>
            <a:endParaRPr/>
          </a:p>
          <a:p>
            <a:pPr marL="0" lvl="0" indent="-152400" algn="just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2400"/>
              <a:buChar char="-"/>
            </a:pPr>
            <a:r>
              <a:rPr lang="en-US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расходы, связанные с владением активами до их продажи, включая затраты на сохранение запасов готовой продукции и незавершенного производства, оборудования, машин, механизмов, объектов недвижимости, а также управленческие расходы по поддержанию работы предприятия вплоть до завершения его ликвидации.</a:t>
            </a:r>
            <a:endParaRPr/>
          </a:p>
          <a:p>
            <a:pPr marL="469900" lvl="0" indent="-317500" algn="l" rtl="0"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 sz="24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рофиль">
  <a:themeElements>
    <a:clrScheme name="Профиль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Совет директоров">
  <a:themeElements>
    <a:clrScheme name="Совет директоров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Совет директоров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вет директоров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700</Words>
  <Application>Microsoft Office PowerPoint</Application>
  <PresentationFormat>Экран (4:3)</PresentationFormat>
  <Paragraphs>59</Paragraphs>
  <Slides>11</Slides>
  <Notes>11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11</vt:i4>
      </vt:variant>
    </vt:vector>
  </HeadingPairs>
  <TitlesOfParts>
    <vt:vector size="19" baseType="lpstr">
      <vt:lpstr>Arial</vt:lpstr>
      <vt:lpstr>Century Gothic</vt:lpstr>
      <vt:lpstr>Noto Sans Symbols</vt:lpstr>
      <vt:lpstr>Times New Roman</vt:lpstr>
      <vt:lpstr>Verdana</vt:lpstr>
      <vt:lpstr>Wingdings 3</vt:lpstr>
      <vt:lpstr>Профиль</vt:lpstr>
      <vt:lpstr>Совет директоров</vt:lpstr>
      <vt:lpstr>Оценка бизнеса</vt:lpstr>
      <vt:lpstr>Метод ликвидационной стоимости</vt:lpstr>
      <vt:lpstr>Метод ликвидационной стоимости</vt:lpstr>
      <vt:lpstr>Метод ликвидационной стоимости</vt:lpstr>
      <vt:lpstr>Метод ликвидационной стоимости</vt:lpstr>
      <vt:lpstr>Метод ликвидационной стоимости</vt:lpstr>
      <vt:lpstr>Метод ликвидационной стоимости</vt:lpstr>
      <vt:lpstr>Алгоритм определения ликвидационной стоимости</vt:lpstr>
      <vt:lpstr>Алгоритм определения ликвидационной стоимости</vt:lpstr>
      <vt:lpstr>Алгоритм определения ликвидационной стоимости</vt:lpstr>
      <vt:lpstr>Алгоритм определения ликвидационной стоимости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Оценка бизнеса</dc:title>
  <dc:creator>Дмитрий Сутулов</dc:creator>
  <cp:lastModifiedBy>Дмитрий Сутулов</cp:lastModifiedBy>
  <cp:revision>2</cp:revision>
  <dcterms:modified xsi:type="dcterms:W3CDTF">2022-03-07T07:56:29Z</dcterms:modified>
</cp:coreProperties>
</file>