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79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F066D8-DB13-49B8-9C52-E967BF97E19D}">
  <a:tblStyle styleId="{E6F066D8-DB13-49B8-9C52-E967BF97E1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 rot="5400000">
            <a:off x="4717257" y="2161381"/>
            <a:ext cx="5715000" cy="200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 rot="5400000">
            <a:off x="636588" y="234950"/>
            <a:ext cx="5715000" cy="5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56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796170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30512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826053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76665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67680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596372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030737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06820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282718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2264419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2289264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928107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857274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447992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783686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49989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□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□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□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□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■"/>
              <a:defRPr sz="16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□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■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□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4pPr>
            <a:lvl5pPr marL="2286000" lvl="4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225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 rot="5400000">
            <a:off x="2433637" y="-114300"/>
            <a:ext cx="4267200" cy="80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□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4pPr>
            <a:lvl5pPr marL="2286000" lvl="4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45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91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oto Sans Symbols"/>
              <a:buChar char="□"/>
              <a:defRPr sz="3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Noto Sans Symbols"/>
              <a:buChar char="■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SzPts val="2300"/>
              <a:buFont typeface="Noto Sans Symbols"/>
              <a:buChar char="□"/>
              <a:defRPr sz="23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609600" y="1566862"/>
            <a:ext cx="7958137" cy="109537"/>
          </a:xfrm>
          <a:custGeom>
            <a:avLst/>
            <a:gdLst/>
            <a:ahLst/>
            <a:cxnLst/>
            <a:rect l="l" t="t" r="r" b="b"/>
            <a:pathLst>
              <a:path w="1000" h="1000" extrusionOk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 extrusionOk="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26" name="Google Shape;26;p3"/>
          <p:cNvCxnSpPr/>
          <p:nvPr/>
        </p:nvCxnSpPr>
        <p:spPr>
          <a:xfrm>
            <a:off x="609600" y="6172200"/>
            <a:ext cx="7924800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728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</a:t>
            </a:fld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imes New Roman"/>
              <a:buNone/>
            </a:pPr>
            <a:r>
              <a:rPr lang="en-US" sz="4000" b="0" i="0" u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</a:t>
            </a:r>
            <a:r>
              <a:rPr lang="en-US" sz="40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4000" b="0" i="0" u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бизнеса</a:t>
            </a:r>
            <a:endParaRPr dirty="0"/>
          </a:p>
        </p:txBody>
      </p:sp>
      <p:sp>
        <p:nvSpPr>
          <p:cNvPr id="104" name="Google Shape;104;p15"/>
          <p:cNvSpPr txBox="1">
            <a:spLocks noGrp="1"/>
          </p:cNvSpPr>
          <p:nvPr>
            <p:ph type="subTitle" idx="1"/>
          </p:nvPr>
        </p:nvSpPr>
        <p:spPr>
          <a:xfrm>
            <a:off x="1007596" y="1156031"/>
            <a:ext cx="7847012" cy="1960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800" b="0" i="0" u="none" dirty="0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ликвидационной</a:t>
            </a: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стоимости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 lang="ru-RU"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r>
              <a:rPr lang="ru-RU" sz="2000" i="1" u="sng" dirty="0">
                <a:latin typeface="Times New Roman"/>
                <a:ea typeface="Times New Roman"/>
                <a:cs typeface="Times New Roman"/>
                <a:sym typeface="Times New Roman"/>
              </a:rPr>
              <a:t>Последовательность</a:t>
            </a:r>
            <a:endParaRPr sz="2000" b="0" i="1" u="sng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8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9A3A8C-2D36-4F54-A5E5-96C68578BB8B}"/>
              </a:ext>
            </a:extLst>
          </p:cNvPr>
          <p:cNvSpPr txBox="1"/>
          <p:nvPr/>
        </p:nvSpPr>
        <p:spPr>
          <a:xfrm>
            <a:off x="3825279" y="5329354"/>
            <a:ext cx="46297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Работу выполнили студенты группы ЭКП-1-18:</a:t>
            </a:r>
          </a:p>
          <a:p>
            <a:r>
              <a:rPr lang="ru-RU" b="1" i="1" dirty="0"/>
              <a:t>Сутулов Дмитрий</a:t>
            </a:r>
          </a:p>
          <a:p>
            <a:r>
              <a:rPr lang="ru-RU" b="1" i="1" dirty="0"/>
              <a:t>Горбунов Никита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10</a:t>
            </a:fld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Times New Roman"/>
              <a:buNone/>
            </a:pPr>
            <a:r>
              <a:rPr lang="en-US" sz="3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определения ликвидационной стоимости</a:t>
            </a:r>
            <a:endParaRPr/>
          </a:p>
        </p:txBody>
      </p:sp>
      <p:sp>
        <p:nvSpPr>
          <p:cNvPr id="167" name="Google Shape;167;p24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4). Скорректированная стоимость оцениваемых активов с учетом графика их продажи дисконтируется на дату оценки по ставке дисконтирования с учетом риска, связанного с этой продажей.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5). Прибавляется (или вычитается) операционная прибыль (убытки) ликвидационного периода.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6). Рассчитывается  величина обязательств предприятия (преимущественные права на выходные пособия и выплаты работникам предприятия, требования кредиторов по обязательствам, обеспеченным залогом имущества ликвидируемого предприятия, задолженность по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11</a:t>
            </a:fld>
            <a:endParaRPr/>
          </a:p>
        </p:txBody>
      </p:sp>
      <p:sp>
        <p:nvSpPr>
          <p:cNvPr id="173" name="Google Shape;173;p25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Times New Roman"/>
              <a:buNone/>
            </a:pPr>
            <a:r>
              <a:rPr lang="en-US" sz="3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определения ликвидационной стоимости</a:t>
            </a:r>
            <a:endParaRPr/>
          </a:p>
        </p:txBody>
      </p:sp>
      <p:sp>
        <p:nvSpPr>
          <p:cNvPr id="174" name="Google Shape;174;p25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обязательным платежам в бюджет и во внебюджетные фонды, расчеты с другими кредиторами).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7). Определение стоимости предприятия в случае ликвидации: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п.4 +(-)п.5 – п.6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sng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Обоснование выбора ликвидационной стоимости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В соответствии с законодательством при отказе от определения рыночной стоимости оценщик должен обосновать выбор другого, отличающегося вида стоимости.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fld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ликвидационной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стоимости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основан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разнос</a:t>
            </a:r>
            <a:r>
              <a:rPr lang="ru-RU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между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стоимостью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имущества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которую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собственник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предприятия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может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получить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предприятия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раздельной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продаже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активов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рынке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и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издержками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ликвидацию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определении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ликвидационной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стоимости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предприятия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необходимо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учитывать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расходы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связанные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ликвидацией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предприятия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комиссионные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административные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издержки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поддержанию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работы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предприятия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его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расходы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юридические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бухгалтерские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услуги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методом ликвидационной стоимости</a:t>
            </a:r>
            <a:r>
              <a:rPr lang="en-US" sz="30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производится в следующих случаях: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прибыль предприятия от производственной деятельности невелика по сравнению со стоимостью его чистых активов;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предприятие убыточное, и стоимость компании при ликвидации может быть выше, чем при продолжении деятельности;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принято решение о ликвидации предприятия;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предприятие находится в стадии банкротства;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4</a:t>
            </a:fld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1524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требуется основа для принятия управленческих решений при финансировании предприятия-должника, финансировании реорганизации предприятия, при осуществляемой без судебного разбирательства санации предприятия; при выявлении и обосновании возможности выявления отдельных производственных мощностей предприятия в экономически самостоятельные организации и пр.</a:t>
            </a:r>
            <a:endParaRPr/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</a:t>
            </a:fld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определении ликвидационной стоимости различают три вида ликвидации: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упорядоченную ликвидацию;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принудительную ликвидацию;</a:t>
            </a:r>
            <a:endParaRPr/>
          </a:p>
          <a:p>
            <a:pPr marL="0" lvl="0" indent="-1524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□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ликвидацию с прекращением существования активов предприятия.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6</a:t>
            </a:fld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Упорядоченная ликвидация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это распродажа активов в течение разумного периода, чтобы можно было получить максимальные суммы от продажи активов. Для наименее ликвидной недвижимости предприятия этот период составляет около двух лет. Он включает время подготовки активов к продаже, время доведения информации о продаже до потенциальных покупателей, время на обдумывание решения о покупке и аккумулирование финансовых средств для покупки, саму покупку и т.п.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7</a:t>
            </a:fld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Times New Roman"/>
              <a:buNone/>
            </a:pPr>
            <a:r>
              <a:rPr lang="en-US" sz="38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 ликвидационной стоимости</a:t>
            </a:r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Принудительная (ускоренная) ликвидация</a:t>
            </a:r>
            <a:r>
              <a:rPr lang="en-US" sz="2400" b="1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означает, что активы распродаются настолько быстро, насколько это возможно, часто одновременно и на одном аукционе.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1" i="1" u="non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Ликвидация с прекращением существования активов предприятие  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рассчитывается в случае, когда активы предприятия не распродаются, а списываются и уничтожаются, а на данном месте строится новое предприятие, дающее значительный экономический либо социальный эффект. Стоимость предприятия в этом случае является отрицательной величиной, так как требуются определенные затраты на ликвидацию активов.</a:t>
            </a:r>
            <a:endParaRPr sz="2400" b="1" i="1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1" i="1" u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8</a:t>
            </a:fld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Times New Roman"/>
              <a:buNone/>
            </a:pPr>
            <a:r>
              <a:rPr lang="en-US" sz="3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определения ликвидационной стоимости</a:t>
            </a:r>
            <a:endParaRPr/>
          </a:p>
        </p:txBody>
      </p:sp>
      <p:sp>
        <p:nvSpPr>
          <p:cNvPr id="153" name="Google Shape;153;p22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Последовательность работ по расчету методов ликвидационной стоимости предприятия при упорядоченной или ускоренной ликвидации одна и та же, изменяются лишь методы  оценки из-за различий в учете сроков продажи активов (среднерыночных или ускоренных сроков экспозиции объектов на рынке). Этапы оценки предприятия в этом случае следующие: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1). Обоснование выбора ликвидационной стоимости для оценки активов (в случае ускоренной ликвидации).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2). Разработка календарного  графика продажи активов предприятия (время на реализацию активов: недвижимого имущества, запасов, машин и оборудования).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/>
        </p:nvSpPr>
        <p:spPr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9</a:t>
            </a:fld>
            <a:endParaRPr/>
          </a:p>
        </p:txBody>
      </p:sp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Times New Roman"/>
              <a:buNone/>
            </a:pPr>
            <a:r>
              <a:rPr lang="en-US" sz="3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Алгоритм определения ликвидационной стоимости</a:t>
            </a: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body" idx="1"/>
          </p:nvPr>
        </p:nvSpPr>
        <p:spPr>
          <a:xfrm>
            <a:off x="566737" y="1752600"/>
            <a:ext cx="80010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3). Расчет скорректированной стоимости активов с учетом сопутствующих затрат, связанных с их продажей в связи с ликвидацией предприятия:</a:t>
            </a:r>
            <a:endParaRPr/>
          </a:p>
          <a:p>
            <a:pPr marL="0" lvl="0" indent="-1524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-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прямые затраты на ликвидацию (комиссионные оценочным и юридическим фирмам, налоги и сборы, которые платятся при продаже);</a:t>
            </a:r>
            <a:endParaRPr/>
          </a:p>
          <a:p>
            <a:pPr marL="0" lvl="0" indent="-152400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-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расходы, связанные с владением активами до их продажи, включая затраты на сохранение запасов готовой продукции и незавершенного производства, оборудования, машин, механизмов, объектов недвижимости, а также управленческие расходы по поддержанию работы предприятия вплоть до завершения его ликвидации.</a:t>
            </a:r>
            <a:endParaRPr/>
          </a:p>
          <a:p>
            <a:pPr marL="469900" lvl="0" indent="-317500" algn="l" rtl="0"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700</Words>
  <Application>Microsoft Office PowerPoint</Application>
  <PresentationFormat>Экран (4:3)</PresentationFormat>
  <Paragraphs>59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Century Gothic</vt:lpstr>
      <vt:lpstr>Noto Sans Symbols</vt:lpstr>
      <vt:lpstr>Times New Roman</vt:lpstr>
      <vt:lpstr>Verdana</vt:lpstr>
      <vt:lpstr>Wingdings 3</vt:lpstr>
      <vt:lpstr>Профиль</vt:lpstr>
      <vt:lpstr>Совет директоров</vt:lpstr>
      <vt:lpstr>Оценка бизнеса</vt:lpstr>
      <vt:lpstr>Метод ликвидационной стоимости</vt:lpstr>
      <vt:lpstr>Метод ликвидационной стоимости</vt:lpstr>
      <vt:lpstr>Метод ликвидационной стоимости</vt:lpstr>
      <vt:lpstr>Метод ликвидационной стоимости</vt:lpstr>
      <vt:lpstr>Метод ликвидационной стоимости</vt:lpstr>
      <vt:lpstr>Метод ликвидационной стоимости</vt:lpstr>
      <vt:lpstr>Алгоритм определения ликвидационной стоимости</vt:lpstr>
      <vt:lpstr>Алгоритм определения ликвидационной стоимости</vt:lpstr>
      <vt:lpstr>Алгоритм определения ликвидационной стоимости</vt:lpstr>
      <vt:lpstr>Алгоритм определения ликвидационной стоимости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бизнеса</dc:title>
  <dc:creator>Дмитрий Сутулов</dc:creator>
  <cp:lastModifiedBy>Дмитрий Сутулов</cp:lastModifiedBy>
  <cp:revision>2</cp:revision>
  <dcterms:modified xsi:type="dcterms:W3CDTF">2022-03-07T07:56:29Z</dcterms:modified>
</cp:coreProperties>
</file>