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3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19730AC-203F-4909-8715-695849860075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053FB1E-51EC-40D4-A1B2-9B012C673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E2CBC5-2DF9-49D5-9A71-3A98271A757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7879B-F7D4-45BE-B803-6B58A7CD612A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1C203-88C7-4EC2-9AC1-3A3EEA2DF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7461A-3711-478E-9466-AB6BD81A9B6F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11B98-5A52-4B68-BC57-57C1CE408B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6A50A-B894-430B-A9C8-341205155AED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48F68-D119-4518-B225-799423BFB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ED14C-00C7-475E-A9D8-59A1223689BB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D06B-9C13-4D01-88C7-8E73EE34E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5410A-5853-45D9-A624-3BD3CDEF1E6D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D77FB-AA4F-41DA-81EE-22EDE6892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9600D-BE2D-4D0F-AF65-C885094EB46D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37339-748D-40FF-86EF-8D08F238B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F2209-9EC7-4A44-907A-2652148700D9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0A307-6B33-4B4B-BDD0-59B33ADC3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A524B-23A1-4EB8-86C8-6CFE9B6D527C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0F59F-AA4E-4167-9347-23A088064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D48BD-3CE1-49A0-A032-ED1C0247300B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ADC13-9B54-40E1-A90D-35FB04C29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7BDD3-C4EC-4F65-A3F3-F8F39FCE7193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DD473-D20F-41C4-ACA5-D16632A32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19BFF-F254-4827-9233-8ED698121A4C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43C94-E994-49B6-87BF-22D7EB911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5B1691-75E9-4C28-8D8A-6FD5D3EF4F9C}" type="datetimeFigureOut">
              <a:rPr lang="ru-RU"/>
              <a:pPr>
                <a:defRPr/>
              </a:pPr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46E9C9-AAFA-41BF-923E-6A9582C255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Патологические процессы рыб.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2357438"/>
            <a:ext cx="7143750" cy="92868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Патологические процессы</a:t>
            </a:r>
            <a:endParaRPr lang="ru-RU" sz="2800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214313" y="500063"/>
            <a:ext cx="8715375" cy="1643062"/>
          </a:xfrm>
        </p:spPr>
        <p:txBody>
          <a:bodyPr/>
          <a:lstStyle/>
          <a:p>
            <a:pPr lvl="1"/>
            <a:r>
              <a:rPr lang="ru-RU" sz="2200" b="1" smtClean="0"/>
              <a:t>Патологическими процессами </a:t>
            </a:r>
            <a:r>
              <a:rPr lang="ru-RU" sz="2200" smtClean="0"/>
              <a:t>называются все те изменения, которые происходят в организме в связи с заболеванием.</a:t>
            </a:r>
          </a:p>
          <a:p>
            <a:pPr lvl="1"/>
            <a:r>
              <a:rPr lang="ru-RU" sz="2200" smtClean="0"/>
              <a:t>Наука, изучающая эти изменения, носит название </a:t>
            </a:r>
            <a:r>
              <a:rPr lang="ru-RU" sz="2200" b="1" smtClean="0"/>
              <a:t>патологии.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429250" y="4000500"/>
            <a:ext cx="2786063" cy="18573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chemeClr val="tx1"/>
                </a:solidFill>
              </a:rPr>
              <a:t>Прогрессивные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/>
              <a:t>Ведущие к восстановлению организма</a:t>
            </a:r>
            <a:endParaRPr lang="ru-RU" sz="2400" dirty="0">
              <a:solidFill>
                <a:schemeClr val="tx1"/>
              </a:solidFill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071563" y="4000500"/>
            <a:ext cx="2643187" cy="18573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chemeClr val="tx1"/>
                </a:solidFill>
              </a:rPr>
              <a:t>Регрессивные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/>
              <a:t>Приводящие к разрушению организма</a:t>
            </a:r>
            <a:endParaRPr lang="ru-RU" sz="2400" dirty="0">
              <a:solidFill>
                <a:schemeClr val="tx1"/>
              </a:solidFill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2286000" y="3286125"/>
            <a:ext cx="357188" cy="71437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6286500" y="3286125"/>
            <a:ext cx="357188" cy="71437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285750"/>
            <a:ext cx="6472237" cy="9398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Регрессивные процессы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2214563"/>
            <a:ext cx="2714625" cy="28575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/>
              <a:t>Атрофия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Патологический процесс, при котором орган, в силу изменившихся условий питания, </a:t>
            </a:r>
            <a:r>
              <a:rPr lang="ru-RU" dirty="0" err="1" smtClean="0"/>
              <a:t>рабоиы</a:t>
            </a:r>
            <a:r>
              <a:rPr lang="ru-RU" dirty="0" smtClean="0"/>
              <a:t> и т.п., уменьшается в своем размере при одновременном ослаблении функций.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500438" y="2143125"/>
            <a:ext cx="2286000" cy="11144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chemeClr val="tx1"/>
                </a:solidFill>
              </a:rPr>
              <a:t>Дистрофия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1"/>
                </a:solidFill>
              </a:rPr>
              <a:t> инфильтрация и деградация, или перерождения. 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072188" y="2071688"/>
            <a:ext cx="242887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chemeClr val="tx1"/>
                </a:solidFill>
              </a:rPr>
              <a:t>Некроз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/>
              <a:t>Крайняя степень расстройства питания ткани и заключаются в полном прекращении всех жизненных </a:t>
            </a:r>
            <a:r>
              <a:rPr lang="ru-RU" sz="2600" dirty="0" err="1"/>
              <a:t>прцессов</a:t>
            </a:r>
            <a:r>
              <a:rPr lang="ru-RU" sz="2600" dirty="0"/>
              <a:t> ткани</a:t>
            </a:r>
            <a:r>
              <a:rPr lang="ru-RU" sz="3200" dirty="0"/>
              <a:t>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 rot="5400000">
            <a:off x="3857625" y="1285876"/>
            <a:ext cx="928687" cy="78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Штриховая стрелка вправо 7"/>
          <p:cNvSpPr/>
          <p:nvPr/>
        </p:nvSpPr>
        <p:spPr>
          <a:xfrm rot="5400000">
            <a:off x="1678781" y="1321595"/>
            <a:ext cx="1000125" cy="78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Штриховая стрелка вправо 10"/>
          <p:cNvSpPr/>
          <p:nvPr/>
        </p:nvSpPr>
        <p:spPr>
          <a:xfrm rot="5400000">
            <a:off x="6179344" y="1250157"/>
            <a:ext cx="857250" cy="78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2043098" cy="1114419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</a:rPr>
              <a:t>Физиологическая или старческая атрофия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500826" y="1643050"/>
            <a:ext cx="2357454" cy="10715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1"/>
                </a:solidFill>
              </a:rPr>
              <a:t>Атрофия органов и тканей при продолжительном покое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143108" y="4500570"/>
            <a:ext cx="2286016" cy="6429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1"/>
                </a:solidFill>
              </a:rPr>
              <a:t>Гормональная </a:t>
            </a:r>
            <a:r>
              <a:rPr lang="ru-RU" sz="3200" dirty="0" err="1">
                <a:solidFill>
                  <a:schemeClr val="tx1"/>
                </a:solidFill>
              </a:rPr>
              <a:t>атрофия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215074" y="3286124"/>
            <a:ext cx="2357454" cy="6429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 err="1">
                <a:solidFill>
                  <a:schemeClr val="tx1"/>
                </a:solidFill>
              </a:rPr>
              <a:t>Нейротическая</a:t>
            </a:r>
            <a:r>
              <a:rPr lang="ru-RU" sz="3200" dirty="0">
                <a:solidFill>
                  <a:schemeClr val="tx1"/>
                </a:solidFill>
              </a:rPr>
              <a:t> атрофия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642910" y="3286124"/>
            <a:ext cx="2000264" cy="92869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1"/>
                </a:solidFill>
              </a:rPr>
              <a:t>Атрофия от голодания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4929190" y="4500570"/>
            <a:ext cx="1857388" cy="6429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1"/>
                </a:solidFill>
              </a:rPr>
              <a:t>Атрофия от давления</a:t>
            </a:r>
          </a:p>
        </p:txBody>
      </p:sp>
      <p:sp>
        <p:nvSpPr>
          <p:cNvPr id="10" name="Овал 9"/>
          <p:cNvSpPr/>
          <p:nvPr/>
        </p:nvSpPr>
        <p:spPr>
          <a:xfrm>
            <a:off x="3214678" y="1928802"/>
            <a:ext cx="2500330" cy="178595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Атрофия</a:t>
            </a:r>
          </a:p>
        </p:txBody>
      </p:sp>
      <p:sp>
        <p:nvSpPr>
          <p:cNvPr id="17430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2" name="Нашивка 11"/>
          <p:cNvSpPr/>
          <p:nvPr/>
        </p:nvSpPr>
        <p:spPr>
          <a:xfrm rot="19671928">
            <a:off x="5788025" y="1978025"/>
            <a:ext cx="285750" cy="357188"/>
          </a:xfrm>
          <a:prstGeom prst="chevr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 rot="12096267">
            <a:off x="2841625" y="1968500"/>
            <a:ext cx="285750" cy="357188"/>
          </a:xfrm>
          <a:prstGeom prst="chevr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 rot="8406803">
            <a:off x="2867025" y="3265488"/>
            <a:ext cx="285750" cy="357187"/>
          </a:xfrm>
          <a:prstGeom prst="chevr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 rot="2741402">
            <a:off x="5228432" y="3906044"/>
            <a:ext cx="285750" cy="357187"/>
          </a:xfrm>
          <a:prstGeom prst="chevron">
            <a:avLst>
              <a:gd name="adj" fmla="val 49891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 rot="6698971">
            <a:off x="3575844" y="3948906"/>
            <a:ext cx="285750" cy="357188"/>
          </a:xfrm>
          <a:prstGeom prst="chevr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 rot="1216755">
            <a:off x="5767388" y="3181350"/>
            <a:ext cx="285750" cy="357188"/>
          </a:xfrm>
          <a:prstGeom prst="chevr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214313"/>
            <a:ext cx="4572000" cy="8572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Дистрофия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714500"/>
            <a:ext cx="2257425" cy="685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Белковая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42875" y="2643188"/>
            <a:ext cx="2257425" cy="61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1"/>
                </a:solidFill>
              </a:rPr>
              <a:t>Гиалиновое перерождение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143250" y="3743325"/>
            <a:ext cx="2257425" cy="6143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1"/>
                </a:solidFill>
              </a:rPr>
              <a:t>Зернистое перерождение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643188" y="1571625"/>
            <a:ext cx="2257425" cy="6143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1"/>
                </a:solidFill>
              </a:rPr>
              <a:t>Жировая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714750" y="2428875"/>
            <a:ext cx="2257425" cy="6143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1"/>
                </a:solidFill>
              </a:rPr>
              <a:t>Водянистое перерождение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285875" y="3243263"/>
            <a:ext cx="2257425" cy="61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1"/>
                </a:solidFill>
              </a:rPr>
              <a:t>Амилоидное перерождение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5143500" y="1428750"/>
            <a:ext cx="2257425" cy="6143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1"/>
                </a:solidFill>
              </a:rPr>
              <a:t>Слизистая</a:t>
            </a: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6286500" y="2357438"/>
            <a:ext cx="2257425" cy="614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1"/>
                </a:solidFill>
              </a:rPr>
              <a:t>Коллоидное перерождение</a:t>
            </a:r>
          </a:p>
        </p:txBody>
      </p:sp>
      <p:cxnSp>
        <p:nvCxnSpPr>
          <p:cNvPr id="12" name="Прямая со стрелкой 11"/>
          <p:cNvCxnSpPr>
            <a:endCxn id="3" idx="0"/>
          </p:cNvCxnSpPr>
          <p:nvPr/>
        </p:nvCxnSpPr>
        <p:spPr>
          <a:xfrm rot="5400000">
            <a:off x="1350169" y="1135857"/>
            <a:ext cx="642937" cy="514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6" idx="0"/>
          </p:cNvCxnSpPr>
          <p:nvPr/>
        </p:nvCxnSpPr>
        <p:spPr>
          <a:xfrm>
            <a:off x="3214688" y="1071563"/>
            <a:ext cx="557212" cy="5000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9" idx="0"/>
          </p:cNvCxnSpPr>
          <p:nvPr/>
        </p:nvCxnSpPr>
        <p:spPr>
          <a:xfrm>
            <a:off x="4143375" y="1071563"/>
            <a:ext cx="2128838" cy="3571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5" idx="0"/>
          </p:cNvCxnSpPr>
          <p:nvPr/>
        </p:nvCxnSpPr>
        <p:spPr>
          <a:xfrm>
            <a:off x="2428875" y="2428875"/>
            <a:ext cx="1843088" cy="13144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2014538" y="2628900"/>
            <a:ext cx="814388" cy="414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1814513" y="2471737"/>
            <a:ext cx="242888" cy="1571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6" idx="2"/>
            <a:endCxn id="7" idx="0"/>
          </p:cNvCxnSpPr>
          <p:nvPr/>
        </p:nvCxnSpPr>
        <p:spPr>
          <a:xfrm rot="16200000" flipH="1">
            <a:off x="4186238" y="1771650"/>
            <a:ext cx="242887" cy="10715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9" idx="2"/>
            <a:endCxn id="10" idx="0"/>
          </p:cNvCxnSpPr>
          <p:nvPr/>
        </p:nvCxnSpPr>
        <p:spPr>
          <a:xfrm rot="16200000" flipH="1">
            <a:off x="6686550" y="1628776"/>
            <a:ext cx="314325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Заголовок 1"/>
          <p:cNvSpPr txBox="1">
            <a:spLocks/>
          </p:cNvSpPr>
          <p:nvPr/>
        </p:nvSpPr>
        <p:spPr>
          <a:xfrm>
            <a:off x="214313" y="4786313"/>
            <a:ext cx="8643937" cy="4286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/>
              <a:t>Пигментация – проявление в ткани красящего вещества, или пигмента</a:t>
            </a: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714375" y="5286375"/>
            <a:ext cx="2000250" cy="3571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rmAutofit fontScale="47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/>
              <a:t>пигменты </a:t>
            </a:r>
          </a:p>
        </p:txBody>
      </p:sp>
      <p:sp>
        <p:nvSpPr>
          <p:cNvPr id="40" name="Содержимое 2"/>
          <p:cNvSpPr txBox="1">
            <a:spLocks/>
          </p:cNvSpPr>
          <p:nvPr/>
        </p:nvSpPr>
        <p:spPr>
          <a:xfrm>
            <a:off x="4714875" y="5786438"/>
            <a:ext cx="1857375" cy="357187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 err="1"/>
              <a:t>ксанофоры</a:t>
            </a:r>
            <a:endParaRPr lang="ru-RU" sz="3200" dirty="0"/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dirty="0"/>
          </a:p>
        </p:txBody>
      </p:sp>
      <p:sp>
        <p:nvSpPr>
          <p:cNvPr id="41" name="Содержимое 2"/>
          <p:cNvSpPr txBox="1">
            <a:spLocks/>
          </p:cNvSpPr>
          <p:nvPr/>
        </p:nvSpPr>
        <p:spPr>
          <a:xfrm>
            <a:off x="2643188" y="5929313"/>
            <a:ext cx="1785937" cy="35718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 err="1"/>
              <a:t>эритрофоры</a:t>
            </a:r>
            <a:endParaRPr lang="ru-RU" sz="3200" dirty="0"/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dirty="0"/>
          </a:p>
        </p:txBody>
      </p:sp>
      <p:sp>
        <p:nvSpPr>
          <p:cNvPr id="42" name="Содержимое 2"/>
          <p:cNvSpPr txBox="1">
            <a:spLocks/>
          </p:cNvSpPr>
          <p:nvPr/>
        </p:nvSpPr>
        <p:spPr>
          <a:xfrm>
            <a:off x="357188" y="6000750"/>
            <a:ext cx="1928812" cy="3571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 err="1"/>
              <a:t>меланофоры</a:t>
            </a:r>
            <a:endParaRPr lang="ru-RU" sz="3200" dirty="0"/>
          </a:p>
        </p:txBody>
      </p:sp>
      <p:sp>
        <p:nvSpPr>
          <p:cNvPr id="43" name="Содержимое 2"/>
          <p:cNvSpPr txBox="1">
            <a:spLocks/>
          </p:cNvSpPr>
          <p:nvPr/>
        </p:nvSpPr>
        <p:spPr>
          <a:xfrm>
            <a:off x="6786563" y="5429250"/>
            <a:ext cx="1857375" cy="64293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 err="1"/>
              <a:t>Ликтофоры</a:t>
            </a:r>
            <a:endParaRPr lang="ru-RU" sz="3200" dirty="0"/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/>
              <a:t>(гуанин)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dirty="0"/>
          </a:p>
        </p:txBody>
      </p:sp>
      <p:cxnSp>
        <p:nvCxnSpPr>
          <p:cNvPr id="45" name="Прямая со стрелкой 44"/>
          <p:cNvCxnSpPr>
            <a:stCxn id="39" idx="2"/>
            <a:endCxn id="42" idx="0"/>
          </p:cNvCxnSpPr>
          <p:nvPr/>
        </p:nvCxnSpPr>
        <p:spPr>
          <a:xfrm rot="5400000">
            <a:off x="1339056" y="5625307"/>
            <a:ext cx="357187" cy="393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endCxn id="41" idx="0"/>
          </p:cNvCxnSpPr>
          <p:nvPr/>
        </p:nvCxnSpPr>
        <p:spPr>
          <a:xfrm>
            <a:off x="2714625" y="5643563"/>
            <a:ext cx="820738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39" idx="3"/>
            <a:endCxn id="40" idx="0"/>
          </p:cNvCxnSpPr>
          <p:nvPr/>
        </p:nvCxnSpPr>
        <p:spPr>
          <a:xfrm>
            <a:off x="2714625" y="5465763"/>
            <a:ext cx="2928938" cy="320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endCxn id="43" idx="1"/>
          </p:cNvCxnSpPr>
          <p:nvPr/>
        </p:nvCxnSpPr>
        <p:spPr>
          <a:xfrm>
            <a:off x="2714625" y="5286375"/>
            <a:ext cx="4071938" cy="465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5900737" cy="1143000"/>
          </a:xfrm>
        </p:spPr>
        <p:txBody>
          <a:bodyPr/>
          <a:lstStyle/>
          <a:p>
            <a:r>
              <a:rPr lang="ru-RU" smtClean="0"/>
              <a:t>Некроз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0" y="2386013"/>
            <a:ext cx="3757613" cy="47148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Причины некроза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428750" y="4643438"/>
            <a:ext cx="2357438" cy="10429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/>
              <a:t>Прекращение кровообращения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643188" y="3143250"/>
            <a:ext cx="2571750" cy="11858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/>
              <a:t>Действие химических веществ на поверхность ткани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072188" y="2357438"/>
            <a:ext cx="2500312" cy="26431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/>
              <a:t>Физические причины, главным образом высокая и низкая температура, вследствие чего имеют место ожоги и отмораживания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dirty="0"/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5214938" y="2671763"/>
            <a:ext cx="500062" cy="128587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857250" y="2600325"/>
            <a:ext cx="571500" cy="25431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верх стрелка 10"/>
          <p:cNvSpPr/>
          <p:nvPr/>
        </p:nvSpPr>
        <p:spPr>
          <a:xfrm>
            <a:off x="4857750" y="1814513"/>
            <a:ext cx="2000250" cy="5715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175</Words>
  <Application>Microsoft Office PowerPoint</Application>
  <PresentationFormat>Экран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Патологические процессы рыб.</vt:lpstr>
      <vt:lpstr>Патологические процессы</vt:lpstr>
      <vt:lpstr>Регрессивные процессы</vt:lpstr>
      <vt:lpstr>Слайд 4</vt:lpstr>
      <vt:lpstr>Дистрофия </vt:lpstr>
      <vt:lpstr>Некроз </vt:lpstr>
    </vt:vector>
  </TitlesOfParts>
  <Company>KGEU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 3,4. Патологические процессы рыб.</dc:title>
  <dc:creator>test</dc:creator>
  <cp:lastModifiedBy>Admin</cp:lastModifiedBy>
  <cp:revision>12</cp:revision>
  <dcterms:created xsi:type="dcterms:W3CDTF">2009-09-17T11:39:21Z</dcterms:created>
  <dcterms:modified xsi:type="dcterms:W3CDTF">2014-02-10T21:24:56Z</dcterms:modified>
</cp:coreProperties>
</file>