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3B4099-3E09-4EC4-A332-6A535BCEACB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3F37467-8B85-4C89-A8CD-82EC2163A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FDAA31D-DC7F-4E83-8F07-9F358B863F5A}"/>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5" name="Нижний колонтитул 4">
            <a:extLst>
              <a:ext uri="{FF2B5EF4-FFF2-40B4-BE49-F238E27FC236}">
                <a16:creationId xmlns:a16="http://schemas.microsoft.com/office/drawing/2014/main" id="{78EF45A5-3A67-4F08-9DCF-3CA513BC955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F0F579B-E8BE-4AC4-BD44-6310B0F5FF18}"/>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410821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3CB758-1243-4B98-99D5-716183C7166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9F742E9-BB5F-4666-A4D8-E95E69BB315B}"/>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394039C-0C1D-4FC6-86C8-1E0688FEE502}"/>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5" name="Нижний колонтитул 4">
            <a:extLst>
              <a:ext uri="{FF2B5EF4-FFF2-40B4-BE49-F238E27FC236}">
                <a16:creationId xmlns:a16="http://schemas.microsoft.com/office/drawing/2014/main" id="{C4ED76A5-8E21-427B-A214-BBBF6CDDE05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E327913-CC3F-4EE7-9742-112770E7B3CD}"/>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390735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9B39753-5D4A-4BEB-AF01-9C111F6E2B4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B5727A4-2B6C-4AE3-BE9E-C289796A22D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C67ABB9-F68B-4F3E-AF01-46FD408E267D}"/>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5" name="Нижний колонтитул 4">
            <a:extLst>
              <a:ext uri="{FF2B5EF4-FFF2-40B4-BE49-F238E27FC236}">
                <a16:creationId xmlns:a16="http://schemas.microsoft.com/office/drawing/2014/main" id="{5264CAC9-6D11-4DF2-AA5C-ECB2FDF8AC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1E953F8-6BC2-4635-B617-C835C7120B93}"/>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855418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4BF649-AC65-4AC5-ABE1-85596CEADA1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F2AC819-7D7E-4486-ADB2-A6A0A1164F6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7D93D59-EB11-4237-8202-E54BDF2BE7EC}"/>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5" name="Нижний колонтитул 4">
            <a:extLst>
              <a:ext uri="{FF2B5EF4-FFF2-40B4-BE49-F238E27FC236}">
                <a16:creationId xmlns:a16="http://schemas.microsoft.com/office/drawing/2014/main" id="{4638BC30-F7B4-4966-8D23-859E56DBE9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D576611-B2AF-473B-8B6F-77FC6D62AA48}"/>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253041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8C55E0-E6E4-42C4-B317-CA20D85687D4}"/>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A7DDBDDC-0E14-4B6E-97A5-6585C873C0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5760A76-415A-431F-A26F-CE7A132EE5BF}"/>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5" name="Нижний колонтитул 4">
            <a:extLst>
              <a:ext uri="{FF2B5EF4-FFF2-40B4-BE49-F238E27FC236}">
                <a16:creationId xmlns:a16="http://schemas.microsoft.com/office/drawing/2014/main" id="{A1BBCBB9-29FA-42EA-881B-76ECFD82486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AB513CC-5078-45A6-84EF-8F70221A2D73}"/>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56938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4FFD71-A60E-46E6-BDB1-37447423A1F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255A154-9E4D-4336-8744-C25430C5F97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BCC26EA0-1804-4D3A-9B20-8585E3EFAD5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3D19130-1A11-459A-9E42-67CFE6103D73}"/>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6" name="Нижний колонтитул 5">
            <a:extLst>
              <a:ext uri="{FF2B5EF4-FFF2-40B4-BE49-F238E27FC236}">
                <a16:creationId xmlns:a16="http://schemas.microsoft.com/office/drawing/2014/main" id="{A862A971-062B-4281-A79D-E58F95A3E24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2282FFC-00A7-4EB0-ABC8-DCBB985307C4}"/>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172343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7F0B7D-8F01-4CC6-8DEF-38C449DE71D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D6C3DFC-9B23-4488-B217-26D1EB912F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7F32623-2727-4217-8D67-E70AB2C6E86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031E092-71A4-4F53-81CA-2BA7A34F29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A330AE7-9F94-4130-817B-E23D8FEC0C5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0D70B3B4-3469-4E02-8157-6C582A936C55}"/>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8" name="Нижний колонтитул 7">
            <a:extLst>
              <a:ext uri="{FF2B5EF4-FFF2-40B4-BE49-F238E27FC236}">
                <a16:creationId xmlns:a16="http://schemas.microsoft.com/office/drawing/2014/main" id="{A317AAC3-49F0-4FCE-A032-B00CC9A1681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07251B8-674D-45E7-8154-83BCBB3E45BC}"/>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414709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05BA38-6BF8-45DC-9821-B71D94C773E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BDCCBEB-3E32-4F44-BD7A-F2C5AB62AC65}"/>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4" name="Нижний колонтитул 3">
            <a:extLst>
              <a:ext uri="{FF2B5EF4-FFF2-40B4-BE49-F238E27FC236}">
                <a16:creationId xmlns:a16="http://schemas.microsoft.com/office/drawing/2014/main" id="{30320BE1-44CD-4E5A-981F-1DD27B1FEE50}"/>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A060D296-5C9D-4F98-88C3-C6CC607114DC}"/>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57121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2A89967-4D04-466F-AE13-5742742CD6C4}"/>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3" name="Нижний колонтитул 2">
            <a:extLst>
              <a:ext uri="{FF2B5EF4-FFF2-40B4-BE49-F238E27FC236}">
                <a16:creationId xmlns:a16="http://schemas.microsoft.com/office/drawing/2014/main" id="{B5C10AC1-60BB-412E-9C69-5D3D76E8EF0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2E159FBA-64A4-40A5-BB92-7B7E8C7F52E9}"/>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45388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E366EE-D217-4E5D-85AB-C7BE691F676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303B5C7-6080-4FE9-8DD8-413B57D2B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9F66CF7D-A4B2-487D-BC76-811B3E3160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E6076A4-8077-4FE8-A43B-E87790F32D2D}"/>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6" name="Нижний колонтитул 5">
            <a:extLst>
              <a:ext uri="{FF2B5EF4-FFF2-40B4-BE49-F238E27FC236}">
                <a16:creationId xmlns:a16="http://schemas.microsoft.com/office/drawing/2014/main" id="{D2DC10BD-AD39-43FB-947C-F884C771235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B2FB55D-6859-48E0-8657-B6039618FE23}"/>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951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554A2F-F32D-4A1F-BB3B-4CF2BDCE3CE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E477C03-9AE9-4FA3-9D86-A0E94F104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FE383D0-F22F-4E17-B624-7CB6610AF7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002811A-8360-4434-BDBA-22F440F4E746}"/>
              </a:ext>
            </a:extLst>
          </p:cNvPr>
          <p:cNvSpPr>
            <a:spLocks noGrp="1"/>
          </p:cNvSpPr>
          <p:nvPr>
            <p:ph type="dt" sz="half" idx="10"/>
          </p:nvPr>
        </p:nvSpPr>
        <p:spPr/>
        <p:txBody>
          <a:bodyPr/>
          <a:lstStyle/>
          <a:p>
            <a:fld id="{7828AFC0-39FE-45DF-AB2E-76E07ED809DD}" type="datetimeFigureOut">
              <a:rPr lang="ru-RU" smtClean="0"/>
              <a:t>23.03.2020</a:t>
            </a:fld>
            <a:endParaRPr lang="ru-RU"/>
          </a:p>
        </p:txBody>
      </p:sp>
      <p:sp>
        <p:nvSpPr>
          <p:cNvPr id="6" name="Нижний колонтитул 5">
            <a:extLst>
              <a:ext uri="{FF2B5EF4-FFF2-40B4-BE49-F238E27FC236}">
                <a16:creationId xmlns:a16="http://schemas.microsoft.com/office/drawing/2014/main" id="{08EC17DA-8268-4258-8FB7-39BD37D2AB5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2A1477C-6E00-4C03-AABA-175849F8188B}"/>
              </a:ext>
            </a:extLst>
          </p:cNvPr>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2064214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0FEB27-45D3-421A-B6D3-AE4BDBE57F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048F6E0-8B5C-48C8-A7B5-A0A88C787A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BA3A409-8DF3-45EE-9650-DB71D36C84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8AFC0-39FE-45DF-AB2E-76E07ED809DD}" type="datetimeFigureOut">
              <a:rPr lang="ru-RU" smtClean="0"/>
              <a:t>23.03.2020</a:t>
            </a:fld>
            <a:endParaRPr lang="ru-RU"/>
          </a:p>
        </p:txBody>
      </p:sp>
      <p:sp>
        <p:nvSpPr>
          <p:cNvPr id="5" name="Нижний колонтитул 4">
            <a:extLst>
              <a:ext uri="{FF2B5EF4-FFF2-40B4-BE49-F238E27FC236}">
                <a16:creationId xmlns:a16="http://schemas.microsoft.com/office/drawing/2014/main" id="{930E2C61-3B52-4BB7-BF07-FD46A44D40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E815FE7-1D0A-4B2C-9DB6-73AB2BBB9D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FA283-5C41-4AD1-8640-D57397AA228C}" type="slidenum">
              <a:rPr lang="ru-RU" smtClean="0"/>
              <a:t>‹#›</a:t>
            </a:fld>
            <a:endParaRPr lang="ru-RU"/>
          </a:p>
        </p:txBody>
      </p:sp>
    </p:spTree>
    <p:extLst>
      <p:ext uri="{BB962C8B-B14F-4D97-AF65-F5344CB8AC3E}">
        <p14:creationId xmlns:p14="http://schemas.microsoft.com/office/powerpoint/2010/main" val="700975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D9B3ED-8C73-4603-B3A1-3893FD5D6444}"/>
              </a:ext>
            </a:extLst>
          </p:cNvPr>
          <p:cNvSpPr>
            <a:spLocks noGrp="1"/>
          </p:cNvSpPr>
          <p:nvPr>
            <p:ph type="ctrTitle"/>
          </p:nvPr>
        </p:nvSpPr>
        <p:spPr>
          <a:xfrm>
            <a:off x="6619460" y="1041399"/>
            <a:ext cx="5247861" cy="2387600"/>
          </a:xfrm>
        </p:spPr>
        <p:txBody>
          <a:bodyPr>
            <a:normAutofit/>
          </a:bodyPr>
          <a:lstStyle/>
          <a:p>
            <a:r>
              <a:rPr lang="en-US" sz="5500" dirty="0"/>
              <a:t>Alternative energy source.</a:t>
            </a:r>
            <a:endParaRPr lang="ru-RU" sz="5500" dirty="0"/>
          </a:p>
        </p:txBody>
      </p:sp>
      <p:sp>
        <p:nvSpPr>
          <p:cNvPr id="3" name="Подзаголовок 2">
            <a:extLst>
              <a:ext uri="{FF2B5EF4-FFF2-40B4-BE49-F238E27FC236}">
                <a16:creationId xmlns:a16="http://schemas.microsoft.com/office/drawing/2014/main" id="{4B35EDCC-B743-4748-B777-14A04FEEFF06}"/>
              </a:ext>
            </a:extLst>
          </p:cNvPr>
          <p:cNvSpPr>
            <a:spLocks noGrp="1"/>
          </p:cNvSpPr>
          <p:nvPr>
            <p:ph type="subTitle" idx="1"/>
          </p:nvPr>
        </p:nvSpPr>
        <p:spPr>
          <a:xfrm>
            <a:off x="6692347" y="4768229"/>
            <a:ext cx="5102087" cy="1655762"/>
          </a:xfrm>
        </p:spPr>
        <p:txBody>
          <a:bodyPr/>
          <a:lstStyle/>
          <a:p>
            <a:pPr algn="r"/>
            <a:r>
              <a:rPr lang="en-US" dirty="0"/>
              <a:t>Executed work: </a:t>
            </a:r>
            <a:r>
              <a:rPr lang="en-US" dirty="0" err="1"/>
              <a:t>Tyurganova</a:t>
            </a:r>
            <a:r>
              <a:rPr lang="en-US" dirty="0"/>
              <a:t> Margarita</a:t>
            </a:r>
            <a:endParaRPr lang="ru-RU" dirty="0"/>
          </a:p>
          <a:p>
            <a:pPr algn="r"/>
            <a:r>
              <a:rPr lang="en-US" dirty="0"/>
              <a:t>Group </a:t>
            </a:r>
            <a:r>
              <a:rPr lang="ru-RU" dirty="0"/>
              <a:t>ЭЭ-6-19</a:t>
            </a:r>
            <a:r>
              <a:rPr lang="ru-RU" dirty="0">
                <a:solidFill>
                  <a:schemeClr val="bg1"/>
                </a:solidFill>
              </a:rPr>
              <a:t> </a:t>
            </a:r>
          </a:p>
          <a:p>
            <a:endParaRPr lang="ru-RU" dirty="0"/>
          </a:p>
        </p:txBody>
      </p:sp>
      <p:pic>
        <p:nvPicPr>
          <p:cNvPr id="1026" name="Picture 2">
            <a:extLst>
              <a:ext uri="{FF2B5EF4-FFF2-40B4-BE49-F238E27FC236}">
                <a16:creationId xmlns:a16="http://schemas.microsoft.com/office/drawing/2014/main" id="{7D118DBF-1ADB-4EB2-9EF1-3F72E3624D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843" y="861391"/>
            <a:ext cx="6049617" cy="5075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23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0144B2-FB83-4AD6-8FE3-D744F672E1F2}"/>
              </a:ext>
            </a:extLst>
          </p:cNvPr>
          <p:cNvSpPr>
            <a:spLocks noGrp="1"/>
          </p:cNvSpPr>
          <p:nvPr>
            <p:ph type="title"/>
          </p:nvPr>
        </p:nvSpPr>
        <p:spPr>
          <a:xfrm>
            <a:off x="838200" y="2766218"/>
            <a:ext cx="10515600" cy="1325563"/>
          </a:xfrm>
        </p:spPr>
        <p:txBody>
          <a:bodyPr>
            <a:noAutofit/>
          </a:bodyPr>
          <a:lstStyle/>
          <a:p>
            <a:pPr algn="ctr"/>
            <a:r>
              <a:rPr lang="en-US" sz="3000" dirty="0"/>
              <a:t>Alternative energy source – a method, device, or structure that allows you to obtain electrical energy and replaces traditional energy sources that operate on oil, extracted natural gas, and coal.</a:t>
            </a:r>
            <a:endParaRPr lang="ru-RU" sz="3000" dirty="0"/>
          </a:p>
        </p:txBody>
      </p:sp>
    </p:spTree>
    <p:extLst>
      <p:ext uri="{BB962C8B-B14F-4D97-AF65-F5344CB8AC3E}">
        <p14:creationId xmlns:p14="http://schemas.microsoft.com/office/powerpoint/2010/main" val="323336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5D7800-58E6-41C8-8F71-805CF73DC318}"/>
              </a:ext>
            </a:extLst>
          </p:cNvPr>
          <p:cNvSpPr>
            <a:spLocks noGrp="1"/>
          </p:cNvSpPr>
          <p:nvPr>
            <p:ph type="title"/>
          </p:nvPr>
        </p:nvSpPr>
        <p:spPr/>
        <p:txBody>
          <a:bodyPr/>
          <a:lstStyle/>
          <a:p>
            <a:pPr algn="ctr"/>
            <a:r>
              <a:rPr lang="en-US" dirty="0"/>
              <a:t>Types of alternative energy</a:t>
            </a:r>
            <a:r>
              <a:rPr lang="ru-RU" dirty="0"/>
              <a:t>.</a:t>
            </a:r>
          </a:p>
        </p:txBody>
      </p:sp>
      <p:sp>
        <p:nvSpPr>
          <p:cNvPr id="3" name="Овал 2">
            <a:extLst>
              <a:ext uri="{FF2B5EF4-FFF2-40B4-BE49-F238E27FC236}">
                <a16:creationId xmlns:a16="http://schemas.microsoft.com/office/drawing/2014/main" id="{CC1C2E1C-8F4A-4BC9-8CA0-4AA3C85A32BA}"/>
              </a:ext>
            </a:extLst>
          </p:cNvPr>
          <p:cNvSpPr/>
          <p:nvPr/>
        </p:nvSpPr>
        <p:spPr>
          <a:xfrm>
            <a:off x="480390" y="2239616"/>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chemeClr val="tx1"/>
                </a:solidFill>
              </a:rPr>
              <a:t>Hydropower</a:t>
            </a:r>
            <a:endParaRPr lang="ru-RU" sz="2200" dirty="0">
              <a:solidFill>
                <a:schemeClr val="tx1"/>
              </a:solidFill>
            </a:endParaRPr>
          </a:p>
        </p:txBody>
      </p:sp>
      <p:sp>
        <p:nvSpPr>
          <p:cNvPr id="4" name="Овал 3">
            <a:extLst>
              <a:ext uri="{FF2B5EF4-FFF2-40B4-BE49-F238E27FC236}">
                <a16:creationId xmlns:a16="http://schemas.microsoft.com/office/drawing/2014/main" id="{369B631E-076F-47E1-8C98-1E4DE0642B70}"/>
              </a:ext>
            </a:extLst>
          </p:cNvPr>
          <p:cNvSpPr/>
          <p:nvPr/>
        </p:nvSpPr>
        <p:spPr>
          <a:xfrm>
            <a:off x="8216348" y="4810540"/>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chemeClr val="tx1"/>
                </a:solidFill>
              </a:rPr>
              <a:t>Bioenergetics</a:t>
            </a:r>
            <a:endParaRPr lang="ru-RU" sz="2200" dirty="0">
              <a:solidFill>
                <a:schemeClr val="tx1"/>
              </a:solidFill>
            </a:endParaRPr>
          </a:p>
        </p:txBody>
      </p:sp>
      <p:sp>
        <p:nvSpPr>
          <p:cNvPr id="5" name="Овал 4">
            <a:extLst>
              <a:ext uri="{FF2B5EF4-FFF2-40B4-BE49-F238E27FC236}">
                <a16:creationId xmlns:a16="http://schemas.microsoft.com/office/drawing/2014/main" id="{744D0052-A6C6-4E70-9C11-01F7CE42678F}"/>
              </a:ext>
            </a:extLst>
          </p:cNvPr>
          <p:cNvSpPr/>
          <p:nvPr/>
        </p:nvSpPr>
        <p:spPr>
          <a:xfrm>
            <a:off x="480391" y="4810540"/>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chemeClr val="tx1"/>
                </a:solidFill>
              </a:rPr>
              <a:t>Solar power</a:t>
            </a:r>
            <a:endParaRPr lang="ru-RU" sz="2200" dirty="0">
              <a:solidFill>
                <a:schemeClr val="tx1"/>
              </a:solidFill>
            </a:endParaRPr>
          </a:p>
        </p:txBody>
      </p:sp>
      <p:sp>
        <p:nvSpPr>
          <p:cNvPr id="6" name="Овал 5">
            <a:extLst>
              <a:ext uri="{FF2B5EF4-FFF2-40B4-BE49-F238E27FC236}">
                <a16:creationId xmlns:a16="http://schemas.microsoft.com/office/drawing/2014/main" id="{BB72DABA-7311-4D6F-B938-93DA1157333D}"/>
              </a:ext>
            </a:extLst>
          </p:cNvPr>
          <p:cNvSpPr/>
          <p:nvPr/>
        </p:nvSpPr>
        <p:spPr>
          <a:xfrm>
            <a:off x="4348369" y="3854829"/>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chemeClr val="tx1"/>
                </a:solidFill>
              </a:rPr>
              <a:t>Hydrogen energy</a:t>
            </a:r>
            <a:endParaRPr lang="ru-RU" sz="2200" dirty="0">
              <a:solidFill>
                <a:schemeClr val="tx1"/>
              </a:solidFill>
            </a:endParaRPr>
          </a:p>
        </p:txBody>
      </p:sp>
      <p:sp>
        <p:nvSpPr>
          <p:cNvPr id="7" name="Овал 6">
            <a:extLst>
              <a:ext uri="{FF2B5EF4-FFF2-40B4-BE49-F238E27FC236}">
                <a16:creationId xmlns:a16="http://schemas.microsoft.com/office/drawing/2014/main" id="{B9ECE83E-7A56-4CC6-A42F-87AC1823BDEC}"/>
              </a:ext>
            </a:extLst>
          </p:cNvPr>
          <p:cNvSpPr/>
          <p:nvPr/>
        </p:nvSpPr>
        <p:spPr>
          <a:xfrm>
            <a:off x="4348369" y="1677609"/>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chemeClr val="tx1"/>
                </a:solidFill>
              </a:rPr>
              <a:t>Geothermal energy</a:t>
            </a:r>
            <a:endParaRPr lang="ru-RU" sz="2200" dirty="0">
              <a:solidFill>
                <a:schemeClr val="tx1"/>
              </a:solidFill>
            </a:endParaRPr>
          </a:p>
        </p:txBody>
      </p:sp>
      <p:sp>
        <p:nvSpPr>
          <p:cNvPr id="8" name="Овал 7">
            <a:extLst>
              <a:ext uri="{FF2B5EF4-FFF2-40B4-BE49-F238E27FC236}">
                <a16:creationId xmlns:a16="http://schemas.microsoft.com/office/drawing/2014/main" id="{18051220-3A04-4ADC-9C41-467024171B9A}"/>
              </a:ext>
            </a:extLst>
          </p:cNvPr>
          <p:cNvSpPr/>
          <p:nvPr/>
        </p:nvSpPr>
        <p:spPr>
          <a:xfrm>
            <a:off x="8216347" y="2239616"/>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chemeClr val="tx1"/>
                </a:solidFill>
              </a:rPr>
              <a:t>Wind energy</a:t>
            </a:r>
            <a:endParaRPr lang="ru-RU" sz="2200" dirty="0">
              <a:solidFill>
                <a:schemeClr val="tx1"/>
              </a:solidFill>
            </a:endParaRPr>
          </a:p>
        </p:txBody>
      </p:sp>
    </p:spTree>
    <p:extLst>
      <p:ext uri="{BB962C8B-B14F-4D97-AF65-F5344CB8AC3E}">
        <p14:creationId xmlns:p14="http://schemas.microsoft.com/office/powerpoint/2010/main" val="179446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17AE6B4D-281C-408A-B2B0-2B660DCE98F8}"/>
              </a:ext>
            </a:extLst>
          </p:cNvPr>
          <p:cNvSpPr>
            <a:spLocks noGrp="1"/>
          </p:cNvSpPr>
          <p:nvPr>
            <p:ph type="body" idx="1"/>
          </p:nvPr>
        </p:nvSpPr>
        <p:spPr/>
        <p:txBody>
          <a:bodyPr>
            <a:normAutofit/>
          </a:bodyPr>
          <a:lstStyle/>
          <a:p>
            <a:pPr algn="ctr"/>
            <a:r>
              <a:rPr lang="en-US" sz="3900" b="0" dirty="0"/>
              <a:t>Hydropower</a:t>
            </a:r>
            <a:endParaRPr lang="ru-RU" sz="3900" b="0" dirty="0"/>
          </a:p>
          <a:p>
            <a:endParaRPr lang="ru-RU" dirty="0"/>
          </a:p>
        </p:txBody>
      </p:sp>
      <p:sp>
        <p:nvSpPr>
          <p:cNvPr id="4" name="Объект 3">
            <a:extLst>
              <a:ext uri="{FF2B5EF4-FFF2-40B4-BE49-F238E27FC236}">
                <a16:creationId xmlns:a16="http://schemas.microsoft.com/office/drawing/2014/main" id="{ACC170C8-3AEB-41BC-AF72-5EB37484CE02}"/>
              </a:ext>
            </a:extLst>
          </p:cNvPr>
          <p:cNvSpPr>
            <a:spLocks noGrp="1"/>
          </p:cNvSpPr>
          <p:nvPr>
            <p:ph sz="half" idx="2"/>
          </p:nvPr>
        </p:nvSpPr>
        <p:spPr>
          <a:xfrm>
            <a:off x="1486314" y="2478985"/>
            <a:ext cx="3864734" cy="3684588"/>
          </a:xfrm>
        </p:spPr>
        <p:txBody>
          <a:bodyPr>
            <a:normAutofit/>
          </a:bodyPr>
          <a:lstStyle/>
          <a:p>
            <a:pPr marL="0" indent="0">
              <a:buNone/>
            </a:pPr>
            <a:r>
              <a:rPr lang="en-US" sz="1800" dirty="0"/>
              <a:t>Hydropower or water power is power derived from the energy of falling or fast-running water, which may be harnessed for useful purposes.</a:t>
            </a:r>
            <a:endParaRPr lang="ru-RU" sz="1800" dirty="0"/>
          </a:p>
        </p:txBody>
      </p:sp>
      <p:sp>
        <p:nvSpPr>
          <p:cNvPr id="5" name="Текст 4">
            <a:extLst>
              <a:ext uri="{FF2B5EF4-FFF2-40B4-BE49-F238E27FC236}">
                <a16:creationId xmlns:a16="http://schemas.microsoft.com/office/drawing/2014/main" id="{39CDB746-149B-4B28-90DB-4AFD769CCA5A}"/>
              </a:ext>
            </a:extLst>
          </p:cNvPr>
          <p:cNvSpPr>
            <a:spLocks noGrp="1"/>
          </p:cNvSpPr>
          <p:nvPr>
            <p:ph type="body" sz="quarter" idx="3"/>
          </p:nvPr>
        </p:nvSpPr>
        <p:spPr/>
        <p:txBody>
          <a:bodyPr>
            <a:normAutofit/>
          </a:bodyPr>
          <a:lstStyle/>
          <a:p>
            <a:pPr algn="ctr"/>
            <a:r>
              <a:rPr lang="en-US" sz="3900" b="0" dirty="0"/>
              <a:t>Wind</a:t>
            </a:r>
            <a:r>
              <a:rPr lang="en-US" sz="3900" dirty="0"/>
              <a:t> </a:t>
            </a:r>
            <a:r>
              <a:rPr lang="en-US" sz="3900" b="0" dirty="0"/>
              <a:t>energy</a:t>
            </a:r>
            <a:endParaRPr lang="ru-RU" sz="3900" b="0" dirty="0"/>
          </a:p>
          <a:p>
            <a:endParaRPr lang="ru-RU" dirty="0"/>
          </a:p>
        </p:txBody>
      </p:sp>
      <p:sp>
        <p:nvSpPr>
          <p:cNvPr id="6" name="Объект 5">
            <a:extLst>
              <a:ext uri="{FF2B5EF4-FFF2-40B4-BE49-F238E27FC236}">
                <a16:creationId xmlns:a16="http://schemas.microsoft.com/office/drawing/2014/main" id="{50856EB5-5A2D-4B56-9992-2EC1366DE5A0}"/>
              </a:ext>
            </a:extLst>
          </p:cNvPr>
          <p:cNvSpPr>
            <a:spLocks noGrp="1"/>
          </p:cNvSpPr>
          <p:nvPr>
            <p:ph sz="quarter" idx="4"/>
          </p:nvPr>
        </p:nvSpPr>
        <p:spPr>
          <a:xfrm>
            <a:off x="6840954" y="2505075"/>
            <a:ext cx="4511258" cy="3684588"/>
          </a:xfrm>
        </p:spPr>
        <p:txBody>
          <a:bodyPr/>
          <a:lstStyle/>
          <a:p>
            <a:pPr marL="0" indent="0">
              <a:buNone/>
            </a:pPr>
            <a:r>
              <a:rPr lang="en-US" sz="1800" dirty="0"/>
              <a:t>Wind power or wind energy is the use of wind to provide the mechanical power through wind turbines to turn electric generators and traditionally to do other work, like milling or pumping.</a:t>
            </a:r>
            <a:endParaRPr lang="ru-RU" sz="1800" dirty="0"/>
          </a:p>
          <a:p>
            <a:pPr marL="0" indent="0">
              <a:buNone/>
            </a:pPr>
            <a:endParaRPr lang="ru-RU" dirty="0"/>
          </a:p>
        </p:txBody>
      </p:sp>
    </p:spTree>
    <p:extLst>
      <p:ext uri="{BB962C8B-B14F-4D97-AF65-F5344CB8AC3E}">
        <p14:creationId xmlns:p14="http://schemas.microsoft.com/office/powerpoint/2010/main" val="190675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D34BF384-B6FA-4390-B470-CB3E2BAE9CE8}"/>
              </a:ext>
            </a:extLst>
          </p:cNvPr>
          <p:cNvSpPr>
            <a:spLocks noGrp="1"/>
          </p:cNvSpPr>
          <p:nvPr>
            <p:ph type="body" idx="1"/>
          </p:nvPr>
        </p:nvSpPr>
        <p:spPr/>
        <p:txBody>
          <a:bodyPr>
            <a:normAutofit fontScale="77500" lnSpcReduction="20000"/>
          </a:bodyPr>
          <a:lstStyle/>
          <a:p>
            <a:pPr algn="ctr"/>
            <a:r>
              <a:rPr lang="en-US" sz="6200" b="0" dirty="0"/>
              <a:t>Geothermal energy</a:t>
            </a:r>
            <a:endParaRPr lang="ru-RU" sz="6200" b="0" dirty="0"/>
          </a:p>
          <a:p>
            <a:endParaRPr lang="ru-RU" dirty="0"/>
          </a:p>
        </p:txBody>
      </p:sp>
      <p:sp>
        <p:nvSpPr>
          <p:cNvPr id="4" name="Объект 3">
            <a:extLst>
              <a:ext uri="{FF2B5EF4-FFF2-40B4-BE49-F238E27FC236}">
                <a16:creationId xmlns:a16="http://schemas.microsoft.com/office/drawing/2014/main" id="{4875C4C9-1531-4F5D-AF2A-D2F86C8D62EF}"/>
              </a:ext>
            </a:extLst>
          </p:cNvPr>
          <p:cNvSpPr>
            <a:spLocks noGrp="1"/>
          </p:cNvSpPr>
          <p:nvPr>
            <p:ph sz="half" idx="2"/>
          </p:nvPr>
        </p:nvSpPr>
        <p:spPr>
          <a:xfrm>
            <a:off x="1144276" y="2505075"/>
            <a:ext cx="4548809" cy="3684588"/>
          </a:xfrm>
        </p:spPr>
        <p:txBody>
          <a:bodyPr>
            <a:normAutofit/>
          </a:bodyPr>
          <a:lstStyle/>
          <a:p>
            <a:pPr marL="0" indent="0">
              <a:buNone/>
            </a:pPr>
            <a:r>
              <a:rPr lang="en-US" sz="1800" dirty="0"/>
              <a:t>Geothermal energy is thermal energy generated and stored in the Earth. Thermal energy is the energy that determines the temperature of matter.</a:t>
            </a:r>
            <a:endParaRPr lang="ru-RU" sz="1800" dirty="0"/>
          </a:p>
        </p:txBody>
      </p:sp>
      <p:sp>
        <p:nvSpPr>
          <p:cNvPr id="5" name="Текст 4">
            <a:extLst>
              <a:ext uri="{FF2B5EF4-FFF2-40B4-BE49-F238E27FC236}">
                <a16:creationId xmlns:a16="http://schemas.microsoft.com/office/drawing/2014/main" id="{62FB1469-9679-4460-A1C5-946EA5E59489}"/>
              </a:ext>
            </a:extLst>
          </p:cNvPr>
          <p:cNvSpPr>
            <a:spLocks noGrp="1"/>
          </p:cNvSpPr>
          <p:nvPr>
            <p:ph type="body" sz="quarter" idx="3"/>
          </p:nvPr>
        </p:nvSpPr>
        <p:spPr/>
        <p:txBody>
          <a:bodyPr>
            <a:normAutofit fontScale="77500" lnSpcReduction="20000"/>
          </a:bodyPr>
          <a:lstStyle/>
          <a:p>
            <a:pPr algn="ctr"/>
            <a:r>
              <a:rPr lang="en-US" sz="5600" b="0" dirty="0"/>
              <a:t>Hydrogen energy</a:t>
            </a:r>
            <a:endParaRPr lang="ru-RU" sz="5600" b="0" dirty="0"/>
          </a:p>
          <a:p>
            <a:endParaRPr lang="ru-RU" dirty="0"/>
          </a:p>
        </p:txBody>
      </p:sp>
      <p:sp>
        <p:nvSpPr>
          <p:cNvPr id="7" name="Текст 4">
            <a:extLst>
              <a:ext uri="{FF2B5EF4-FFF2-40B4-BE49-F238E27FC236}">
                <a16:creationId xmlns:a16="http://schemas.microsoft.com/office/drawing/2014/main" id="{FEE08329-A5FD-4204-8538-C1A21FCA9389}"/>
              </a:ext>
            </a:extLst>
          </p:cNvPr>
          <p:cNvSpPr>
            <a:spLocks noGrp="1"/>
          </p:cNvSpPr>
          <p:nvPr>
            <p:ph sz="quarter" idx="4"/>
          </p:nvPr>
        </p:nvSpPr>
        <p:spPr>
          <a:xfrm>
            <a:off x="6498917" y="2505489"/>
            <a:ext cx="4548809" cy="3684588"/>
          </a:xfrm>
        </p:spPr>
        <p:txBody>
          <a:bodyPr>
            <a:normAutofit/>
          </a:bodyPr>
          <a:lstStyle/>
          <a:p>
            <a:pPr marL="0" indent="0">
              <a:buNone/>
            </a:pPr>
            <a:r>
              <a:rPr lang="en-US" sz="1800" dirty="0"/>
              <a:t>The hydrogen economy is the use of hydrogen as a low carbon fuel, particularly for heating, hydrogen vehicles, seasonal energy storage and long distance transport of energy. </a:t>
            </a:r>
            <a:endParaRPr lang="ru-RU" sz="1800" dirty="0"/>
          </a:p>
        </p:txBody>
      </p:sp>
    </p:spTree>
    <p:extLst>
      <p:ext uri="{BB962C8B-B14F-4D97-AF65-F5344CB8AC3E}">
        <p14:creationId xmlns:p14="http://schemas.microsoft.com/office/powerpoint/2010/main" val="334852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38AEC865-7A9D-4DC3-81BF-60C1166AD778}"/>
              </a:ext>
            </a:extLst>
          </p:cNvPr>
          <p:cNvSpPr>
            <a:spLocks noGrp="1"/>
          </p:cNvSpPr>
          <p:nvPr>
            <p:ph type="body" idx="1"/>
          </p:nvPr>
        </p:nvSpPr>
        <p:spPr/>
        <p:txBody>
          <a:bodyPr/>
          <a:lstStyle/>
          <a:p>
            <a:pPr algn="ctr"/>
            <a:r>
              <a:rPr lang="en-US" sz="4900" b="0" dirty="0"/>
              <a:t>Solar power</a:t>
            </a:r>
            <a:endParaRPr lang="ru-RU" sz="4900" b="0" dirty="0"/>
          </a:p>
          <a:p>
            <a:endParaRPr lang="ru-RU" dirty="0"/>
          </a:p>
        </p:txBody>
      </p:sp>
      <p:sp>
        <p:nvSpPr>
          <p:cNvPr id="4" name="Объект 3">
            <a:extLst>
              <a:ext uri="{FF2B5EF4-FFF2-40B4-BE49-F238E27FC236}">
                <a16:creationId xmlns:a16="http://schemas.microsoft.com/office/drawing/2014/main" id="{CDB13B46-323B-496F-8088-234414967134}"/>
              </a:ext>
            </a:extLst>
          </p:cNvPr>
          <p:cNvSpPr>
            <a:spLocks noGrp="1"/>
          </p:cNvSpPr>
          <p:nvPr>
            <p:ph sz="half" idx="2"/>
          </p:nvPr>
        </p:nvSpPr>
        <p:spPr/>
        <p:txBody>
          <a:bodyPr/>
          <a:lstStyle/>
          <a:p>
            <a:pPr marL="0" indent="0">
              <a:buNone/>
            </a:pPr>
            <a:r>
              <a:rPr lang="en-US" dirty="0"/>
              <a:t>Solar power is the conversion of energy from sunlight into electricity, either directly using photovoltaics (PV), indirectly using concentrated solar power, or a combination.</a:t>
            </a:r>
            <a:endParaRPr lang="ru-RU" dirty="0"/>
          </a:p>
        </p:txBody>
      </p:sp>
      <p:sp>
        <p:nvSpPr>
          <p:cNvPr id="5" name="Текст 4">
            <a:extLst>
              <a:ext uri="{FF2B5EF4-FFF2-40B4-BE49-F238E27FC236}">
                <a16:creationId xmlns:a16="http://schemas.microsoft.com/office/drawing/2014/main" id="{9DCBDC4F-222B-471D-9E40-13F550884F12}"/>
              </a:ext>
            </a:extLst>
          </p:cNvPr>
          <p:cNvSpPr>
            <a:spLocks noGrp="1"/>
          </p:cNvSpPr>
          <p:nvPr>
            <p:ph type="body" sz="quarter" idx="3"/>
          </p:nvPr>
        </p:nvSpPr>
        <p:spPr>
          <a:xfrm>
            <a:off x="6194427" y="1269207"/>
            <a:ext cx="5183188" cy="823912"/>
          </a:xfrm>
        </p:spPr>
        <p:txBody>
          <a:bodyPr>
            <a:normAutofit/>
          </a:bodyPr>
          <a:lstStyle/>
          <a:p>
            <a:pPr algn="ctr"/>
            <a:r>
              <a:rPr lang="en-US" sz="4900" b="0" dirty="0"/>
              <a:t>Bioenergetics</a:t>
            </a:r>
            <a:endParaRPr lang="ru-RU" sz="4900" b="0" dirty="0"/>
          </a:p>
        </p:txBody>
      </p:sp>
      <p:sp>
        <p:nvSpPr>
          <p:cNvPr id="6" name="Объект 5">
            <a:extLst>
              <a:ext uri="{FF2B5EF4-FFF2-40B4-BE49-F238E27FC236}">
                <a16:creationId xmlns:a16="http://schemas.microsoft.com/office/drawing/2014/main" id="{55F547DC-5456-4890-821D-951F5265F141}"/>
              </a:ext>
            </a:extLst>
          </p:cNvPr>
          <p:cNvSpPr>
            <a:spLocks noGrp="1"/>
          </p:cNvSpPr>
          <p:nvPr>
            <p:ph sz="quarter" idx="4"/>
          </p:nvPr>
        </p:nvSpPr>
        <p:spPr/>
        <p:txBody>
          <a:bodyPr/>
          <a:lstStyle/>
          <a:p>
            <a:pPr marL="0" indent="0">
              <a:buNone/>
            </a:pPr>
            <a:r>
              <a:rPr lang="en-US" dirty="0"/>
              <a:t>Bioenergetics is a field in biochemistry and cell biology that concerns energy flow through living systems. </a:t>
            </a:r>
            <a:endParaRPr lang="ru-RU" dirty="0"/>
          </a:p>
        </p:txBody>
      </p:sp>
    </p:spTree>
    <p:extLst>
      <p:ext uri="{BB962C8B-B14F-4D97-AF65-F5344CB8AC3E}">
        <p14:creationId xmlns:p14="http://schemas.microsoft.com/office/powerpoint/2010/main" val="3367796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409FCA-F1AA-46BA-9CEA-45EF34A0468D}"/>
              </a:ext>
            </a:extLst>
          </p:cNvPr>
          <p:cNvSpPr>
            <a:spLocks noGrp="1"/>
          </p:cNvSpPr>
          <p:nvPr>
            <p:ph type="title"/>
          </p:nvPr>
        </p:nvSpPr>
        <p:spPr>
          <a:xfrm>
            <a:off x="831849" y="901147"/>
            <a:ext cx="10352986" cy="891623"/>
          </a:xfrm>
        </p:spPr>
        <p:txBody>
          <a:bodyPr>
            <a:normAutofit/>
          </a:bodyPr>
          <a:lstStyle/>
          <a:p>
            <a:pPr algn="ctr"/>
            <a:r>
              <a:rPr lang="en-US" sz="3900" dirty="0">
                <a:latin typeface="+mn-lt"/>
              </a:rPr>
              <a:t>State of alternative energy in Russia</a:t>
            </a:r>
            <a:r>
              <a:rPr lang="ru-RU" sz="3900" dirty="0">
                <a:latin typeface="+mn-lt"/>
              </a:rPr>
              <a:t>.</a:t>
            </a:r>
          </a:p>
        </p:txBody>
      </p:sp>
      <p:sp>
        <p:nvSpPr>
          <p:cNvPr id="3" name="Текст 2">
            <a:extLst>
              <a:ext uri="{FF2B5EF4-FFF2-40B4-BE49-F238E27FC236}">
                <a16:creationId xmlns:a16="http://schemas.microsoft.com/office/drawing/2014/main" id="{B14A2FDC-9FE5-4437-80CA-773E3258C408}"/>
              </a:ext>
            </a:extLst>
          </p:cNvPr>
          <p:cNvSpPr>
            <a:spLocks noGrp="1"/>
          </p:cNvSpPr>
          <p:nvPr>
            <p:ph type="body" idx="1"/>
          </p:nvPr>
        </p:nvSpPr>
        <p:spPr>
          <a:xfrm>
            <a:off x="831850" y="2332383"/>
            <a:ext cx="10591524" cy="3757267"/>
          </a:xfrm>
        </p:spPr>
        <p:txBody>
          <a:bodyPr>
            <a:normAutofit/>
          </a:bodyPr>
          <a:lstStyle/>
          <a:p>
            <a:pPr algn="ctr"/>
            <a:r>
              <a:rPr lang="en-US" sz="2200" dirty="0">
                <a:solidFill>
                  <a:schemeClr val="tx1"/>
                </a:solidFill>
              </a:rPr>
              <a:t>In the 90s, due to certain events (the collapse of the USSR), many research programs in the field of alternative energy were partially or completely discontinued. Then there were attempts to start research in this direction again, and even the regions of the Russian Federation where the development of this sphere is particularly promising were identified. But despite this, in the 2000s, research in this area was almost discontinued. One of the reasons for the termination of work in this area was the high price of oil, which, in turn, discouraged the government from investing in the search for new ways to obtain energy.</a:t>
            </a:r>
            <a:endParaRPr lang="ru-RU" sz="2200" dirty="0">
              <a:solidFill>
                <a:schemeClr val="tx1"/>
              </a:solidFill>
            </a:endParaRPr>
          </a:p>
          <a:p>
            <a:endParaRPr lang="ru-RU" dirty="0"/>
          </a:p>
        </p:txBody>
      </p:sp>
    </p:spTree>
    <p:extLst>
      <p:ext uri="{BB962C8B-B14F-4D97-AF65-F5344CB8AC3E}">
        <p14:creationId xmlns:p14="http://schemas.microsoft.com/office/powerpoint/2010/main" val="515621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561143-7A38-4502-A503-E7DA3DFFA605}"/>
              </a:ext>
            </a:extLst>
          </p:cNvPr>
          <p:cNvSpPr>
            <a:spLocks noGrp="1"/>
          </p:cNvSpPr>
          <p:nvPr>
            <p:ph type="title"/>
          </p:nvPr>
        </p:nvSpPr>
        <p:spPr>
          <a:xfrm>
            <a:off x="838200" y="768350"/>
            <a:ext cx="10515600" cy="1129610"/>
          </a:xfrm>
        </p:spPr>
        <p:txBody>
          <a:bodyPr>
            <a:normAutofit fontScale="90000"/>
          </a:bodyPr>
          <a:lstStyle/>
          <a:p>
            <a:pPr algn="ctr"/>
            <a:r>
              <a:rPr lang="en-US" sz="3900" dirty="0"/>
              <a:t>Russia's achievements in alternative energy</a:t>
            </a:r>
            <a:r>
              <a:rPr lang="ru-RU" sz="3900" dirty="0"/>
              <a:t>.</a:t>
            </a:r>
            <a:br>
              <a:rPr lang="ru-RU" dirty="0"/>
            </a:br>
            <a:endParaRPr lang="ru-RU" dirty="0"/>
          </a:p>
        </p:txBody>
      </p:sp>
      <p:sp>
        <p:nvSpPr>
          <p:cNvPr id="3" name="Текст 2">
            <a:extLst>
              <a:ext uri="{FF2B5EF4-FFF2-40B4-BE49-F238E27FC236}">
                <a16:creationId xmlns:a16="http://schemas.microsoft.com/office/drawing/2014/main" id="{C1639021-BCC9-4A73-A523-AB259F3C7118}"/>
              </a:ext>
            </a:extLst>
          </p:cNvPr>
          <p:cNvSpPr>
            <a:spLocks noGrp="1"/>
          </p:cNvSpPr>
          <p:nvPr>
            <p:ph type="body" idx="1"/>
          </p:nvPr>
        </p:nvSpPr>
        <p:spPr>
          <a:xfrm>
            <a:off x="831850" y="2120349"/>
            <a:ext cx="10515600" cy="3969302"/>
          </a:xfrm>
        </p:spPr>
        <p:txBody>
          <a:bodyPr>
            <a:normAutofit/>
          </a:bodyPr>
          <a:lstStyle/>
          <a:p>
            <a:pPr algn="ctr"/>
            <a:r>
              <a:rPr lang="en-US" dirty="0">
                <a:solidFill>
                  <a:schemeClr val="tx1"/>
                </a:solidFill>
              </a:rPr>
              <a:t>At the moment, research in the direction of "green " energy in Russia is almost not conducted, but the state has certain achievements in this area. Among these achievements, we can note the presence of a number of wind farms, as well as the presence of geothermal stations. The development of solar energy in Russia is also yielding certain fruits. there are several solar stations operating in the country. Tidal energy has also developed.</a:t>
            </a:r>
            <a:endParaRPr lang="ru-RU" dirty="0">
              <a:solidFill>
                <a:schemeClr val="tx1"/>
              </a:solidFill>
            </a:endParaRPr>
          </a:p>
          <a:p>
            <a:endParaRPr lang="ru-RU" dirty="0"/>
          </a:p>
        </p:txBody>
      </p:sp>
    </p:spTree>
    <p:extLst>
      <p:ext uri="{BB962C8B-B14F-4D97-AF65-F5344CB8AC3E}">
        <p14:creationId xmlns:p14="http://schemas.microsoft.com/office/powerpoint/2010/main" val="10590245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445</Words>
  <Application>Microsoft Office PowerPoint</Application>
  <PresentationFormat>Широкоэкранный</PresentationFormat>
  <Paragraphs>27</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Calibri</vt:lpstr>
      <vt:lpstr>Calibri Light</vt:lpstr>
      <vt:lpstr>Тема Office</vt:lpstr>
      <vt:lpstr>Alternative energy source.</vt:lpstr>
      <vt:lpstr>Alternative energy source – a method, device, or structure that allows you to obtain electrical energy and replaces traditional energy sources that operate on oil, extracted natural gas, and coal.</vt:lpstr>
      <vt:lpstr>Types of alternative energy.</vt:lpstr>
      <vt:lpstr>Презентация PowerPoint</vt:lpstr>
      <vt:lpstr>Презентация PowerPoint</vt:lpstr>
      <vt:lpstr>Презентация PowerPoint</vt:lpstr>
      <vt:lpstr>State of alternative energy in Russia.</vt:lpstr>
      <vt:lpstr>Russia's achievements in alternative energy.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energy source.</dc:title>
  <dc:creator>Маргарита Тюрьганова</dc:creator>
  <cp:lastModifiedBy>Маргарита Тюрьганова</cp:lastModifiedBy>
  <cp:revision>11</cp:revision>
  <dcterms:created xsi:type="dcterms:W3CDTF">2020-03-22T20:33:31Z</dcterms:created>
  <dcterms:modified xsi:type="dcterms:W3CDTF">2020-03-22T21:06:34Z</dcterms:modified>
</cp:coreProperties>
</file>