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8">
  <p:sldMasterIdLst>
    <p:sldMasterId id="2147483660" r:id="rId1"/>
  </p:sldMasterIdLst>
  <p:notesMasterIdLst>
    <p:notesMasterId r:id="rId25"/>
  </p:notesMasterIdLst>
  <p:sldIdLst>
    <p:sldId id="256" r:id="rId2"/>
    <p:sldId id="260" r:id="rId3"/>
    <p:sldId id="268" r:id="rId4"/>
    <p:sldId id="257" r:id="rId5"/>
    <p:sldId id="272" r:id="rId6"/>
    <p:sldId id="282" r:id="rId7"/>
    <p:sldId id="276" r:id="rId8"/>
    <p:sldId id="278" r:id="rId9"/>
    <p:sldId id="277" r:id="rId10"/>
    <p:sldId id="280" r:id="rId11"/>
    <p:sldId id="274" r:id="rId12"/>
    <p:sldId id="275" r:id="rId13"/>
    <p:sldId id="273" r:id="rId14"/>
    <p:sldId id="259" r:id="rId15"/>
    <p:sldId id="261" r:id="rId16"/>
    <p:sldId id="271" r:id="rId17"/>
    <p:sldId id="264" r:id="rId18"/>
    <p:sldId id="262" r:id="rId19"/>
    <p:sldId id="263" r:id="rId20"/>
    <p:sldId id="266" r:id="rId21"/>
    <p:sldId id="269" r:id="rId22"/>
    <p:sldId id="281" r:id="rId23"/>
    <p:sldId id="27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6;&#1072;&#1073;&#1086;&#1095;&#1072;&#1103;\&#1057;&#1045;&#1052;&#1048;&#1053;&#1040;&#1056;&#1067;\2011.01.26-27%20Marcus%20evans\&#1057;&#1083;&#1072;&#1081;&#1076;&#1099;%20&#1082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31"/>
      <c:perspective val="30"/>
    </c:view3D>
    <c:plotArea>
      <c:layout>
        <c:manualLayout>
          <c:layoutTarget val="inner"/>
          <c:xMode val="edge"/>
          <c:yMode val="edge"/>
          <c:x val="0.16350769090146239"/>
          <c:y val="0.15424573529072319"/>
          <c:w val="0.67406890466392377"/>
          <c:h val="0.66307217121027562"/>
        </c:manualLayout>
      </c:layout>
      <c:pie3DChart>
        <c:varyColors val="1"/>
        <c:ser>
          <c:idx val="0"/>
          <c:order val="0"/>
          <c:tx>
            <c:strRef>
              <c:f>Лист3!$B$1</c:f>
              <c:strCache>
                <c:ptCount val="1"/>
                <c:pt idx="0">
                  <c:v>млн т у.т.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254000" h="254000" prst="divot"/>
              <a:bevelB/>
            </a:sp3d>
          </c:spPr>
          <c:explosion val="14"/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 prstMaterial="plastic">
                <a:bevelT w="254000" h="254000" prst="divot"/>
                <a:bevelB/>
              </a:sp3d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 prstMaterial="plastic">
                <a:bevelT w="254000" h="254000" prst="divot"/>
                <a:bevelB/>
              </a:sp3d>
            </c:spPr>
          </c:dPt>
          <c:dPt>
            <c:idx val="2"/>
            <c:spPr>
              <a:solidFill>
                <a:srgbClr val="935DFF"/>
              </a:solidFill>
              <a:scene3d>
                <a:camera prst="orthographicFront"/>
                <a:lightRig rig="threePt" dir="t"/>
              </a:scene3d>
              <a:sp3d prstMaterial="plastic">
                <a:bevelT w="254000" h="254000" prst="divot"/>
                <a:bevelB/>
              </a:sp3d>
            </c:spPr>
          </c:dPt>
          <c:dPt>
            <c:idx val="3"/>
            <c:spPr>
              <a:solidFill>
                <a:srgbClr val="FFFF99"/>
              </a:solidFill>
              <a:scene3d>
                <a:camera prst="orthographicFront"/>
                <a:lightRig rig="threePt" dir="t"/>
              </a:scene3d>
              <a:sp3d prstMaterial="plastic">
                <a:bevelT w="254000" h="254000" prst="divot"/>
                <a:bevelB/>
              </a:sp3d>
            </c:spPr>
          </c:dPt>
          <c:dPt>
            <c:idx val="4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 prstMaterial="plastic">
                <a:bevelT w="254000" h="254000" prst="divot"/>
                <a:bevelB/>
              </a:sp3d>
            </c:spPr>
          </c:dPt>
          <c:dPt>
            <c:idx val="5"/>
            <c:spPr>
              <a:solidFill>
                <a:srgbClr val="99CCFF"/>
              </a:solidFill>
              <a:scene3d>
                <a:camera prst="orthographicFront"/>
                <a:lightRig rig="threePt" dir="t"/>
              </a:scene3d>
              <a:sp3d prstMaterial="plastic">
                <a:bevelT w="254000" h="254000" prst="divot"/>
                <a:bevelB/>
              </a:sp3d>
            </c:spPr>
          </c:dPt>
          <c:dPt>
            <c:idx val="6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 prstMaterial="plastic">
                <a:bevelT w="254000" h="254000" prst="divot"/>
                <a:bevelB/>
              </a:sp3d>
            </c:spPr>
          </c:dPt>
          <c:dLbls>
            <c:dLbl>
              <c:idx val="0"/>
              <c:layout>
                <c:manualLayout>
                  <c:x val="0.11620053354995399"/>
                  <c:y val="-8.484885042255306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Повышение ЭЭ в государственных (</a:t>
                    </a:r>
                    <a:r>
                      <a:rPr lang="ru-RU" dirty="0" err="1"/>
                      <a:t>муницип</a:t>
                    </a:r>
                    <a:r>
                      <a:rPr lang="ru-RU" dirty="0"/>
                      <a:t>.) учреждениях и сфере оказания услуг
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10,31%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20355478425689191"/>
                  <c:y val="-8.041038789589352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Повышение ЭЭ на транспорте
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6,42%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6.7871861855486923E-2"/>
                  <c:y val="4.4972551663554905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Повышение ЭЭ в сельском хозяйстве
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0,71%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5.8068449089498125E-2"/>
                  <c:y val="2.262371317132694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Повышение ЭЭ в жилищном фонде
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8,70%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1.6786611625345211E-3"/>
                  <c:y val="6.700242099691344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Повышение ЭЭ в электроэнергетике
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27,83%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-0.12716273888976071"/>
                  <c:y val="-4.048636783844190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Повышение ЭЭ в промышленности
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29,64%</a:t>
                    </a:r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-1.2517294115243154E-2"/>
                  <c:y val="-0.32909313689465636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Повышение ЭЭ в теплоснабжении и системах коммунальной инфраструктуры
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16,38%</a:t>
                    </a:r>
                  </a:p>
                </c:rich>
              </c:tx>
              <c:showCatName val="1"/>
              <c:showPercent val="1"/>
            </c:dLbl>
            <c:numFmt formatCode="0.00%" sourceLinked="0"/>
            <c:spPr>
              <a:ln w="22225">
                <a:solidFill>
                  <a:schemeClr val="tx2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  <c:leaderLines>
              <c:spPr>
                <a:ln>
                  <a:solidFill>
                    <a:srgbClr val="1F497D">
                      <a:lumMod val="75000"/>
                    </a:srgbClr>
                  </a:solidFill>
                </a:ln>
              </c:spPr>
            </c:leaderLines>
          </c:dLbls>
          <c:cat>
            <c:strRef>
              <c:f>Лист3!$A$2:$A$8</c:f>
              <c:strCache>
                <c:ptCount val="7"/>
                <c:pt idx="0">
                  <c:v>Повышение ЭЭ в государственных (муницип.) учреждениях и сфере оказания услуг</c:v>
                </c:pt>
                <c:pt idx="1">
                  <c:v>Повышение ЭЭ на транспорте</c:v>
                </c:pt>
                <c:pt idx="2">
                  <c:v>Повышение ЭЭ в сельском хозяйстве</c:v>
                </c:pt>
                <c:pt idx="3">
                  <c:v>Повышение ЭЭ в жилищном фонде</c:v>
                </c:pt>
                <c:pt idx="4">
                  <c:v>Повышение ЭЭ в электроэнергетике</c:v>
                </c:pt>
                <c:pt idx="5">
                  <c:v>Повышение ЭЭ в промышленности</c:v>
                </c:pt>
                <c:pt idx="6">
                  <c:v>Повышение ЭЭ в теплоснабжении и системах коммунальной инфраструктуры</c:v>
                </c:pt>
              </c:strCache>
            </c:strRef>
          </c:cat>
          <c:val>
            <c:numRef>
              <c:f>Лист3!$B$2:$B$8</c:f>
              <c:numCache>
                <c:formatCode>General</c:formatCode>
                <c:ptCount val="7"/>
                <c:pt idx="0">
                  <c:v>115.95</c:v>
                </c:pt>
                <c:pt idx="1">
                  <c:v>72.2</c:v>
                </c:pt>
                <c:pt idx="2">
                  <c:v>7.94</c:v>
                </c:pt>
                <c:pt idx="3">
                  <c:v>97.83</c:v>
                </c:pt>
                <c:pt idx="4">
                  <c:v>312.81</c:v>
                </c:pt>
                <c:pt idx="5">
                  <c:v>333.25</c:v>
                </c:pt>
                <c:pt idx="6">
                  <c:v>184.18</c:v>
                </c:pt>
              </c:numCache>
            </c:numRef>
          </c:val>
        </c:ser>
      </c:pie3DChart>
    </c:plotArea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0.83437</cdr:x>
      <cdr:y>0.33455</cdr:y>
    </cdr:from>
    <cdr:to>
      <cdr:x>0.87851</cdr:x>
      <cdr:y>0.43213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5400000">
          <a:off x="6827930" y="1825650"/>
          <a:ext cx="511182" cy="36513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0.28253</cdr:x>
      <cdr:y>0.22303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0" y="0"/>
          <a:ext cx="2336800" cy="1168400"/>
        </a:xfrm>
        <a:prstGeom xmlns:a="http://schemas.openxmlformats.org/drawingml/2006/main" prst="rect">
          <a:avLst/>
        </a:prstGeom>
        <a:gradFill xmlns:a="http://schemas.openxmlformats.org/drawingml/2006/main" rotWithShape="1">
          <a:gsLst>
            <a:gs pos="0">
              <a:srgbClr val="4A7EBB">
                <a:tint val="50000"/>
                <a:satMod val="300000"/>
              </a:srgbClr>
            </a:gs>
            <a:gs pos="35000">
              <a:srgbClr val="4A7EBB">
                <a:tint val="37000"/>
                <a:satMod val="300000"/>
              </a:srgbClr>
            </a:gs>
            <a:gs pos="100000">
              <a:srgbClr val="4A7EBB">
                <a:tint val="15000"/>
                <a:satMod val="350000"/>
              </a:srgbClr>
            </a:gs>
          </a:gsLst>
          <a:lin ang="16200000" scaled="1"/>
        </a:gradFill>
        <a:ln xmlns:a="http://schemas.openxmlformats.org/drawingml/2006/main" w="9525" cap="flat" cmpd="sng" algn="ctr">
          <a:solidFill>
            <a:srgbClr val="4A7EBB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rgbClr val="000000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rgbClr val="000000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rgbClr val="000000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rgbClr val="000000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rgbClr val="000000"/>
              </a:solidFill>
              <a:latin typeface="Calibri"/>
            </a:defRPr>
          </a:lvl5pPr>
          <a:lvl6pPr marL="2286000" algn="l" defTabSz="914400" rtl="0" eaLnBrk="1" latinLnBrk="0" hangingPunct="1">
            <a:defRPr kumimoji="1" sz="2000" kern="1200">
              <a:solidFill>
                <a:srgbClr val="000000"/>
              </a:solidFill>
              <a:latin typeface="Calibri"/>
            </a:defRPr>
          </a:lvl6pPr>
          <a:lvl7pPr marL="2743200" algn="l" defTabSz="914400" rtl="0" eaLnBrk="1" latinLnBrk="0" hangingPunct="1">
            <a:defRPr kumimoji="1" sz="2000" kern="1200">
              <a:solidFill>
                <a:srgbClr val="000000"/>
              </a:solidFill>
              <a:latin typeface="Calibri"/>
            </a:defRPr>
          </a:lvl7pPr>
          <a:lvl8pPr marL="3200400" algn="l" defTabSz="914400" rtl="0" eaLnBrk="1" latinLnBrk="0" hangingPunct="1">
            <a:defRPr kumimoji="1" sz="2000" kern="1200">
              <a:solidFill>
                <a:srgbClr val="000000"/>
              </a:solidFill>
              <a:latin typeface="Calibri"/>
            </a:defRPr>
          </a:lvl8pPr>
          <a:lvl9pPr marL="3657600" algn="l" defTabSz="914400" rtl="0" eaLnBrk="1" latinLnBrk="0" hangingPunct="1">
            <a:defRPr kumimoji="1" sz="2000" kern="1200">
              <a:solidFill>
                <a:srgbClr val="000000"/>
              </a:solidFill>
              <a:latin typeface="Calibri"/>
            </a:defRPr>
          </a:lvl9pPr>
        </a:lstStyle>
        <a:p xmlns:a="http://schemas.openxmlformats.org/drawingml/2006/main">
          <a:pPr algn="ctr">
            <a:defRPr/>
          </a:pPr>
          <a:r>
            <a:rPr lang="ru-RU" b="1" dirty="0">
              <a:solidFill>
                <a:srgbClr val="000000"/>
              </a:solidFill>
            </a:rPr>
            <a:t>Общий объем экономии ТЭР – </a:t>
          </a:r>
          <a:r>
            <a:rPr lang="ru-RU" b="1" dirty="0">
              <a:solidFill>
                <a:srgbClr val="FF0000"/>
              </a:solidFill>
            </a:rPr>
            <a:t>1124,16 млн. т </a:t>
          </a:r>
          <a:r>
            <a:rPr lang="ru-RU" b="1" dirty="0" err="1">
              <a:solidFill>
                <a:srgbClr val="FF0000"/>
              </a:solidFill>
            </a:rPr>
            <a:t>у.т</a:t>
          </a:r>
          <a:r>
            <a:rPr lang="ru-RU" b="1" dirty="0">
              <a:solidFill>
                <a:srgbClr val="FF0000"/>
              </a:solidFill>
            </a:rPr>
            <a:t>.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1B514-9EDB-42AE-9B94-3BF45DEF5C42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D03A2-CE55-4BAF-9899-171093A84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BD73-08B6-49A0-81FB-429274D0564E}" type="datetime1">
              <a:rPr lang="ru-RU" smtClean="0"/>
              <a:pPr/>
              <a:t>21.01.2014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A582011-D6C3-4E82-B2E9-156F0FE14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02ABD-A5C7-459F-B643-851BB78FB55D}" type="datetime1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F02-D45F-49A2-9329-7136FF27E422}" type="datetime1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1B68-AAEE-4CAD-B22D-3D55C2F05954}" type="datetime1">
              <a:rPr lang="ru-RU" smtClean="0"/>
              <a:pPr/>
              <a:t>21.01.2014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A582011-D6C3-4E82-B2E9-156F0FE14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062F-EDEB-40CA-AA70-7E87DAB83067}" type="datetime1">
              <a:rPr lang="ru-RU" smtClean="0"/>
              <a:pPr/>
              <a:t>21.01.2014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EA19-1F13-4667-9C7B-EE239774C772}" type="datetime1">
              <a:rPr lang="ru-RU" smtClean="0"/>
              <a:pPr/>
              <a:t>21.01.2014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AEAC-CCA6-4D05-98EA-AEE37A753550}" type="datetime1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A582011-D6C3-4E82-B2E9-156F0FE145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28ED-E4F4-438C-821F-84F8E2328825}" type="datetime1">
              <a:rPr lang="ru-RU" smtClean="0"/>
              <a:pPr/>
              <a:t>21.01.2014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A170-2CDB-41D5-AE3F-190CBF5FA11C}" type="datetime1">
              <a:rPr lang="ru-RU" smtClean="0"/>
              <a:pPr/>
              <a:t>21.01.2014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BC29-96FF-46A9-9B14-0F0016A0897C}" type="datetime1">
              <a:rPr lang="ru-RU" smtClean="0"/>
              <a:pPr/>
              <a:t>21.01.2014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298C-C68A-43B1-A0FB-90162F634AB0}" type="datetime1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801A5D-2347-4E73-BB43-D7E92138185C}" type="datetime1">
              <a:rPr lang="ru-RU" smtClean="0"/>
              <a:pPr/>
              <a:t>21.01.2014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582011-D6C3-4E82-B2E9-156F0FE145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2708920"/>
            <a:ext cx="8458200" cy="24482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Государственная программа РФ «энергосбережение и повышение энергетической эффективности на период  до 2020 года»</a:t>
            </a:r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323528" y="332656"/>
          <a:ext cx="904875" cy="866775"/>
        </p:xfrm>
        <a:graphic>
          <a:graphicData uri="http://schemas.openxmlformats.org/presentationml/2006/ole">
            <p:oleObj spid="_x0000_s23553" name="Рисунок Microsoft" r:id="rId3" imgW="2006600" imgH="1854200" progId="">
              <p:embed/>
            </p:oleObj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47664" y="289971"/>
            <a:ext cx="74523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Федеральное Государственное бюджетное образовательное учреждение высшего профессионального образования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«КАЗАНСКИЙ ГОСУДАРСТВЕННЫЙ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ЭНЕРГЕТИЧЕСКИЙ УНИВЕРСИТЕТ»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586798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К.т.н., доцент кафедры ЭХП Фетисов Леонид Валерьевич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67544" y="5517232"/>
            <a:ext cx="3923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-1764704" y="5157192"/>
            <a:ext cx="3923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937880" y="592547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436096" y="39330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36096" y="43128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876256" y="980728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0" y="38904"/>
          <a:ext cx="9144000" cy="684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936"/>
                <a:gridCol w="1728192"/>
                <a:gridCol w="1133872"/>
                <a:gridCol w="2286000"/>
              </a:tblGrid>
              <a:tr h="3435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Требование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Ответственный</a:t>
                      </a:r>
                      <a:endParaRPr lang="ru-RU" sz="1800" baseline="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ea typeface="Arial Unicode MS" pitchFamily="34" charset="-128"/>
                          <a:cs typeface="Arial Unicode MS" pitchFamily="34" charset="-128"/>
                        </a:rPr>
                        <a:t>Срок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Ответственность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392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0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48680"/>
            <a:ext cx="4067944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ru-RU" sz="1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Оснастить здания, строения, сооружения приборами учета воды, тепла, газа, электроэнергии в местах подключения к системам централизованного снабжения соответствующими ресурсами (для многоквартирных домов – приборами поквартирного учета (вода и электричество)  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404664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Органы государственной власти,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органы местного самоуправления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097440" y="141277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Юридические лица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112188" y="191683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Физические </a:t>
            </a:r>
          </a:p>
          <a:p>
            <a:pPr lvl="0" algn="ctr"/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лица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62068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До 1 января 2011 </a:t>
            </a:r>
          </a:p>
          <a:p>
            <a:pPr algn="ctr"/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1383159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До 1 января 2011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52120" y="188721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До 1 января 2012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76256" y="347172"/>
            <a:ext cx="2267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Штрафы:</a:t>
            </a:r>
            <a:b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1) для должностных лиц </a:t>
            </a:r>
            <a:b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от 10 000 до 15 000 руб.,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2) для индивидуальных предпринимателей </a:t>
            </a:r>
            <a:b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от 20 000 до 30 000 руб.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3) для юридических лиц </a:t>
            </a:r>
            <a:b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от 100 000 до 150 000 руб.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76256" y="1844824"/>
            <a:ext cx="22677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sz="11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етевой компанией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приборы учета</a:t>
            </a:r>
            <a:r>
              <a:rPr lang="ru-RU" sz="1100" b="1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устанавливаются за счет потребителя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3070701"/>
            <a:ext cx="406794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Установить приборы учета у «своих» потребителей (населения, которые не установили или утратили)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2420888"/>
            <a:ext cx="406794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Установить приборы учета у «своих» потребителей (юр.лиц, которые не установили или утратили)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3717032"/>
            <a:ext cx="40679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Представить предложения по оснащению приборами учета населению, УК, ТСЖ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4149080"/>
            <a:ext cx="406794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Представить информацию об организациях оснащающих приборами учета населению, УК, ТСЖ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4826648"/>
            <a:ext cx="406794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Заключить договор по установке приборов учета  с рассрочкой на 5 лет при обращении населения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5441769"/>
            <a:ext cx="406794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Обеспечить н</a:t>
            </a:r>
            <a:r>
              <a:rPr lang="ru-RU" sz="1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аличие приборов домового (тепло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400" b="1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газ) и поквартирного (вода, электричество) учета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6060926"/>
            <a:ext cx="4067944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Обеспечить п</a:t>
            </a:r>
            <a:r>
              <a:rPr lang="ru-RU" sz="1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оквартирный учет всех ресурсов. (При капремонте в отношении учета тепла выполняется при наличии тех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400" b="1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возможности)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67944" y="2996952"/>
            <a:ext cx="1584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Организации, осуществляющие снабжение или передачу ресурсов, сети которых непосредственно подключены к сетям потребителей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4067944" y="5589240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Застройщики - в отношении вводимых в эксплуатацию зданий</a:t>
            </a:r>
            <a:endParaRPr lang="ru-RU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5652120" y="249289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До 1 января 2012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52120" y="314096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До 1 января 2013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52120" y="371703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До 1 июля 2010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52120" y="429309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До 1 января 2010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52120" y="491155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До 1 июля 2010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76256" y="2476053"/>
            <a:ext cx="22677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Штрафы для индивидуальных предпринимателей от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20 000 до 30 000 руб.,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для юр.лиц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от 100 000 до 150 000 руб. </a:t>
            </a:r>
          </a:p>
          <a:p>
            <a:endParaRPr lang="ru-RU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6876256" y="3717032"/>
            <a:ext cx="2267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Штрафы от 100 000 до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150 000 руб. </a:t>
            </a:r>
            <a:endParaRPr lang="ru-RU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6876256" y="4911551"/>
            <a:ext cx="2267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Штраф  от 50 000 до </a:t>
            </a:r>
          </a:p>
          <a:p>
            <a:pPr lvl="0" algn="ctr"/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100 000  руб.</a:t>
            </a:r>
            <a:endParaRPr lang="ru-RU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652120" y="544522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С момента вступления в силу закона</a:t>
            </a:r>
            <a:endParaRPr lang="ru-RU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652120" y="623731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С 1 января 2012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76256" y="5807005"/>
            <a:ext cx="2267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Здания не принимаются в эксплуатацию</a:t>
            </a:r>
          </a:p>
          <a:p>
            <a:pPr algn="ctr"/>
            <a:endParaRPr lang="ru-RU" sz="12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500"/>
                            </p:stCondLst>
                            <p:childTnLst>
                              <p:par>
                                <p:cTn id="15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500"/>
                            </p:stCondLst>
                            <p:childTnLst>
                              <p:par>
                                <p:cTn id="161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uiExpand="1" build="p"/>
      <p:bldP spid="12" grpId="0"/>
      <p:bldP spid="16" grpId="0"/>
      <p:bldP spid="13" grpId="0"/>
      <p:bldP spid="17" grpId="0"/>
      <p:bldP spid="20" grpId="0"/>
      <p:bldP spid="19" grpId="0"/>
      <p:bldP spid="18" grpId="0"/>
      <p:bldP spid="22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uiExpand="1" build="p"/>
      <p:bldP spid="35" grpId="0"/>
      <p:bldP spid="36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>
                <a:solidFill>
                  <a:schemeClr val="tx1"/>
                </a:solidFill>
              </a:rPr>
              <a:pPr/>
              <a:t>11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47663" y="116632"/>
            <a:ext cx="7596337" cy="7870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Обязательные энергетические обследования</a:t>
            </a:r>
          </a:p>
          <a:p>
            <a:pPr algn="ctr" eaLnBrk="0" hangingPunct="0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100" dirty="0" smtClean="0">
                <a:solidFill>
                  <a:srgbClr val="800000"/>
                </a:solidFill>
                <a:latin typeface="Calibri" pitchFamily="34" charset="0"/>
              </a:rPr>
              <a:t>Ст.16 </a:t>
            </a:r>
            <a:r>
              <a:rPr lang="ru-RU" sz="2100" dirty="0">
                <a:solidFill>
                  <a:srgbClr val="800000"/>
                </a:solidFill>
                <a:latin typeface="Calibri" pitchFamily="34" charset="0"/>
              </a:rPr>
              <a:t>Федерального закона от 23 ноября 2009 г. № 261-ФЗ</a:t>
            </a:r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07950" y="115888"/>
          <a:ext cx="904875" cy="866775"/>
        </p:xfrm>
        <a:graphic>
          <a:graphicData uri="http://schemas.openxmlformats.org/presentationml/2006/ole">
            <p:oleObj spid="_x0000_s72706" name="Рисунок Microsoft" r:id="rId3" imgW="2006600" imgH="1854200" progId="">
              <p:embed/>
            </p:oleObj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-36512" y="2348880"/>
            <a:ext cx="9180512" cy="573361"/>
          </a:xfrm>
          <a:prstGeom prst="roundRect">
            <a:avLst>
              <a:gd name="adj" fmla="val 43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Проведение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энергетического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обследования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является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обязательным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для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следующих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лиц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-34925" y="2922241"/>
            <a:ext cx="918051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органы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государственной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власти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органы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местного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самоуправления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наделенные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правами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юр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лиц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9388" indent="-179388" algn="just"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организации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с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участием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государства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или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муниципального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образования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9388" indent="-179388" algn="just"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организации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осуществляющие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регулируемые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виды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9388" indent="-179388" algn="just"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организации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осуществляющие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производство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и (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или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транспортировку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воды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и энергетических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ресурсов;</a:t>
            </a:r>
            <a:endParaRPr lang="ru-RU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9388" indent="-179388" algn="just"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организации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совокупные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затраты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которых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потребление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энергетических ресурсов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превышают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ru-RU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млн</a:t>
            </a:r>
            <a:r>
              <a:rPr lang="ru-RU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руб.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календарный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год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9388" indent="-179388" algn="just"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организации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проводящие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мероприятия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области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энергосбережения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повышения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энергетической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эффективности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финансируемые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полностью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или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частично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счет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средств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федерального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бюджета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бюджетов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субъектов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Российской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Федерации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местных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бюджетов</a:t>
            </a:r>
            <a:endParaRPr lang="ru-RU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-36512" y="5805264"/>
            <a:ext cx="9180512" cy="914400"/>
          </a:xfrm>
          <a:prstGeom prst="roundRect">
            <a:avLst>
              <a:gd name="adj" fmla="val 43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b="1" dirty="0" err="1">
                <a:solidFill>
                  <a:srgbClr val="000000"/>
                </a:solidFill>
                <a:latin typeface="Calibri" pitchFamily="34" charset="0"/>
              </a:rPr>
              <a:t>Указанные л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ица</a:t>
            </a:r>
            <a:r>
              <a:rPr lang="ru-RU" b="1" dirty="0" err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обязаны организовать и провести первое энергетическое обследование до 31 декабря 2012 года, последующие энергетические обследования - не реже чем один раз каждые пять лет</a:t>
            </a:r>
            <a:endParaRPr lang="ru-RU" b="1" dirty="0" err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-36512" y="980728"/>
            <a:ext cx="9180512" cy="457200"/>
          </a:xfrm>
          <a:prstGeom prst="roundRect">
            <a:avLst>
              <a:gd name="adj" fmla="val 43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Энергетическое обследование может быть:</a:t>
            </a: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2328863" y="1503016"/>
            <a:ext cx="20994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добровольное</a:t>
            </a: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5221288" y="1503016"/>
            <a:ext cx="2172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обязательное</a:t>
            </a:r>
          </a:p>
        </p:txBody>
      </p:sp>
      <p:sp>
        <p:nvSpPr>
          <p:cNvPr id="11" name="Down Arrow 9"/>
          <p:cNvSpPr>
            <a:spLocks noChangeArrowheads="1"/>
          </p:cNvSpPr>
          <p:nvPr/>
        </p:nvSpPr>
        <p:spPr bwMode="auto">
          <a:xfrm>
            <a:off x="5929585" y="1974776"/>
            <a:ext cx="350401" cy="381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  <p:bldP spid="7" grpId="0" animBg="1"/>
      <p:bldP spid="8" grpId="0" animBg="1"/>
      <p:bldP spid="9" grpId="0"/>
      <p:bldP spid="10" grpId="0"/>
      <p:bldP spid="1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107950" y="115888"/>
          <a:ext cx="904875" cy="866775"/>
        </p:xfrm>
        <a:graphic>
          <a:graphicData uri="http://schemas.openxmlformats.org/presentationml/2006/ole">
            <p:oleObj spid="_x0000_s73730" name="Рисунок Microsoft" r:id="rId3" imgW="2006600" imgH="1854200" progId="">
              <p:embed/>
            </p:oleObj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01204" y="44624"/>
            <a:ext cx="7607300" cy="11563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Программы в области энергосбережения и повышения энергетической эффективности</a:t>
            </a:r>
          </a:p>
          <a:p>
            <a:pPr algn="ctr" eaLnBrk="0" hangingPunct="0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100" dirty="0">
                <a:solidFill>
                  <a:srgbClr val="800000"/>
                </a:solidFill>
                <a:latin typeface="Calibri" pitchFamily="34" charset="0"/>
              </a:rPr>
              <a:t>Ст.25 Федерального закона от 23 ноября 2009 г. № 261-ФЗ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0" y="1196752"/>
            <a:ext cx="9144000" cy="914400"/>
          </a:xfrm>
          <a:prstGeom prst="roundRect">
            <a:avLst>
              <a:gd name="adj" fmla="val 43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just"/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alibri" pitchFamily="34" charset="0"/>
              </a:rPr>
              <a:t>Организации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с участием и организации, осуществляющие регулируемые виды деятельности,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должны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утверждать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и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реализовывать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программы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в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области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энергосбережения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и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повышения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энергетической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эффективности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содержащие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:</a:t>
            </a:r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-36512" y="2132856"/>
            <a:ext cx="8953666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целевые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показатели</a:t>
            </a:r>
            <a:r>
              <a:rPr lang="en-US" sz="1600" dirty="0">
                <a:solidFill>
                  <a:srgbClr val="000000"/>
                </a:solidFill>
              </a:rPr>
              <a:t> и </a:t>
            </a:r>
            <a:r>
              <a:rPr lang="en-US" sz="1600" dirty="0" err="1">
                <a:solidFill>
                  <a:srgbClr val="000000"/>
                </a:solidFill>
              </a:rPr>
              <a:t>их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значения</a:t>
            </a:r>
            <a:r>
              <a:rPr lang="ru-RU" sz="1600" dirty="0" smtClean="0">
                <a:solidFill>
                  <a:srgbClr val="000000"/>
                </a:solidFill>
              </a:rPr>
              <a:t>;</a:t>
            </a:r>
            <a:endParaRPr lang="ru-RU" sz="1600" dirty="0">
              <a:solidFill>
                <a:srgbClr val="000000"/>
              </a:solidFill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мероприятия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по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энергосбережению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ожидаемые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результаты</a:t>
            </a:r>
            <a:r>
              <a:rPr lang="en-US" sz="1600" dirty="0">
                <a:solidFill>
                  <a:srgbClr val="000000"/>
                </a:solidFill>
              </a:rPr>
              <a:t> (в </a:t>
            </a:r>
            <a:r>
              <a:rPr lang="en-US" sz="1600" dirty="0" err="1">
                <a:solidFill>
                  <a:srgbClr val="000000"/>
                </a:solidFill>
              </a:rPr>
              <a:t>натуральном</a:t>
            </a:r>
            <a:r>
              <a:rPr lang="en-US" sz="1600" dirty="0">
                <a:solidFill>
                  <a:srgbClr val="000000"/>
                </a:solidFill>
              </a:rPr>
              <a:t> и </a:t>
            </a:r>
            <a:r>
              <a:rPr lang="en-US" sz="1600" dirty="0" err="1">
                <a:solidFill>
                  <a:srgbClr val="000000"/>
                </a:solidFill>
              </a:rPr>
              <a:t>стоимостном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выражении</a:t>
            </a:r>
            <a:r>
              <a:rPr lang="en-US" sz="1600" dirty="0">
                <a:solidFill>
                  <a:srgbClr val="000000"/>
                </a:solidFill>
              </a:rPr>
              <a:t>), </a:t>
            </a:r>
            <a:r>
              <a:rPr lang="en-US" sz="1600" dirty="0" err="1">
                <a:solidFill>
                  <a:srgbClr val="000000"/>
                </a:solidFill>
              </a:rPr>
              <a:t>включая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экономический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эффект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от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проведения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этих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мероприятий</a:t>
            </a:r>
            <a:r>
              <a:rPr lang="ru-RU" sz="1600" dirty="0" smtClean="0">
                <a:solidFill>
                  <a:srgbClr val="000000"/>
                </a:solidFill>
              </a:rPr>
              <a:t>;</a:t>
            </a:r>
            <a:endParaRPr lang="ru-RU" sz="1600" dirty="0">
              <a:solidFill>
                <a:srgbClr val="000000"/>
              </a:solidFill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US" sz="1600" dirty="0" err="1" smtClean="0">
                <a:solidFill>
                  <a:srgbClr val="000000"/>
                </a:solidFill>
              </a:rPr>
              <a:t>иные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требования</a:t>
            </a:r>
            <a:r>
              <a:rPr lang="ru-RU" sz="1600" dirty="0" smtClean="0">
                <a:solidFill>
                  <a:srgbClr val="000000"/>
                </a:solidFill>
              </a:rPr>
              <a:t>.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716016" y="5009265"/>
            <a:ext cx="4387068" cy="1818063"/>
          </a:xfrm>
          <a:prstGeom prst="rect">
            <a:avLst/>
          </a:prstGeom>
          <a:solidFill>
            <a:schemeClr val="bg1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sz="1600" dirty="0" err="1">
                <a:solidFill>
                  <a:srgbClr val="000000"/>
                </a:solidFill>
              </a:rPr>
              <a:t>Постановление</a:t>
            </a:r>
            <a:r>
              <a:rPr lang="ru-RU" sz="1600" dirty="0">
                <a:solidFill>
                  <a:srgbClr val="000000"/>
                </a:solidFill>
              </a:rPr>
              <a:t>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Правительства</a:t>
            </a:r>
            <a:r>
              <a:rPr lang="en-US" sz="1600" dirty="0">
                <a:solidFill>
                  <a:srgbClr val="000000"/>
                </a:solidFill>
              </a:rPr>
              <a:t> РФ </a:t>
            </a:r>
            <a:r>
              <a:rPr lang="en-US" sz="1600" dirty="0" err="1">
                <a:solidFill>
                  <a:srgbClr val="000000"/>
                </a:solidFill>
              </a:rPr>
              <a:t>от</a:t>
            </a:r>
            <a:r>
              <a:rPr lang="en-US" sz="1600" dirty="0">
                <a:solidFill>
                  <a:srgbClr val="000000"/>
                </a:solidFill>
              </a:rPr>
              <a:t> 15 </a:t>
            </a:r>
            <a:r>
              <a:rPr lang="en-US" sz="1600" dirty="0" err="1">
                <a:solidFill>
                  <a:srgbClr val="000000"/>
                </a:solidFill>
              </a:rPr>
              <a:t>мая</a:t>
            </a:r>
            <a:r>
              <a:rPr lang="en-US" sz="1600" dirty="0">
                <a:solidFill>
                  <a:srgbClr val="000000"/>
                </a:solidFill>
              </a:rPr>
              <a:t> 2010 г. </a:t>
            </a:r>
            <a:r>
              <a:rPr lang="ru-RU" sz="1600" dirty="0">
                <a:solidFill>
                  <a:srgbClr val="000000"/>
                </a:solidFill>
              </a:rPr>
              <a:t>№</a:t>
            </a:r>
            <a:r>
              <a:rPr lang="en-US" sz="1600" dirty="0">
                <a:solidFill>
                  <a:srgbClr val="000000"/>
                </a:solidFill>
              </a:rPr>
              <a:t> 340 "О </a:t>
            </a:r>
            <a:r>
              <a:rPr lang="en-US" sz="1600" dirty="0" err="1">
                <a:solidFill>
                  <a:srgbClr val="000000"/>
                </a:solidFill>
              </a:rPr>
              <a:t>порядке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установления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требований</a:t>
            </a:r>
            <a:r>
              <a:rPr lang="en-US" sz="1600" dirty="0">
                <a:solidFill>
                  <a:srgbClr val="000000"/>
                </a:solidFill>
              </a:rPr>
              <a:t> к </a:t>
            </a:r>
            <a:r>
              <a:rPr lang="en-US" sz="1600" dirty="0" err="1">
                <a:solidFill>
                  <a:srgbClr val="000000"/>
                </a:solidFill>
              </a:rPr>
              <a:t>программам</a:t>
            </a:r>
            <a:r>
              <a:rPr lang="en-US" sz="1600" dirty="0">
                <a:solidFill>
                  <a:srgbClr val="000000"/>
                </a:solidFill>
              </a:rPr>
              <a:t> в </a:t>
            </a:r>
            <a:r>
              <a:rPr lang="en-US" sz="1600" dirty="0" err="1">
                <a:solidFill>
                  <a:srgbClr val="000000"/>
                </a:solidFill>
              </a:rPr>
              <a:t>области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энергосбережения</a:t>
            </a:r>
            <a:r>
              <a:rPr lang="en-US" sz="1600" dirty="0">
                <a:solidFill>
                  <a:srgbClr val="000000"/>
                </a:solidFill>
              </a:rPr>
              <a:t> и </a:t>
            </a:r>
            <a:r>
              <a:rPr lang="en-US" sz="1600" dirty="0" err="1">
                <a:solidFill>
                  <a:srgbClr val="000000"/>
                </a:solidFill>
              </a:rPr>
              <a:t>повышения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энергетической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эффективности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организаций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осуществляющих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регулируемые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виды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деятельности</a:t>
            </a:r>
            <a:r>
              <a:rPr lang="en-US" sz="1600" dirty="0">
                <a:solidFill>
                  <a:srgbClr val="000000"/>
                </a:solidFill>
              </a:rPr>
              <a:t>"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8" name="Down Arrow 18"/>
          <p:cNvSpPr>
            <a:spLocks noChangeArrowheads="1"/>
          </p:cNvSpPr>
          <p:nvPr/>
        </p:nvSpPr>
        <p:spPr bwMode="auto">
          <a:xfrm>
            <a:off x="6497123" y="4710630"/>
            <a:ext cx="263021" cy="2746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Down Arrow 19"/>
          <p:cNvSpPr>
            <a:spLocks noChangeArrowheads="1"/>
          </p:cNvSpPr>
          <p:nvPr/>
        </p:nvSpPr>
        <p:spPr bwMode="auto">
          <a:xfrm>
            <a:off x="6498388" y="3140968"/>
            <a:ext cx="263021" cy="2746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TextBox 20"/>
          <p:cNvSpPr txBox="1">
            <a:spLocks noChangeArrowheads="1"/>
          </p:cNvSpPr>
          <p:nvPr/>
        </p:nvSpPr>
        <p:spPr bwMode="auto">
          <a:xfrm>
            <a:off x="7202488" y="2780928"/>
            <a:ext cx="2301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</a:rPr>
              <a:t>требования утверждают</a:t>
            </a:r>
            <a:endParaRPr lang="en-US" sz="1600" b="1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644008" y="3573016"/>
            <a:ext cx="1052083" cy="525401"/>
          </a:xfrm>
          <a:prstGeom prst="rect">
            <a:avLst/>
          </a:prstGeom>
          <a:solidFill>
            <a:schemeClr val="bg1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</a:rPr>
              <a:t>ФСТ России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796136" y="3429000"/>
            <a:ext cx="1531128" cy="956288"/>
          </a:xfrm>
          <a:prstGeom prst="rect">
            <a:avLst/>
          </a:prstGeom>
          <a:solidFill>
            <a:schemeClr val="bg1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</a:rPr>
              <a:t>Органы тарифного регулирования субъектов РФ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7380312" y="3356992"/>
            <a:ext cx="1715888" cy="1387176"/>
          </a:xfrm>
          <a:prstGeom prst="rect">
            <a:avLst/>
          </a:prstGeom>
          <a:solidFill>
            <a:schemeClr val="bg1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</a:rPr>
              <a:t>Органы местного самоуправления в области тарифного регулирования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4" name="TextBox 24"/>
          <p:cNvSpPr txBox="1">
            <a:spLocks noChangeArrowheads="1"/>
          </p:cNvSpPr>
          <p:nvPr/>
        </p:nvSpPr>
        <p:spPr bwMode="auto">
          <a:xfrm>
            <a:off x="6948264" y="4681602"/>
            <a:ext cx="230143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</a:rPr>
              <a:t>в соответствии с</a:t>
            </a:r>
            <a:endParaRPr lang="en-US" sz="1600" b="1" dirty="0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3627" y="3573016"/>
            <a:ext cx="4208333" cy="381000"/>
          </a:xfrm>
          <a:prstGeom prst="roundRect">
            <a:avLst>
              <a:gd name="adj" fmla="val 43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Требования должны включать в себя:</a:t>
            </a:r>
          </a:p>
        </p:txBody>
      </p: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-36512" y="4005064"/>
            <a:ext cx="4752528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целевые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показатели</a:t>
            </a:r>
            <a:r>
              <a:rPr lang="en-US" sz="1600" dirty="0">
                <a:solidFill>
                  <a:srgbClr val="000000"/>
                </a:solidFill>
              </a:rPr>
              <a:t> (</a:t>
            </a:r>
            <a:r>
              <a:rPr lang="en-US" sz="1600" dirty="0" err="1">
                <a:solidFill>
                  <a:srgbClr val="000000"/>
                </a:solidFill>
              </a:rPr>
              <a:t>без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указания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их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значений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r>
              <a:rPr lang="ru-RU" sz="1600" dirty="0" smtClean="0">
                <a:solidFill>
                  <a:srgbClr val="000000"/>
                </a:solidFill>
              </a:rPr>
              <a:t>;</a:t>
            </a:r>
            <a:endParaRPr lang="ru-RU" sz="1600" dirty="0">
              <a:solidFill>
                <a:srgbClr val="000000"/>
              </a:solidFill>
            </a:endParaRPr>
          </a:p>
          <a:p>
            <a:pPr marL="179388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перечень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обязательных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мероприятий</a:t>
            </a:r>
            <a:r>
              <a:rPr lang="en-US" sz="1600" dirty="0">
                <a:solidFill>
                  <a:srgbClr val="000000"/>
                </a:solidFill>
              </a:rPr>
              <a:t> и </a:t>
            </a:r>
            <a:r>
              <a:rPr lang="en-US" sz="1600" dirty="0" err="1">
                <a:solidFill>
                  <a:srgbClr val="000000"/>
                </a:solidFill>
              </a:rPr>
              <a:t>сроки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их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проведения</a:t>
            </a:r>
            <a:r>
              <a:rPr lang="ru-RU" sz="1600" dirty="0" smtClean="0">
                <a:solidFill>
                  <a:srgbClr val="000000"/>
                </a:solidFill>
              </a:rPr>
              <a:t>;</a:t>
            </a:r>
            <a:endParaRPr lang="ru-RU" sz="1600" dirty="0">
              <a:solidFill>
                <a:srgbClr val="000000"/>
              </a:solidFill>
            </a:endParaRPr>
          </a:p>
          <a:p>
            <a:pPr marL="179388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показатели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энергетической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эффективности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объектов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создание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или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модернизация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которых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планируется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производственными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или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инвестиционными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программами</a:t>
            </a:r>
            <a:r>
              <a:rPr lang="ru-RU" sz="1600" dirty="0" smtClean="0">
                <a:solidFill>
                  <a:srgbClr val="000000"/>
                </a:solidFill>
              </a:rPr>
              <a:t>.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7" name="TextBox 27"/>
          <p:cNvSpPr txBox="1">
            <a:spLocks noChangeArrowheads="1"/>
          </p:cNvSpPr>
          <p:nvPr/>
        </p:nvSpPr>
        <p:spPr bwMode="auto">
          <a:xfrm>
            <a:off x="-34925" y="6157168"/>
            <a:ext cx="467893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</a:rPr>
              <a:t>Требования могут содержать значения целевых показателей и иные </a:t>
            </a:r>
            <a:r>
              <a:rPr lang="ru-RU" sz="1600" b="1" dirty="0" smtClean="0">
                <a:solidFill>
                  <a:srgbClr val="000000"/>
                </a:solidFill>
              </a:rPr>
              <a:t>показатели.</a:t>
            </a:r>
            <a:endParaRPr lang="ru-RU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15" grpId="0" animBg="1"/>
      <p:bldP spid="16" grpId="0" build="p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>
                <a:solidFill>
                  <a:schemeClr val="tx1"/>
                </a:solidFill>
              </a:rPr>
              <a:pPr/>
              <a:t>13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043608" y="44624"/>
            <a:ext cx="8100392" cy="1017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Система государственной поддержки на основе программно-целевого планирования энергосбережения и повышения энергетической эффективности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9872" y="1196752"/>
            <a:ext cx="6434336" cy="990600"/>
          </a:xfrm>
          <a:prstGeom prst="roundRect">
            <a:avLst>
              <a:gd name="adj" fmla="val 43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Государственная программа в области энергосбережения </a:t>
            </a:r>
            <a:br>
              <a:rPr lang="ru-RU" b="1">
                <a:solidFill>
                  <a:srgbClr val="000000"/>
                </a:solidFill>
                <a:latin typeface="Calibri" pitchFamily="34" charset="0"/>
              </a:rPr>
            </a:b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и повышение энергетической эффективности</a:t>
            </a:r>
            <a:endParaRPr lang="en-US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Down Arrow 17"/>
          <p:cNvSpPr>
            <a:spLocks noChangeArrowheads="1"/>
          </p:cNvSpPr>
          <p:nvPr/>
        </p:nvSpPr>
        <p:spPr bwMode="auto">
          <a:xfrm>
            <a:off x="1306513" y="2193752"/>
            <a:ext cx="609600" cy="44316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Down Arrow 17"/>
          <p:cNvSpPr>
            <a:spLocks noChangeArrowheads="1"/>
          </p:cNvSpPr>
          <p:nvPr/>
        </p:nvSpPr>
        <p:spPr bwMode="auto">
          <a:xfrm>
            <a:off x="4735513" y="2204864"/>
            <a:ext cx="609600" cy="43204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9872" y="2636912"/>
            <a:ext cx="6434336" cy="972000"/>
          </a:xfrm>
          <a:prstGeom prst="roundRect">
            <a:avLst>
              <a:gd name="adj" fmla="val 43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Региональные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программы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в области энергосбережения и повышения энергетической эффективности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Down Arrow 17"/>
          <p:cNvSpPr>
            <a:spLocks noChangeArrowheads="1"/>
          </p:cNvSpPr>
          <p:nvPr/>
        </p:nvSpPr>
        <p:spPr bwMode="auto">
          <a:xfrm>
            <a:off x="1306513" y="3705920"/>
            <a:ext cx="609600" cy="51516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Down Arrow 17"/>
          <p:cNvSpPr>
            <a:spLocks noChangeArrowheads="1"/>
          </p:cNvSpPr>
          <p:nvPr/>
        </p:nvSpPr>
        <p:spPr bwMode="auto">
          <a:xfrm>
            <a:off x="4735513" y="3717032"/>
            <a:ext cx="609600" cy="50405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9872" y="4221088"/>
            <a:ext cx="6434336" cy="972000"/>
          </a:xfrm>
          <a:prstGeom prst="roundRect">
            <a:avLst>
              <a:gd name="adj" fmla="val 43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Муниципальные программы в области энергосбережения и повышения энергетической эффективности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516216" y="2463420"/>
            <a:ext cx="2627785" cy="1571842"/>
          </a:xfrm>
          <a:prstGeom prst="rect">
            <a:avLst/>
          </a:prstGeom>
          <a:solidFill>
            <a:srgbClr val="FFFFFF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sz="1600" dirty="0" err="1">
                <a:solidFill>
                  <a:srgbClr val="000000"/>
                </a:solidFill>
              </a:rPr>
              <a:t>проект</a:t>
            </a:r>
            <a:r>
              <a:rPr lang="ru-RU" sz="1600" dirty="0" err="1">
                <a:solidFill>
                  <a:srgbClr val="000000"/>
                </a:solidFill>
              </a:rPr>
              <a:t>ы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по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энерго</a:t>
            </a:r>
            <a:r>
              <a:rPr lang="ru-RU" sz="1600" dirty="0" smtClean="0">
                <a:solidFill>
                  <a:srgbClr val="000000"/>
                </a:solidFill>
              </a:rPr>
              <a:t>-</a:t>
            </a:r>
            <a:r>
              <a:rPr lang="en-US" sz="1600" dirty="0" err="1" smtClean="0">
                <a:solidFill>
                  <a:srgbClr val="000000"/>
                </a:solidFill>
              </a:rPr>
              <a:t>сбережению</a:t>
            </a:r>
            <a:r>
              <a:rPr lang="en-US" sz="1600" dirty="0" smtClean="0">
                <a:solidFill>
                  <a:srgbClr val="000000"/>
                </a:solidFill>
              </a:rPr>
              <a:t> и </a:t>
            </a:r>
            <a:r>
              <a:rPr lang="ru-RU" sz="1600" dirty="0" err="1" smtClean="0">
                <a:solidFill>
                  <a:srgbClr val="000000"/>
                </a:solidFill>
              </a:rPr>
              <a:t>п</a:t>
            </a:r>
            <a:r>
              <a:rPr lang="en-US" sz="1600" dirty="0" err="1" smtClean="0">
                <a:solidFill>
                  <a:srgbClr val="000000"/>
                </a:solidFill>
              </a:rPr>
              <a:t>овыше</a:t>
            </a:r>
            <a:r>
              <a:rPr lang="ru-RU" sz="1600" dirty="0" smtClean="0">
                <a:solidFill>
                  <a:srgbClr val="000000"/>
                </a:solidFill>
              </a:rPr>
              <a:t>-</a:t>
            </a:r>
            <a:r>
              <a:rPr lang="en-US" sz="1600" dirty="0" err="1" smtClean="0">
                <a:solidFill>
                  <a:srgbClr val="000000"/>
                </a:solidFill>
              </a:rPr>
              <a:t>нию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энергетической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эффективности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Комиссии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при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Президенте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РФ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516216" y="4047596"/>
            <a:ext cx="2627784" cy="1325620"/>
          </a:xfrm>
          <a:prstGeom prst="rect">
            <a:avLst/>
          </a:prstGeom>
          <a:solidFill>
            <a:srgbClr val="FFFFFF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</a:rPr>
              <a:t>инвестиционные проекты </a:t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sz="1600" dirty="0">
                <a:solidFill>
                  <a:srgbClr val="000000"/>
                </a:solidFill>
              </a:rPr>
              <a:t>по энергосбережению и повышению энергетической эффективности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516216" y="1124744"/>
            <a:ext cx="2627784" cy="1325620"/>
          </a:xfrm>
          <a:prstGeom prst="rect">
            <a:avLst/>
          </a:prstGeom>
          <a:solidFill>
            <a:srgbClr val="FFFFFF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типовые проекты </a:t>
            </a:r>
            <a:br>
              <a:rPr lang="ru-RU" sz="1600">
                <a:solidFill>
                  <a:srgbClr val="000000"/>
                </a:solidFill>
              </a:rPr>
            </a:br>
            <a:r>
              <a:rPr lang="ru-RU" sz="1600">
                <a:solidFill>
                  <a:srgbClr val="000000"/>
                </a:solidFill>
              </a:rPr>
              <a:t>по энергосбережению и повышению энергетической эффективности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516216" y="5532380"/>
            <a:ext cx="2627784" cy="1325620"/>
          </a:xfrm>
          <a:prstGeom prst="rect">
            <a:avLst/>
          </a:prstGeom>
          <a:solidFill>
            <a:srgbClr val="FFFFFF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</a:rPr>
              <a:t>социальные и иные проекты </a:t>
            </a:r>
            <a:r>
              <a:rPr lang="ru-RU" sz="1600" dirty="0" smtClean="0">
                <a:solidFill>
                  <a:srgbClr val="000000"/>
                </a:solidFill>
              </a:rPr>
              <a:t>по </a:t>
            </a:r>
            <a:r>
              <a:rPr lang="ru-RU" sz="1600" dirty="0" err="1" smtClean="0">
                <a:solidFill>
                  <a:srgbClr val="000000"/>
                </a:solidFill>
              </a:rPr>
              <a:t>энерго-сбережению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и </a:t>
            </a:r>
            <a:r>
              <a:rPr lang="ru-RU" sz="1600" dirty="0" err="1" smtClean="0">
                <a:solidFill>
                  <a:srgbClr val="000000"/>
                </a:solidFill>
              </a:rPr>
              <a:t>повыше-нию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энергетической эффективности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5" name="Down Arrow 17"/>
          <p:cNvSpPr>
            <a:spLocks noChangeArrowheads="1"/>
          </p:cNvSpPr>
          <p:nvPr/>
        </p:nvSpPr>
        <p:spPr bwMode="auto">
          <a:xfrm>
            <a:off x="1308100" y="5299621"/>
            <a:ext cx="609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Down Arrow 17"/>
          <p:cNvSpPr>
            <a:spLocks noChangeArrowheads="1"/>
          </p:cNvSpPr>
          <p:nvPr/>
        </p:nvSpPr>
        <p:spPr bwMode="auto">
          <a:xfrm>
            <a:off x="4737100" y="5291683"/>
            <a:ext cx="609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35497" y="5767536"/>
            <a:ext cx="6408711" cy="972000"/>
          </a:xfrm>
          <a:prstGeom prst="roundRect">
            <a:avLst>
              <a:gd name="adj" fmla="val 43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Программы в области энергосбережения и повышения энергетической эффективности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хозяйствующих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субъектов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107950" y="115888"/>
          <a:ext cx="904875" cy="866775"/>
        </p:xfrm>
        <a:graphic>
          <a:graphicData uri="http://schemas.openxmlformats.org/presentationml/2006/ole">
            <p:oleObj spid="_x0000_s71682" name="Рисунок Microsoft" r:id="rId3" imgW="2006600" imgH="1854200" progId="">
              <p:embed/>
            </p:oleObj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0"/>
            <a:ext cx="8028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Государственная программа энергосбережения и повышения энергетической эффективности на период до 2020 года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3356992"/>
            <a:ext cx="9144000" cy="36724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обеспечение устойчивого процесса повышения эффективности энергопотребления в секторах российской экономики, в том числе за счёт запуска механизмов стимулирования энергосбережения и повышения энергетической эффективности в различных сферах экономики Российской Федерации, реализации типовых энергосберегающих проектов, активизирующих деятельность хозяйствующих субъектов и населения по реализации потенциала энергосбережения;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сохранение и расширение потенциала экспорта энергоресурсов и доходной части бюджета за счёт сокращения неэффективного потребления энергии на внутреннем рынке;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снижение объёмов выбросов парниковых газов.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596" y="1268760"/>
            <a:ext cx="3724326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/>
              <a:t>Основная цель Программы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28596" y="3209922"/>
            <a:ext cx="3724326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/>
              <a:t>Основные задачи Программы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700808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	</a:t>
            </a:r>
            <a:r>
              <a:rPr lang="ru-RU" dirty="0" smtClean="0">
                <a:solidFill>
                  <a:schemeClr val="tx2"/>
                </a:solidFill>
              </a:rPr>
              <a:t>Обеспечение </a:t>
            </a:r>
            <a:r>
              <a:rPr lang="ru-RU" dirty="0">
                <a:solidFill>
                  <a:schemeClr val="tx2"/>
                </a:solidFill>
              </a:rPr>
              <a:t>рационального использования топливно-энергетических ресурсов за счёт реализации энергосберегающих мероприятий на основе широкомасштабного внедрения наиболее </a:t>
            </a:r>
            <a:r>
              <a:rPr lang="ru-RU" dirty="0" err="1">
                <a:solidFill>
                  <a:schemeClr val="tx2"/>
                </a:solidFill>
              </a:rPr>
              <a:t>энергоэффективных</a:t>
            </a:r>
            <a:r>
              <a:rPr lang="ru-RU" dirty="0">
                <a:solidFill>
                  <a:schemeClr val="tx2"/>
                </a:solidFill>
              </a:rPr>
              <a:t> технологий, повышения энергетической эффективности в секторах экономики и субъектах Российской Федерации и снижения энергоёмкости ВВП.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>
                <a:solidFill>
                  <a:schemeClr val="tx1"/>
                </a:solidFill>
              </a:rPr>
              <a:pPr/>
              <a:t>14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07504" y="116632"/>
          <a:ext cx="904875" cy="866775"/>
        </p:xfrm>
        <a:graphic>
          <a:graphicData uri="http://schemas.openxmlformats.org/presentationml/2006/ole">
            <p:oleObj spid="_x0000_s41986" name="Рисунок Microsoft" r:id="rId3" imgW="2006600" imgH="1854200" progId="">
              <p:embed/>
            </p:oleObj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0"/>
            <a:ext cx="7884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Государственная программа энергосбережения и повышения энергетической эффективности на период до 2020 года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>
                <a:solidFill>
                  <a:schemeClr val="tx1"/>
                </a:solidFill>
              </a:rPr>
              <a:pPr/>
              <a:t>15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0" y="1124744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kumimoji="0" lang="ru-RU" dirty="0">
                <a:latin typeface="+mj-lt"/>
              </a:rPr>
              <a:t>     - разработана по поручению Президента РФ от 15.07.2009 № Пр-1802ГС  (по итогам заседания Государственного Совета  в г. Архангельске 02.07.2009 по вопросам повышения </a:t>
            </a:r>
            <a:r>
              <a:rPr kumimoji="0" lang="ru-RU" dirty="0" err="1">
                <a:latin typeface="+mj-lt"/>
              </a:rPr>
              <a:t>энергоэффективности</a:t>
            </a:r>
            <a:r>
              <a:rPr kumimoji="0" lang="ru-RU" dirty="0">
                <a:latin typeface="+mj-lt"/>
              </a:rPr>
              <a:t>);</a:t>
            </a:r>
          </a:p>
          <a:p>
            <a:pPr algn="just"/>
            <a:r>
              <a:rPr kumimoji="0" lang="ru-RU" dirty="0" smtClean="0">
                <a:latin typeface="+mj-lt"/>
              </a:rPr>
              <a:t>     </a:t>
            </a:r>
            <a:r>
              <a:rPr kumimoji="0" lang="ru-RU" dirty="0">
                <a:latin typeface="+mj-lt"/>
              </a:rPr>
              <a:t>- содержит энергосберегающие мероприятия в секторах и сферах экономики РФ, включая электроэнергетику,  а также стимулирующие меры</a:t>
            </a: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ph idx="4294967295"/>
          </p:nvPr>
        </p:nvGraphicFramePr>
        <p:xfrm>
          <a:off x="2843808" y="2924944"/>
          <a:ext cx="4986335" cy="3287390"/>
        </p:xfrm>
        <a:graphic>
          <a:graphicData uri="http://schemas.openxmlformats.org/presentationml/2006/ole">
            <p:oleObj spid="_x0000_s26627" name="Worksheet" r:id="rId3" imgW="4162410" imgH="1190453" progId="Excel.Sheet.8">
              <p:embed/>
            </p:oleObj>
          </a:graphicData>
        </a:graphic>
      </p:graphicFrame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796073" y="4825649"/>
            <a:ext cx="1083733" cy="476400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kumimoji="0" lang="ru-RU" sz="1500" b="1" dirty="0">
                <a:solidFill>
                  <a:schemeClr val="tx1"/>
                </a:solidFill>
              </a:rPr>
              <a:t>13,5%</a:t>
            </a: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5129399" y="4444150"/>
            <a:ext cx="363925" cy="345437"/>
          </a:xfrm>
          <a:prstGeom prst="plus">
            <a:avLst>
              <a:gd name="adj" fmla="val 38236"/>
            </a:avLst>
          </a:prstGeom>
          <a:solidFill>
            <a:schemeClr val="accent1"/>
          </a:solidFill>
          <a:ln w="9525">
            <a:solidFill>
              <a:schemeClr val="bg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kumimoji="0" lang="ru-RU" b="1" i="1">
              <a:solidFill>
                <a:schemeClr val="bg1"/>
              </a:solidFill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796073" y="3874748"/>
            <a:ext cx="1095797" cy="501074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kumimoji="0" lang="ru-RU" sz="1600" b="1" dirty="0"/>
              <a:t>26,5%</a:t>
            </a:r>
          </a:p>
        </p:txBody>
      </p:sp>
      <p:sp>
        <p:nvSpPr>
          <p:cNvPr id="9" name="Стрелка вправо 8"/>
          <p:cNvSpPr/>
          <p:nvPr/>
        </p:nvSpPr>
        <p:spPr>
          <a:xfrm rot="849480">
            <a:off x="5924099" y="4427239"/>
            <a:ext cx="211793" cy="158845"/>
          </a:xfrm>
          <a:prstGeom prst="rightArrow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8889795">
            <a:off x="5561520" y="3714742"/>
            <a:ext cx="211793" cy="158844"/>
          </a:xfrm>
          <a:prstGeom prst="rightArrow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3262043">
            <a:off x="4821395" y="3713590"/>
            <a:ext cx="211793" cy="158845"/>
          </a:xfrm>
          <a:prstGeom prst="rightArrow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0028426">
            <a:off x="4494498" y="4371989"/>
            <a:ext cx="211793" cy="158845"/>
          </a:xfrm>
          <a:prstGeom prst="rightArrow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5246132" y="5436708"/>
            <a:ext cx="211793" cy="158845"/>
          </a:xfrm>
          <a:prstGeom prst="rightArrow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9" name="Group 6"/>
          <p:cNvGrpSpPr>
            <a:grpSpLocks/>
          </p:cNvGrpSpPr>
          <p:nvPr/>
        </p:nvGrpSpPr>
        <p:grpSpPr bwMode="auto">
          <a:xfrm>
            <a:off x="7649592" y="4073698"/>
            <a:ext cx="1458912" cy="579438"/>
            <a:chOff x="3696" y="1797"/>
            <a:chExt cx="919" cy="339"/>
          </a:xfrm>
        </p:grpSpPr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3923" y="1797"/>
              <a:ext cx="692" cy="33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0" lang="ru-RU" sz="3200" b="1" dirty="0"/>
                <a:t> 40%</a:t>
              </a:r>
            </a:p>
          </p:txBody>
        </p:sp>
        <p:grpSp>
          <p:nvGrpSpPr>
            <p:cNvPr id="21" name="Group 8"/>
            <p:cNvGrpSpPr>
              <a:grpSpLocks/>
            </p:cNvGrpSpPr>
            <p:nvPr/>
          </p:nvGrpSpPr>
          <p:grpSpPr bwMode="auto">
            <a:xfrm>
              <a:off x="3696" y="1933"/>
              <a:ext cx="182" cy="137"/>
              <a:chOff x="3606" y="2069"/>
              <a:chExt cx="136" cy="137"/>
            </a:xfrm>
          </p:grpSpPr>
          <p:sp>
            <p:nvSpPr>
              <p:cNvPr id="22" name="Rectangle 9"/>
              <p:cNvSpPr>
                <a:spLocks noChangeArrowheads="1"/>
              </p:cNvSpPr>
              <p:nvPr/>
            </p:nvSpPr>
            <p:spPr bwMode="auto">
              <a:xfrm>
                <a:off x="3606" y="2069"/>
                <a:ext cx="136" cy="4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Rectangle 10"/>
              <p:cNvSpPr>
                <a:spLocks noChangeArrowheads="1"/>
              </p:cNvSpPr>
              <p:nvPr/>
            </p:nvSpPr>
            <p:spPr bwMode="auto">
              <a:xfrm>
                <a:off x="3606" y="2160"/>
                <a:ext cx="136" cy="4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595" y="3175620"/>
            <a:ext cx="2843213" cy="1333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kumimoji="0" lang="ru-RU" sz="1600" b="1" dirty="0">
                <a:latin typeface="Arial" charset="0"/>
              </a:rPr>
              <a:t>Непосредственная цель Госпрограммы – снижение энергоемкости ВВП на 13,5% к 2020 году (по сравнению с 2007 г.). 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659562" y="5226645"/>
            <a:ext cx="2520950" cy="1082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kumimoji="0" lang="ru-RU" sz="1200" b="1" dirty="0">
                <a:latin typeface="Arial" charset="0"/>
              </a:rPr>
              <a:t>В соответствии с Указом Президента от 04.06.2008 г. № 889 энергоемкость ВВП России должна быть снижена на 40%* к 2020 году </a:t>
            </a:r>
          </a:p>
          <a:p>
            <a:pPr algn="ctr">
              <a:lnSpc>
                <a:spcPct val="90000"/>
              </a:lnSpc>
              <a:defRPr/>
            </a:pPr>
            <a:r>
              <a:rPr kumimoji="0" lang="ru-RU" sz="1200" b="1" dirty="0">
                <a:latin typeface="Arial" charset="0"/>
              </a:rPr>
              <a:t>(по отношению к 2007 г.)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-180528" y="6316578"/>
            <a:ext cx="9144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0" lang="ru-RU" sz="1800" dirty="0"/>
              <a:t>Государственная программа энергосбережения и повышения энергетической эффективности утверждена Распоряжением Правительства РФ  </a:t>
            </a:r>
            <a:r>
              <a:rPr kumimoji="0" lang="ru-RU" sz="1800" dirty="0" smtClean="0"/>
              <a:t>от 27.12.10 </a:t>
            </a:r>
            <a:r>
              <a:rPr kumimoji="0" lang="ru-RU" sz="1800" dirty="0"/>
              <a:t>№ 2446-р</a:t>
            </a:r>
          </a:p>
          <a:p>
            <a:pPr algn="ctr">
              <a:lnSpc>
                <a:spcPts val="1800"/>
              </a:lnSpc>
            </a:pPr>
            <a:endParaRPr kumimoji="0" lang="ru-RU" sz="1800" b="1" dirty="0">
              <a:latin typeface="Arial" pitchFamily="34" charset="0"/>
            </a:endParaRP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07504" y="116632"/>
          <a:ext cx="904875" cy="866775"/>
        </p:xfrm>
        <a:graphic>
          <a:graphicData uri="http://schemas.openxmlformats.org/presentationml/2006/ole">
            <p:oleObj spid="_x0000_s26628" name="Рисунок Microsoft" r:id="rId4" imgW="2006600" imgH="1854200" progId="">
              <p:embed/>
            </p:oleObj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0" y="198884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+mj-lt"/>
              </a:rPr>
              <a:t>	Снижение энергоемкости валового внутреннего продукта достигается комбинацией определяемых макроэкономической политикой и конъюнктурой рынков следующих факторов: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4" grpId="0" animBg="1"/>
      <p:bldP spid="15" grpId="0" animBg="1"/>
      <p:bldP spid="1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4" grpId="0" animBg="1"/>
      <p:bldP spid="25" grpId="0" animBg="1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>
                <a:solidFill>
                  <a:schemeClr val="tx1"/>
                </a:solidFill>
              </a:rPr>
              <a:pPr/>
              <a:t>16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188640"/>
            <a:ext cx="40160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Управление программой</a:t>
            </a:r>
            <a:endParaRPr lang="ru-RU" sz="24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107950" y="115888"/>
          <a:ext cx="904875" cy="866775"/>
        </p:xfrm>
        <a:graphic>
          <a:graphicData uri="http://schemas.openxmlformats.org/presentationml/2006/ole">
            <p:oleObj spid="_x0000_s69634" name="Рисунок Microsoft" r:id="rId3" imgW="2006600" imgH="1854200" progId="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4400550"/>
            <a:ext cx="8640960" cy="39660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001713">
              <a:defRPr/>
            </a:pPr>
            <a:r>
              <a:rPr kumimoji="0" lang="ru-RU" sz="1600">
                <a:solidFill>
                  <a:schemeClr val="tx1"/>
                </a:solidFill>
                <a:cs typeface="Arial" pitchFamily="34" charset="0"/>
              </a:rPr>
              <a:t>Соисполнители Программы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2875" y="1340768"/>
            <a:ext cx="1935163" cy="1484312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0" scaled="1"/>
            <a:tileRect/>
          </a:gra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lIns="91427" tIns="45714" rIns="91427" bIns="45714" anchor="ctr"/>
          <a:lstStyle/>
          <a:p>
            <a:pPr algn="ctr"/>
            <a:r>
              <a:rPr kumimoji="0" lang="ru-RU" sz="1200" b="1" dirty="0">
                <a:latin typeface="Arial" pitchFamily="34" charset="0"/>
                <a:cs typeface="Arial" pitchFamily="34" charset="0"/>
              </a:rPr>
              <a:t>Правительственная </a:t>
            </a:r>
          </a:p>
          <a:p>
            <a:pPr algn="ctr"/>
            <a:r>
              <a:rPr kumimoji="0" lang="ru-RU" sz="1200" b="1" dirty="0">
                <a:latin typeface="Arial" pitchFamily="34" charset="0"/>
                <a:cs typeface="Arial" pitchFamily="34" charset="0"/>
              </a:rPr>
              <a:t>комиссия по вопросам </a:t>
            </a:r>
          </a:p>
          <a:p>
            <a:pPr algn="ctr"/>
            <a:r>
              <a:rPr kumimoji="0" lang="ru-RU" sz="1200" b="1" dirty="0">
                <a:latin typeface="Arial" pitchFamily="34" charset="0"/>
                <a:cs typeface="Arial" pitchFamily="34" charset="0"/>
              </a:rPr>
              <a:t>топливно-энергетического комплекса ТЭК и воспроизводства минерально-сырьевой базы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42875" y="2923498"/>
            <a:ext cx="1935163" cy="909637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91427" tIns="45714" rIns="91427" bIns="45714" anchor="ctr"/>
          <a:lstStyle/>
          <a:p>
            <a:pPr algn="ctr"/>
            <a:r>
              <a:rPr kumimoji="0" lang="ru-RU" sz="1200" dirty="0">
                <a:latin typeface="Arial" pitchFamily="34" charset="0"/>
                <a:cs typeface="Arial" pitchFamily="34" charset="0"/>
              </a:rPr>
              <a:t>Рабочая группа по </a:t>
            </a:r>
            <a:r>
              <a:rPr kumimoji="0" lang="ru-RU" sz="1200" dirty="0" err="1" smtClean="0">
                <a:latin typeface="Arial" pitchFamily="34" charset="0"/>
                <a:cs typeface="Arial" pitchFamily="34" charset="0"/>
              </a:rPr>
              <a:t>энергоэффективности</a:t>
            </a:r>
            <a:endParaRPr kumimoji="0"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413" y="4800600"/>
            <a:ext cx="2070100" cy="4667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defRPr/>
            </a:pPr>
            <a:r>
              <a:rPr kumimoji="0" lang="ru-RU" sz="1400" b="1" dirty="0">
                <a:solidFill>
                  <a:schemeClr val="bg1"/>
                </a:solidFill>
              </a:rPr>
              <a:t>Минрегионразвития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0825" y="4800600"/>
            <a:ext cx="2035175" cy="4667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defRPr/>
            </a:pPr>
            <a:r>
              <a:rPr kumimoji="0" lang="ru-RU" sz="1400" b="1" dirty="0">
                <a:solidFill>
                  <a:schemeClr val="bg1"/>
                </a:solidFill>
              </a:rPr>
              <a:t>Минэкономразвития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0825" y="5267325"/>
            <a:ext cx="2035175" cy="1357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buClr>
                <a:schemeClr val="tx2"/>
              </a:buClr>
              <a:buFont typeface="Arial" pitchFamily="34" charset="0"/>
              <a:buChar char="•"/>
            </a:pPr>
            <a:r>
              <a:rPr kumimoji="0"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Координация исполнения программы в части реализации мероприятий по повышению </a:t>
            </a:r>
            <a:r>
              <a:rPr kumimoji="0" lang="ru-RU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энергоэффективности</a:t>
            </a:r>
            <a:r>
              <a:rPr kumimoji="0"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социального сектора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7056438" y="1340768"/>
            <a:ext cx="1941512" cy="1476375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lIns="91427" tIns="45714" rIns="91427" bIns="45714" anchor="ctr"/>
          <a:lstStyle/>
          <a:p>
            <a:pPr algn="ctr"/>
            <a:r>
              <a:rPr kumimoji="0" lang="ru-RU" sz="1200" b="1" dirty="0">
                <a:latin typeface="Arial" pitchFamily="34" charset="0"/>
                <a:cs typeface="Arial" pitchFamily="34" charset="0"/>
              </a:rPr>
              <a:t>Комиссия по модернизации </a:t>
            </a:r>
          </a:p>
          <a:p>
            <a:pPr algn="ctr"/>
            <a:r>
              <a:rPr kumimoji="0" lang="ru-RU" sz="1200" b="1" dirty="0">
                <a:latin typeface="Arial" pitchFamily="34" charset="0"/>
                <a:cs typeface="Arial" pitchFamily="34" charset="0"/>
              </a:rPr>
              <a:t>и технологическому </a:t>
            </a:r>
          </a:p>
          <a:p>
            <a:pPr algn="ctr"/>
            <a:r>
              <a:rPr kumimoji="0" lang="ru-RU" sz="1200" b="1" dirty="0">
                <a:latin typeface="Arial" pitchFamily="34" charset="0"/>
                <a:cs typeface="Arial" pitchFamily="34" charset="0"/>
              </a:rPr>
              <a:t>развитию экономики </a:t>
            </a:r>
          </a:p>
          <a:p>
            <a:pPr algn="ctr"/>
            <a:r>
              <a:rPr kumimoji="0" lang="ru-RU" sz="1200" b="1" dirty="0">
                <a:latin typeface="Arial" pitchFamily="34" charset="0"/>
                <a:cs typeface="Arial" pitchFamily="34" charset="0"/>
              </a:rPr>
              <a:t>России при Президенте РФ</a:t>
            </a:r>
          </a:p>
        </p:txBody>
      </p:sp>
      <p:sp>
        <p:nvSpPr>
          <p:cNvPr id="12" name="Равнобедренный треугольник 11"/>
          <p:cNvSpPr>
            <a:spLocks noChangeArrowheads="1"/>
          </p:cNvSpPr>
          <p:nvPr/>
        </p:nvSpPr>
        <p:spPr bwMode="auto">
          <a:xfrm>
            <a:off x="4346575" y="3789040"/>
            <a:ext cx="357188" cy="57606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algn="ctr">
            <a:noFill/>
            <a:miter lim="800000"/>
            <a:headEnd/>
            <a:tailEnd/>
          </a:ln>
        </p:spPr>
        <p:txBody>
          <a:bodyPr lIns="91427" tIns="45714" rIns="91427" bIns="45714" anchor="ctr"/>
          <a:lstStyle/>
          <a:p>
            <a:pPr algn="ctr">
              <a:defRPr/>
            </a:pPr>
            <a:endParaRPr kumimoji="0" lang="ru-RU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00575" y="4800600"/>
            <a:ext cx="2041525" cy="4667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defRPr/>
            </a:pPr>
            <a:r>
              <a:rPr kumimoji="0" lang="ru-RU" sz="1400" b="1" dirty="0" err="1">
                <a:solidFill>
                  <a:schemeClr val="bg1"/>
                </a:solidFill>
              </a:rPr>
              <a:t>Минпромторг</a:t>
            </a:r>
            <a:endParaRPr kumimoji="0" lang="ru-RU" sz="14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83388" y="4800600"/>
            <a:ext cx="2063750" cy="4667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defRPr/>
            </a:pPr>
            <a:r>
              <a:rPr kumimoji="0" lang="ru-RU" sz="1400" b="1" dirty="0">
                <a:solidFill>
                  <a:schemeClr val="bg1"/>
                </a:solidFill>
              </a:rPr>
              <a:t>Минфин</a:t>
            </a:r>
          </a:p>
        </p:txBody>
      </p:sp>
      <p:sp>
        <p:nvSpPr>
          <p:cNvPr id="16" name="Пятиугольник 15"/>
          <p:cNvSpPr/>
          <p:nvPr/>
        </p:nvSpPr>
        <p:spPr>
          <a:xfrm flipH="1">
            <a:off x="5400675" y="2277434"/>
            <a:ext cx="1574800" cy="517525"/>
          </a:xfrm>
          <a:prstGeom prst="homePlate">
            <a:avLst>
              <a:gd name="adj" fmla="val 18130"/>
            </a:avLst>
          </a:prstGeom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7" tIns="35995" rIns="91427" bIns="45714" anchor="ctr"/>
          <a:lstStyle/>
          <a:p>
            <a:pPr marL="85712">
              <a:defRPr/>
            </a:pPr>
            <a:endParaRPr kumimoji="0" lang="ru-RU" sz="1400" b="1" dirty="0">
              <a:solidFill>
                <a:schemeClr val="bg1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4499992" y="3232026"/>
            <a:ext cx="2520000" cy="517525"/>
          </a:xfrm>
          <a:prstGeom prst="homePlate">
            <a:avLst>
              <a:gd name="adj" fmla="val 18130"/>
            </a:avLst>
          </a:prstGeom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7" tIns="35995" rIns="91427" bIns="45714" anchor="ctr"/>
          <a:lstStyle/>
          <a:p>
            <a:pPr marL="901571" algn="ctr">
              <a:defRPr/>
            </a:pPr>
            <a:endParaRPr kumimoji="0" lang="ru-RU" sz="1200" b="1" dirty="0">
              <a:solidFill>
                <a:schemeClr val="tx1"/>
              </a:solidFill>
            </a:endParaRPr>
          </a:p>
        </p:txBody>
      </p:sp>
      <p:sp>
        <p:nvSpPr>
          <p:cNvPr id="18" name="Пятиугольник 17"/>
          <p:cNvSpPr/>
          <p:nvPr/>
        </p:nvSpPr>
        <p:spPr>
          <a:xfrm flipH="1">
            <a:off x="2097088" y="3235201"/>
            <a:ext cx="2519362" cy="517525"/>
          </a:xfrm>
          <a:prstGeom prst="homePlate">
            <a:avLst>
              <a:gd name="adj" fmla="val 18130"/>
            </a:avLst>
          </a:prstGeom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7" tIns="35995" rIns="91427" bIns="45714" anchor="ctr"/>
          <a:lstStyle/>
          <a:p>
            <a:pPr marL="85712">
              <a:defRPr/>
            </a:pPr>
            <a:endParaRPr kumimoji="0" lang="ru-RU" sz="1300" b="1" dirty="0">
              <a:solidFill>
                <a:schemeClr val="bg1"/>
              </a:solidFill>
            </a:endParaRPr>
          </a:p>
        </p:txBody>
      </p:sp>
      <p:sp>
        <p:nvSpPr>
          <p:cNvPr id="19" name="Пятиугольник 18"/>
          <p:cNvSpPr>
            <a:spLocks noChangeArrowheads="1"/>
          </p:cNvSpPr>
          <p:nvPr/>
        </p:nvSpPr>
        <p:spPr bwMode="auto">
          <a:xfrm>
            <a:off x="2123728" y="2291386"/>
            <a:ext cx="1485900" cy="519113"/>
          </a:xfrm>
          <a:prstGeom prst="homePlate">
            <a:avLst>
              <a:gd name="adj" fmla="val 18128"/>
            </a:avLst>
          </a:prstGeom>
          <a:gradFill rotWithShape="1">
            <a:gsLst>
              <a:gs pos="0">
                <a:srgbClr val="FF8988"/>
              </a:gs>
              <a:gs pos="35001">
                <a:srgbClr val="FFADAC">
                  <a:alpha val="90550"/>
                </a:srgbClr>
              </a:gs>
              <a:gs pos="100000">
                <a:srgbClr val="FFDDDD">
                  <a:alpha val="73000"/>
                </a:srgbClr>
              </a:gs>
            </a:gsLst>
            <a:lin ang="162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91427" tIns="35995" rIns="91427" bIns="45714" anchor="ctr"/>
          <a:lstStyle/>
          <a:p>
            <a:pPr marL="901571" algn="ctr">
              <a:defRPr/>
            </a:pPr>
            <a:endParaRPr kumimoji="0" lang="ru-RU" sz="1400" b="1" dirty="0">
              <a:latin typeface="+mn-lt"/>
            </a:endParaRPr>
          </a:p>
        </p:txBody>
      </p:sp>
      <p:sp>
        <p:nvSpPr>
          <p:cNvPr id="20" name="Овал 19"/>
          <p:cNvSpPr>
            <a:spLocks noChangeArrowheads="1"/>
          </p:cNvSpPr>
          <p:nvPr/>
        </p:nvSpPr>
        <p:spPr bwMode="auto">
          <a:xfrm>
            <a:off x="3627438" y="2123753"/>
            <a:ext cx="1789112" cy="1665287"/>
          </a:xfrm>
          <a:prstGeom prst="ellipse">
            <a:avLst/>
          </a:prstGeom>
          <a:solidFill>
            <a:schemeClr val="accent1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endParaRPr kumimoji="0" lang="ru-RU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kumimoji="0" lang="ru-RU" sz="1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Минэнерго</a:t>
            </a:r>
          </a:p>
          <a:p>
            <a:pPr algn="ctr"/>
            <a:r>
              <a:rPr kumimoji="0" lang="ru-RU" sz="1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(исполнитель Программы)</a:t>
            </a:r>
          </a:p>
          <a:p>
            <a:pPr algn="ctr"/>
            <a:endParaRPr kumimoji="0" lang="ru-RU" sz="1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32025" y="899245"/>
            <a:ext cx="4679950" cy="44767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0" rIns="91427" bIns="45714" anchor="ctr"/>
          <a:lstStyle/>
          <a:p>
            <a:pPr algn="ctr">
              <a:defRPr/>
            </a:pPr>
            <a:r>
              <a:rPr kumimoji="0" lang="ru-RU" sz="1600" b="1" dirty="0"/>
              <a:t>Межведомственный координационный совет по реализации Программы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232025" y="1331045"/>
            <a:ext cx="4679950" cy="5857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just">
              <a:spcBef>
                <a:spcPts val="1200"/>
              </a:spcBef>
            </a:pPr>
            <a:r>
              <a:rPr kumimoji="0"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Общая координация реализации </a:t>
            </a:r>
            <a:r>
              <a:rPr kumimoji="0"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Программы.</a:t>
            </a:r>
            <a:endParaRPr kumimoji="0"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kumimoji="0"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Решения об объемах </a:t>
            </a:r>
            <a:r>
              <a:rPr kumimoji="0" lang="ru-RU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софинансирования</a:t>
            </a:r>
            <a:r>
              <a:rPr kumimoji="0"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региональных </a:t>
            </a:r>
            <a:r>
              <a:rPr kumimoji="0"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программ.</a:t>
            </a:r>
            <a:endParaRPr kumimoji="0"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kumimoji="0"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Решения о предоставлении государственных гарантий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7056438" y="2891036"/>
            <a:ext cx="1935162" cy="9080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91427" tIns="45714" rIns="91427" bIns="45714" anchor="ctr"/>
          <a:lstStyle/>
          <a:p>
            <a:pPr algn="ctr"/>
            <a:r>
              <a:rPr kumimoji="0" lang="ru-RU" sz="1200">
                <a:latin typeface="Arial" pitchFamily="34" charset="0"/>
                <a:cs typeface="Arial" pitchFamily="34" charset="0"/>
              </a:rPr>
              <a:t>Рабочая группа по энергоэффективности</a:t>
            </a:r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4346575" y="2132856"/>
            <a:ext cx="357188" cy="144462"/>
          </a:xfrm>
          <a:prstGeom prst="triangle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defRPr/>
            </a:pPr>
            <a:endParaRPr kumimoji="0" lang="ru-RU" sz="1800"/>
          </a:p>
        </p:txBody>
      </p:sp>
      <p:sp>
        <p:nvSpPr>
          <p:cNvPr id="25" name="TextBox 24"/>
          <p:cNvSpPr txBox="1"/>
          <p:nvPr/>
        </p:nvSpPr>
        <p:spPr>
          <a:xfrm>
            <a:off x="2195737" y="3212976"/>
            <a:ext cx="129676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0" lang="ru-RU" sz="1100" b="1" dirty="0">
                <a:latin typeface="Arial" pitchFamily="34" charset="0"/>
                <a:cs typeface="Arial" pitchFamily="34" charset="0"/>
              </a:rPr>
              <a:t>Отчетность по исполнению Программы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07050" y="3212976"/>
            <a:ext cx="126920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0" lang="ru-RU" sz="1100" b="1" dirty="0">
                <a:latin typeface="Arial" pitchFamily="34" charset="0"/>
                <a:cs typeface="Arial" pitchFamily="34" charset="0"/>
              </a:rPr>
              <a:t>Отчетность по исполнению Программы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16575" y="2313947"/>
            <a:ext cx="1169988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kumimoji="0" lang="ru-RU" sz="1100" b="1" dirty="0">
                <a:latin typeface="Arial" pitchFamily="34" charset="0"/>
                <a:cs typeface="Arial" pitchFamily="34" charset="0"/>
              </a:rPr>
              <a:t>Развитие Программы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67744" y="2348880"/>
            <a:ext cx="1169988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kumimoji="0" lang="ru-RU" sz="1100" b="1" dirty="0">
                <a:latin typeface="Arial" pitchFamily="34" charset="0"/>
                <a:cs typeface="Arial" pitchFamily="34" charset="0"/>
              </a:rPr>
              <a:t>Координация и контроль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411413" y="5264150"/>
            <a:ext cx="2070100" cy="13604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buClr>
                <a:schemeClr val="tx2"/>
              </a:buClr>
              <a:buFont typeface="Arial" pitchFamily="34" charset="0"/>
              <a:buChar char="•"/>
            </a:pPr>
            <a:r>
              <a:rPr kumimoji="0" lang="ru-RU" sz="11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Координация исполнения программы в части реализации мероприятий по повышению энергоэффективности ЖКХ и муниципальной инфраструктуры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05338" y="5267325"/>
            <a:ext cx="2036762" cy="1357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buClr>
                <a:schemeClr val="tx2"/>
              </a:buClr>
              <a:buFont typeface="Arial" pitchFamily="34" charset="0"/>
              <a:buChar char="•"/>
            </a:pPr>
            <a:r>
              <a:rPr kumimoji="0" lang="ru-RU" sz="11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Координация исполнения программы в части реализации мероприятий по повышению энергоэффективности промышленности и торговли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781800" y="5267325"/>
            <a:ext cx="2065338" cy="1357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anchor="ctr"/>
          <a:lstStyle/>
          <a:p>
            <a:pPr algn="ctr">
              <a:buClr>
                <a:schemeClr val="tx2"/>
              </a:buClr>
              <a:buFont typeface="Arial" pitchFamily="34" charset="0"/>
              <a:buChar char="•"/>
            </a:pPr>
            <a:r>
              <a:rPr kumimoji="0" lang="ru-RU" sz="11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Координация исполнения программы в части выделения субсидий и госгарантий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uiExpand="1" build="p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>
                <a:solidFill>
                  <a:schemeClr val="tx1"/>
                </a:solidFill>
              </a:rPr>
              <a:pPr/>
              <a:t>17</a:t>
            </a:fld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07504" y="116632"/>
          <a:ext cx="904875" cy="866775"/>
        </p:xfrm>
        <a:graphic>
          <a:graphicData uri="http://schemas.openxmlformats.org/presentationml/2006/ole">
            <p:oleObj spid="_x0000_s45058" name="Рисунок Microsoft" r:id="rId3" imgW="2006600" imgH="1854200" progId="">
              <p:embed/>
            </p:oleObj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43608" y="1241"/>
            <a:ext cx="8100392" cy="979487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Основные механизмы реализации Госпрограммы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" y="980728"/>
            <a:ext cx="9144000" cy="5877272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Предоставление из федерального бюджета субсидий на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региональных программ в области энергосбережения и повышения энергетической эффективности.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Предоставление государственных гарантий РФ по кредитам на реализацию проектов в области энергосбережения и повышения эффективности использования энергии.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Введение системы целевых индикаторов по повышению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для различных сфер экономики страны, для субъектов РФ.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Формирование единого топливно-энергетического баланса по стране и регионам (ЕТЭБ), совершенствование системы статистического наблюдения и информационной поддержки.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Нормативно-законодательное обеспечение Госпрограммы (планируется принять ряд нормативно-правовых актов).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Поддержка НИОКР по повышению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Введение новых стандартов и технических регламентов на оборудование и здания.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Создание Государственной информационной системы в области повышения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(мониторинг ситуации).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Обучение лиц, ответственных за повышение энергетической эффективности (исполнительная власть. Бюджетные и коммерческие организации, население).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Методическое и нормативное обеспечение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(НИР).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>
                <a:solidFill>
                  <a:schemeClr val="tx1"/>
                </a:solidFill>
              </a:rPr>
              <a:pPr/>
              <a:t>18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87624" y="116632"/>
            <a:ext cx="7956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Перечень подпрограмм Государственной программы</a:t>
            </a:r>
          </a:p>
        </p:txBody>
      </p:sp>
      <p:sp>
        <p:nvSpPr>
          <p:cNvPr id="19" name="Rectangle 3"/>
          <p:cNvSpPr txBox="1">
            <a:spLocks/>
          </p:cNvSpPr>
          <p:nvPr/>
        </p:nvSpPr>
        <p:spPr>
          <a:xfrm>
            <a:off x="251520" y="1125811"/>
            <a:ext cx="8713093" cy="93503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С учётом специфики отдельных секторов российской экономики определены следующие подпрограммы, объединяющие группы однотипных мероприятий Программы: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" name="Group 59"/>
          <p:cNvGraphicFramePr>
            <a:graphicFrameLocks/>
          </p:cNvGraphicFramePr>
          <p:nvPr/>
        </p:nvGraphicFramePr>
        <p:xfrm>
          <a:off x="35496" y="2241368"/>
          <a:ext cx="9073008" cy="4533525"/>
        </p:xfrm>
        <a:graphic>
          <a:graphicData uri="http://schemas.openxmlformats.org/drawingml/2006/table">
            <a:tbl>
              <a:tblPr/>
              <a:tblGrid>
                <a:gridCol w="9073008"/>
              </a:tblGrid>
              <a:tr h="276214">
                <a:tc>
                  <a:txBody>
                    <a:bodyPr/>
                    <a:lstStyle/>
                    <a:p>
                      <a:pPr marL="0" marR="0" lvl="0" indent="0" algn="l" defTabSz="69532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4">
                <a:tc>
                  <a:txBody>
                    <a:bodyPr/>
                    <a:lstStyle/>
                    <a:p>
                      <a:pPr marL="0" marR="0" lvl="0" indent="0" algn="l" defTabSz="69532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69532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98">
                <a:tc>
                  <a:txBody>
                    <a:bodyPr/>
                    <a:lstStyle/>
                    <a:p>
                      <a:pPr marL="0" marR="0" lvl="0" indent="0" algn="l" defTabSz="69532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91">
                <a:tc>
                  <a:txBody>
                    <a:bodyPr/>
                    <a:lstStyle/>
                    <a:p>
                      <a:pPr marL="0" marR="0" lvl="0" indent="0" algn="l" defTabSz="69532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69532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1">
                <a:tc>
                  <a:txBody>
                    <a:bodyPr/>
                    <a:lstStyle/>
                    <a:p>
                      <a:pPr marL="0" marR="0" lvl="0" indent="0" algn="l" defTabSz="69532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69532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just" defTabSz="69532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69532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69532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69532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69532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07504" y="116632"/>
          <a:ext cx="904875" cy="866775"/>
        </p:xfrm>
        <a:graphic>
          <a:graphicData uri="http://schemas.openxmlformats.org/presentationml/2006/ole">
            <p:oleObj spid="_x0000_s43010" name="Рисунок Microsoft" r:id="rId3" imgW="2006600" imgH="1854200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084" y="2217639"/>
            <a:ext cx="9144000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«Энергосбережение и повышение энергетической эффективности в электроэнергетике»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56490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«Энергосбережение и повышение энергетической эффективности в промышленности»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8529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«Энергосбережение и повышение энергетической эффективности в теплоснабжении и системах коммунальной инфраструктуры»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429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«Энергосбережение и повышение энергетической эффективности в сельском хозяйстве»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7890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«Энергосбережение и повышение энергетической эффективности на транспорте»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03353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«Энергосбережение и повышение энергетической эффективности в государственных (муниципальных) учреждениях и сфере оказания услуг»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5811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«Энергосбережение и повышение энергетической эффективности в жилищном фонде»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486859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«Стимулирование энергосбережения и повышения энергетической эффективности в субъектах Российской Федерации»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429586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«Методическое, информационное и кадровое обеспечение мероприятий по энергосбережению и повышению энергетической эффективности» (включая создание государственной информационной системы в области энергосбережения и повышения эффективности использования энергии, а также условий для ее функционирования)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>
                <a:solidFill>
                  <a:schemeClr val="tx1"/>
                </a:solidFill>
              </a:rPr>
              <a:pPr/>
              <a:t>19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59023"/>
            <a:ext cx="7812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Структура программы в разрезе подпрограмм</a:t>
            </a: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07504" y="116632"/>
          <a:ext cx="904875" cy="866775"/>
        </p:xfrm>
        <a:graphic>
          <a:graphicData uri="http://schemas.openxmlformats.org/presentationml/2006/ole">
            <p:oleObj spid="_x0000_s44034" name="Рисунок Microsoft" r:id="rId3" imgW="2006600" imgH="1854200" progId="">
              <p:embed/>
            </p:oleObj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19057" y="1384272"/>
          <a:ext cx="8270877" cy="5238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0"/>
            <a:ext cx="7812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Доля энергоемких отраслей во внутреннем потреблении энергоресурсов в Российской Федерации </a:t>
            </a:r>
            <a:endParaRPr lang="ru-RU" sz="24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323850" y="1255713"/>
          <a:ext cx="8301038" cy="5470525"/>
        </p:xfrm>
        <a:graphic>
          <a:graphicData uri="http://schemas.openxmlformats.org/presentationml/2006/ole">
            <p:oleObj spid="_x0000_s40962" name="Worksheet" r:id="rId3" imgW="5476900" imgH="3467100" progId="Excel.Sheet.8">
              <p:embed/>
            </p:oleObj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11960" y="3140968"/>
            <a:ext cx="533400" cy="244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 dirty="0"/>
              <a:t>26,2%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275856" y="4077072"/>
            <a:ext cx="533400" cy="244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 dirty="0"/>
              <a:t>25,7%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51720" y="4005064"/>
            <a:ext cx="533400" cy="244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 dirty="0"/>
              <a:t>16,5%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115616" y="3284984"/>
            <a:ext cx="533400" cy="244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 dirty="0"/>
              <a:t>15,2%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547664" y="2996952"/>
            <a:ext cx="441325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 b="1" dirty="0"/>
              <a:t>7,4%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483768" y="2852936"/>
            <a:ext cx="469900" cy="244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 dirty="0"/>
              <a:t>9,0%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627784" y="4509120"/>
            <a:ext cx="1018227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 млн. </a:t>
            </a:r>
            <a:r>
              <a:rPr lang="ru-RU" b="1" dirty="0" smtClean="0"/>
              <a:t>тут</a:t>
            </a:r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>
                <a:solidFill>
                  <a:schemeClr val="tx1"/>
                </a:solidFill>
              </a:rPr>
              <a:pPr/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07504" y="116632"/>
          <a:ext cx="904875" cy="866775"/>
        </p:xfrm>
        <a:graphic>
          <a:graphicData uri="http://schemas.openxmlformats.org/presentationml/2006/ole">
            <p:oleObj spid="_x0000_s40963" name="Рисунок Microsoft" r:id="rId4" imgW="2006600" imgH="1854200" progId="">
              <p:embed/>
            </p:oleObj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/>
              <a:pPr/>
              <a:t>20</a:t>
            </a:fld>
            <a:endParaRPr lang="ru-RU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07504" y="116632"/>
          <a:ext cx="904875" cy="866775"/>
        </p:xfrm>
        <a:graphic>
          <a:graphicData uri="http://schemas.openxmlformats.org/presentationml/2006/ole">
            <p:oleObj spid="_x0000_s47106" name="Рисунок Microsoft" r:id="rId3" imgW="2006600" imgH="1854200" progId="">
              <p:embed/>
            </p:oleObj>
          </a:graphicData>
        </a:graphic>
      </p:graphicFrame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043608" y="59140"/>
            <a:ext cx="81003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Подпрограмма «Энергосбережение и повышение энергетической эффективности в государственных (муниципальных) </a:t>
            </a: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учреждениях и сфере оказания услуг» 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07504" y="1790328"/>
            <a:ext cx="6336704" cy="990600"/>
          </a:xfrm>
          <a:prstGeom prst="roundRect">
            <a:avLst>
              <a:gd name="adj" fmla="val 43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Основная цель подпрограммы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Down Arrow 17"/>
          <p:cNvSpPr>
            <a:spLocks noChangeArrowheads="1"/>
          </p:cNvSpPr>
          <p:nvPr/>
        </p:nvSpPr>
        <p:spPr bwMode="auto">
          <a:xfrm>
            <a:off x="1306513" y="2780928"/>
            <a:ext cx="609600" cy="86409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Down Arrow 17"/>
          <p:cNvSpPr>
            <a:spLocks noChangeArrowheads="1"/>
          </p:cNvSpPr>
          <p:nvPr/>
        </p:nvSpPr>
        <p:spPr bwMode="auto">
          <a:xfrm>
            <a:off x="4735513" y="2755776"/>
            <a:ext cx="609600" cy="88924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47981" y="3658344"/>
            <a:ext cx="6264696" cy="1066800"/>
          </a:xfrm>
          <a:prstGeom prst="roundRect">
            <a:avLst>
              <a:gd name="adj" fmla="val 43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Реализация мероприятий программ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Down Arrow 17"/>
          <p:cNvSpPr>
            <a:spLocks noChangeArrowheads="1"/>
          </p:cNvSpPr>
          <p:nvPr/>
        </p:nvSpPr>
        <p:spPr bwMode="auto">
          <a:xfrm>
            <a:off x="1306513" y="4725144"/>
            <a:ext cx="609600" cy="86409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Down Arrow 17"/>
          <p:cNvSpPr>
            <a:spLocks noChangeArrowheads="1"/>
          </p:cNvSpPr>
          <p:nvPr/>
        </p:nvSpPr>
        <p:spPr bwMode="auto">
          <a:xfrm>
            <a:off x="4735513" y="4725144"/>
            <a:ext cx="609600" cy="86409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08181" y="5589240"/>
            <a:ext cx="6204495" cy="1066800"/>
          </a:xfrm>
          <a:prstGeom prst="roundRect">
            <a:avLst>
              <a:gd name="adj" fmla="val 43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Реализация мероприятий программ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516216" y="3789040"/>
            <a:ext cx="2555776" cy="833178"/>
          </a:xfrm>
          <a:prstGeom prst="rect">
            <a:avLst/>
          </a:prstGeom>
          <a:solidFill>
            <a:srgbClr val="FFFFFF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600" dirty="0" smtClean="0"/>
              <a:t>Региональных;</a:t>
            </a:r>
          </a:p>
          <a:p>
            <a:r>
              <a:rPr lang="ru-RU" sz="1600" dirty="0" smtClean="0"/>
              <a:t>Муниципальных;</a:t>
            </a:r>
          </a:p>
          <a:p>
            <a:r>
              <a:rPr lang="ru-RU" sz="1600" dirty="0" smtClean="0"/>
              <a:t>Ведомственных.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516216" y="5343740"/>
            <a:ext cx="2555776" cy="1325620"/>
          </a:xfrm>
          <a:prstGeom prst="rect">
            <a:avLst/>
          </a:prstGeom>
          <a:solidFill>
            <a:srgbClr val="FFFFFF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600" dirty="0" smtClean="0"/>
              <a:t>государственных (муниципальных) учреждений;</a:t>
            </a:r>
          </a:p>
          <a:p>
            <a:r>
              <a:rPr lang="ru-RU" sz="1600" dirty="0" smtClean="0"/>
              <a:t>организаций сферы оказания услуг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516216" y="1556792"/>
            <a:ext cx="2627784" cy="2064284"/>
          </a:xfrm>
          <a:prstGeom prst="rect">
            <a:avLst/>
          </a:prstGeom>
          <a:solidFill>
            <a:srgbClr val="FFFFFF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600" dirty="0" smtClean="0"/>
              <a:t>Снижение удельного расхода энергии на 1 кв. метр площади объектов учреждений на 15 % на </a:t>
            </a:r>
            <a:r>
              <a:rPr lang="en-US" sz="1600" dirty="0" smtClean="0"/>
              <a:t>I</a:t>
            </a:r>
            <a:r>
              <a:rPr lang="ru-RU" sz="1600" dirty="0" smtClean="0"/>
              <a:t> этапе (2011 - 2015 годы)  и на 27 % за весь срок реализации Программы (2011 - 2020 годы)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0" y="299695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достигается</a:t>
            </a:r>
            <a:endParaRPr lang="ru-RU" b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>
                <a:solidFill>
                  <a:schemeClr val="tx1"/>
                </a:solidFill>
              </a:rPr>
              <a:pPr/>
              <a:t>21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107950" y="115888"/>
          <a:ext cx="904875" cy="866775"/>
        </p:xfrm>
        <a:graphic>
          <a:graphicData uri="http://schemas.openxmlformats.org/presentationml/2006/ole">
            <p:oleObj spid="_x0000_s63490" name="Рисунок Microsoft" r:id="rId3" imgW="2006600" imgH="1854200" progId="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43608" y="0"/>
            <a:ext cx="8100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Основные организационные мероприятия подпрограммы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744" y="1196752"/>
            <a:ext cx="9107256" cy="837431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 smtClean="0"/>
              <a:t>организация учета используемых энергетических ресурсов на объектах в соответствии с требованиями законодательства об энергосбережении и о повышении энергетической эффективности;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744" y="2086144"/>
            <a:ext cx="9107256" cy="83880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 smtClean="0"/>
              <a:t>проведение обязательных энергетических обследований органов государственной власти и органов местного самоуправления, наделенных правами юридических лиц, а также государственных (муниципальных) учреждений;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744" y="2996952"/>
            <a:ext cx="9107256" cy="83880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 smtClean="0"/>
              <a:t>проведение обязательных и добровольных энергетических обследований организаций сферы услуг;</a:t>
            </a:r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744" y="3878935"/>
            <a:ext cx="9107256" cy="83880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 smtClean="0"/>
              <a:t>внедрение автоматизированных систем мониторинга потребления энергетических ресурсов и мониторинга осуществления мероприятий по энергосбережению и повышению энергетической эффективности;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744" y="4781972"/>
            <a:ext cx="9107256" cy="83880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 smtClean="0"/>
              <a:t>осуществление контроля за исполнением обязательных мероприятий и требований, установленных законодательством об энергосбережении и о повышении энергетической эффективности;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5692780"/>
            <a:ext cx="9144000" cy="116522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 smtClean="0"/>
              <a:t>содействие заключению </a:t>
            </a:r>
            <a:r>
              <a:rPr lang="ru-RU" dirty="0" err="1" smtClean="0"/>
              <a:t>энергосервисных</a:t>
            </a:r>
            <a:r>
              <a:rPr lang="ru-RU" dirty="0" smtClean="0"/>
              <a:t> договоров (контрактов) государственными (муниципальными) учреждениями в соответствии с законодательством об энергосбережении и о повышении энергетической эффективности.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43608" y="764704"/>
            <a:ext cx="81003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«Энергосбережение и повышение энергетической эффективности в государственных (муниципальных) </a:t>
            </a: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учреждениях и сфере оказания услуг»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>
                <a:solidFill>
                  <a:schemeClr val="tx1"/>
                </a:solidFill>
              </a:rPr>
              <a:pPr/>
              <a:t>22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107950" y="115888"/>
          <a:ext cx="904875" cy="866775"/>
        </p:xfrm>
        <a:graphic>
          <a:graphicData uri="http://schemas.openxmlformats.org/presentationml/2006/ole">
            <p:oleObj spid="_x0000_s86018" name="Рисунок Microsoft" r:id="rId3" imgW="2006600" imgH="1854200" progId="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43608" y="116632"/>
            <a:ext cx="8100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Основные организационные мероприятия подпрограммы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744" y="980728"/>
            <a:ext cx="9107256" cy="1053455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 smtClean="0"/>
              <a:t>контроль выполнения требований законодательства об энергосбережении и о повышении энергетической эффективности по подготовке и реализации региональных и муниципальных программ в области энергосбережения и повышения энергетической эффективности;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744" y="2086144"/>
            <a:ext cx="9107256" cy="83880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 smtClean="0"/>
              <a:t>стимулирование реализации региональных и муниципальных программ в области энергосбережения и повышения энергетической эффективности и мероприятий по оснащению приборами учета используемых энергетических ресурсов;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744" y="2996952"/>
            <a:ext cx="9107256" cy="83880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 smtClean="0"/>
              <a:t>расширение возможностей реализации механизмов государственно-частного партнерства, включая </a:t>
            </a:r>
            <a:r>
              <a:rPr lang="ru-RU" dirty="0" err="1" smtClean="0"/>
              <a:t>энергосервисные</a:t>
            </a:r>
            <a:r>
              <a:rPr lang="ru-RU" dirty="0" smtClean="0"/>
              <a:t> договоры (контракты);</a:t>
            </a:r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744" y="3878935"/>
            <a:ext cx="9107256" cy="83880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 smtClean="0"/>
              <a:t>осуществление информационных и образовательных программ, информирование граждан о возможных типовых решениях по энергосбережению и повышению энергетической </a:t>
            </a:r>
            <a:r>
              <a:rPr lang="ru-RU" smtClean="0"/>
              <a:t>эффективности;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744" y="4781972"/>
            <a:ext cx="9107256" cy="83880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 smtClean="0"/>
              <a:t>осуществление контроля за исполнением обязательных мероприятий и требований, установленных законодательством об энергосбережении и о повышении энергетической эффективности;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496" y="5692780"/>
            <a:ext cx="9108504" cy="116522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 smtClean="0"/>
              <a:t>содействие заключению </a:t>
            </a:r>
            <a:r>
              <a:rPr lang="ru-RU" dirty="0" err="1" smtClean="0"/>
              <a:t>энергосервисных</a:t>
            </a:r>
            <a:r>
              <a:rPr lang="ru-RU" dirty="0" smtClean="0"/>
              <a:t> договоров (контрактов) государственными (муниципальными) учреждениями в соответствии с законодательством об энергосбережении и о повышении энергетической эффективности.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43608" y="788511"/>
            <a:ext cx="8100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«Стимулирование энергосбережения и повышения энергетической эффективности в субъектах Российской Федерации»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/>
              <a:pPr/>
              <a:t>23</a:t>
            </a:fld>
            <a:endParaRPr lang="ru-RU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07504" y="116632"/>
          <a:ext cx="904875" cy="866775"/>
        </p:xfrm>
        <a:graphic>
          <a:graphicData uri="http://schemas.openxmlformats.org/presentationml/2006/ole">
            <p:oleObj spid="_x0000_s67586" name="Рисунок Microsoft" r:id="rId3" imgW="2006600" imgH="1854200" progId="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15616" y="0"/>
            <a:ext cx="8028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Обеспечение </a:t>
            </a:r>
            <a:b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энергетической эффективности </a:t>
            </a:r>
            <a:b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при размещении заказов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744" y="1246172"/>
            <a:ext cx="9107256" cy="1102708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just"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ru-RU" dirty="0" smtClean="0"/>
              <a:t>	Государственные или муниципальные заказчики, уполномоченные органы, при принятии решений о видах, категориях товаров, работ, услуг, размещение заказов на которые осуществляется для государственных или муниципальных нужд, и (или) при установлении требований к указанным товарам, работам, услугам </a:t>
            </a:r>
            <a:r>
              <a:rPr lang="ru-RU" b="1" i="1" dirty="0" smtClean="0"/>
              <a:t>должны учитывать</a:t>
            </a:r>
            <a:r>
              <a:rPr lang="ru-RU" dirty="0" smtClean="0"/>
              <a:t> следующие положения: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564904"/>
            <a:ext cx="9144000" cy="864096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 smtClean="0"/>
              <a:t>товары, работы, услуги, размещение заказов на которые осуществляется для государственных или муниципальных нужд, </a:t>
            </a:r>
            <a:r>
              <a:rPr lang="ru-RU" b="1" dirty="0" smtClean="0"/>
              <a:t>должны обеспечивать достижение максимально возможных энергосбережения, энергетической эффективности</a:t>
            </a:r>
            <a:r>
              <a:rPr lang="ru-RU" dirty="0" smtClean="0"/>
              <a:t>;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717032"/>
            <a:ext cx="9107256" cy="2637631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 smtClean="0"/>
              <a:t>товары, работы, услуги, размещение заказов на которые осуществляется для государственных или муниципальных нужд, </a:t>
            </a:r>
            <a:r>
              <a:rPr lang="ru-RU" b="1" dirty="0" smtClean="0"/>
              <a:t>должны обеспечивать снижение затрат заказчика</a:t>
            </a:r>
            <a:r>
              <a:rPr lang="ru-RU" dirty="0" smtClean="0"/>
              <a:t>, определенных исходя из: </a:t>
            </a:r>
          </a:p>
          <a:p>
            <a:pPr algn="ctr"/>
            <a:r>
              <a:rPr lang="ru-RU" dirty="0" smtClean="0"/>
              <a:t>предполагаемой цены товаров, работ, услуг в совокупности с расходами, связанными с использованием товаров, работ, услуг (в том числе с расходами на энергетические ресурсы), с учетом ожидаемой и достигаемой при использовании соответствующих товаров, работ, услуг экономии (в том числе экономии энергетических ресурсов).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3608" y="44624"/>
            <a:ext cx="8064896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4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Государственная политика в области энергосбережения и повышения энергетической эффективности</a:t>
            </a: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07504" y="116632"/>
          <a:ext cx="904875" cy="866775"/>
        </p:xfrm>
        <a:graphic>
          <a:graphicData uri="http://schemas.openxmlformats.org/presentationml/2006/ole">
            <p:oleObj spid="_x0000_s49154" name="Рисунок Microsoft" r:id="rId3" imgW="2006600" imgH="1854200" progId="">
              <p:embed/>
            </p:oleObj>
          </a:graphicData>
        </a:graphic>
      </p:graphicFrame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-26392" y="1268760"/>
            <a:ext cx="9158829" cy="693851"/>
          </a:xfrm>
          <a:prstGeom prst="roundRect">
            <a:avLst>
              <a:gd name="adj" fmla="val 43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Государственное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регулирование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в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области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энергосбережения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и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повышения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энергетической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эффективности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осуществляется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путем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установления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:</a:t>
            </a:r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-7936" y="2436742"/>
            <a:ext cx="2098898" cy="10480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Требования </a:t>
            </a:r>
            <a:br>
              <a:rPr lang="ru-RU" sz="1600" b="1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к обороту отдельных товаров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324027" y="2436742"/>
            <a:ext cx="2098898" cy="10480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Запреты или ограничения производства и оборота товаров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684565" y="2436742"/>
            <a:ext cx="2098898" cy="10480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Обязанности по учету используемых энергетических ресурсов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324027" y="3747831"/>
            <a:ext cx="2098898" cy="1376137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Требования энергетической эффективности зданий, строений, сооружений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-7936" y="3747831"/>
            <a:ext cx="2098898" cy="1376137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Требования к проведению энергетического обследования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7045103" y="3747831"/>
            <a:ext cx="2098898" cy="1376137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Обязанности проведения мероприятий в отношении общего имущества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684565" y="3747831"/>
            <a:ext cx="2098898" cy="1376137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Требования при размещении заказов для государственных и муниципальных нужд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7045103" y="2436742"/>
            <a:ext cx="2098898" cy="10480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Требования к региональным и муниципальным программам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2324027" y="5387053"/>
            <a:ext cx="2098898" cy="85141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Требования к программам организаций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684565" y="5387053"/>
            <a:ext cx="2098898" cy="85141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Информационное обеспечение</a:t>
            </a:r>
          </a:p>
        </p:txBody>
      </p:sp>
      <p:sp>
        <p:nvSpPr>
          <p:cNvPr id="18" name="Down Arrow 10"/>
          <p:cNvSpPr>
            <a:spLocks noChangeArrowheads="1"/>
          </p:cNvSpPr>
          <p:nvPr/>
        </p:nvSpPr>
        <p:spPr bwMode="auto">
          <a:xfrm>
            <a:off x="881938" y="2042769"/>
            <a:ext cx="346925" cy="3469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Down Arrow 10"/>
          <p:cNvSpPr>
            <a:spLocks noChangeArrowheads="1"/>
          </p:cNvSpPr>
          <p:nvPr/>
        </p:nvSpPr>
        <p:spPr bwMode="auto">
          <a:xfrm>
            <a:off x="3176817" y="2042769"/>
            <a:ext cx="346925" cy="3469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Down Arrow 10"/>
          <p:cNvSpPr>
            <a:spLocks noChangeArrowheads="1"/>
          </p:cNvSpPr>
          <p:nvPr/>
        </p:nvSpPr>
        <p:spPr bwMode="auto">
          <a:xfrm>
            <a:off x="5537264" y="2042769"/>
            <a:ext cx="346925" cy="3469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Down Arrow 10"/>
          <p:cNvSpPr>
            <a:spLocks noChangeArrowheads="1"/>
          </p:cNvSpPr>
          <p:nvPr/>
        </p:nvSpPr>
        <p:spPr bwMode="auto">
          <a:xfrm>
            <a:off x="7897711" y="2042769"/>
            <a:ext cx="346925" cy="3469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7045103" y="5387053"/>
            <a:ext cx="2098898" cy="85141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Государственная поддержка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-7936" y="5387053"/>
            <a:ext cx="2098898" cy="85141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Энергосбережение в </a:t>
            </a:r>
            <a:r>
              <a:rPr lang="ru-RU" sz="1600" b="1" dirty="0" err="1">
                <a:solidFill>
                  <a:srgbClr val="000000"/>
                </a:solidFill>
                <a:latin typeface="Calibri" pitchFamily="34" charset="0"/>
              </a:rPr>
              <a:t>гос</a:t>
            </a:r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. и </a:t>
            </a:r>
            <a:r>
              <a:rPr lang="ru-RU" sz="1600" b="1" dirty="0" err="1">
                <a:solidFill>
                  <a:srgbClr val="000000"/>
                </a:solidFill>
                <a:latin typeface="Calibri" pitchFamily="34" charset="0"/>
              </a:rPr>
              <a:t>муницип</a:t>
            </a:r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. учреждениях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259632" y="115888"/>
            <a:ext cx="7884367" cy="648816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Повышение </a:t>
            </a:r>
            <a:r>
              <a:rPr kumimoji="0" lang="ru-RU" sz="2400" b="0" i="0" u="none" strike="noStrike" kern="1200" cap="all" spc="0" normalizeH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энергоэффективности</a:t>
            </a:r>
            <a:r>
              <a:rPr kumimoji="0" lang="ru-RU" sz="24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экономики России 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87058" y="1196752"/>
            <a:ext cx="8117390" cy="638540"/>
          </a:xfrm>
          <a:prstGeom prst="rect">
            <a:avLst/>
          </a:prstGeom>
          <a:gradFill rotWithShape="1">
            <a:gsLst>
              <a:gs pos="0">
                <a:schemeClr val="accent2">
                  <a:alpha val="88000"/>
                </a:schemeClr>
              </a:gs>
              <a:gs pos="50000">
                <a:schemeClr val="accent2">
                  <a:gamma/>
                  <a:tint val="50588"/>
                  <a:invGamma/>
                </a:schemeClr>
              </a:gs>
              <a:gs pos="100000">
                <a:schemeClr val="accent2">
                  <a:alpha val="88000"/>
                </a:schemeClr>
              </a:gs>
            </a:gsLst>
            <a:lin ang="54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tIns="72000" bIns="72000" anchor="ctr">
            <a:spAutoFit/>
          </a:bodyPr>
          <a:lstStyle/>
          <a:p>
            <a:pPr algn="ctr">
              <a:defRPr/>
            </a:pPr>
            <a:r>
              <a:rPr kumimoji="0" lang="ru-RU" sz="1600" b="1" dirty="0">
                <a:solidFill>
                  <a:schemeClr val="lt1"/>
                </a:solidFill>
                <a:latin typeface="Arial" pitchFamily="34" charset="0"/>
              </a:rPr>
              <a:t>Построение </a:t>
            </a:r>
            <a:r>
              <a:rPr kumimoji="0" lang="ru-RU" sz="1600" b="1" dirty="0" err="1">
                <a:solidFill>
                  <a:schemeClr val="lt1"/>
                </a:solidFill>
                <a:latin typeface="Arial" pitchFamily="34" charset="0"/>
              </a:rPr>
              <a:t>энергоэффективной</a:t>
            </a:r>
            <a:r>
              <a:rPr kumimoji="0" lang="ru-RU" sz="1600" b="1" dirty="0">
                <a:solidFill>
                  <a:schemeClr val="lt1"/>
                </a:solidFill>
                <a:latin typeface="Arial" pitchFamily="34" charset="0"/>
              </a:rPr>
              <a:t> экономики в Российской Федерации </a:t>
            </a:r>
          </a:p>
          <a:p>
            <a:pPr algn="ctr">
              <a:defRPr/>
            </a:pPr>
            <a:r>
              <a:rPr kumimoji="0" lang="ru-RU" sz="1600" b="1" dirty="0">
                <a:solidFill>
                  <a:schemeClr val="lt1"/>
                </a:solidFill>
                <a:latin typeface="Arial" pitchFamily="34" charset="0"/>
              </a:rPr>
              <a:t>базируется на двух ключевых документах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5496" y="2691048"/>
            <a:ext cx="4029575" cy="12226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72000" bIns="72000" anchor="ctr">
            <a:spAutoFit/>
          </a:bodyPr>
          <a:lstStyle/>
          <a:p>
            <a:pPr algn="ctr"/>
            <a:r>
              <a:rPr kumimoji="0" lang="ru-RU" sz="1400" dirty="0">
                <a:solidFill>
                  <a:schemeClr val="tx1"/>
                </a:solidFill>
                <a:latin typeface="Arial" pitchFamily="34" charset="0"/>
              </a:rPr>
              <a:t>Федеральный закон РФ от 23.11.09 № 261-ФЗ «Об энергосбережении и  о  повышении  энергетической эффективности …»</a:t>
            </a:r>
          </a:p>
          <a:p>
            <a:pPr algn="ctr"/>
            <a:r>
              <a:rPr kumimoji="0" lang="ru-RU" sz="1400" dirty="0">
                <a:solidFill>
                  <a:schemeClr val="tx1"/>
                </a:solidFill>
                <a:latin typeface="Arial" pitchFamily="34" charset="0"/>
              </a:rPr>
              <a:t>+ нормативно-правовые акты во исполнение закона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5080104" y="2708920"/>
            <a:ext cx="4028400" cy="1216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72000" bIns="72000" anchor="ctr">
            <a:spAutoFit/>
          </a:bodyPr>
          <a:lstStyle/>
          <a:p>
            <a:pPr algn="ctr"/>
            <a:r>
              <a:rPr kumimoji="0" lang="ru-RU" sz="1400" dirty="0">
                <a:solidFill>
                  <a:schemeClr val="tx1"/>
                </a:solidFill>
                <a:latin typeface="Arial" pitchFamily="34" charset="0"/>
              </a:rPr>
              <a:t>Государственная программа энергосбережения и повышения энергетической эффективности на период до 2020 года </a:t>
            </a: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 rot="5400000">
            <a:off x="1691696" y="2068103"/>
            <a:ext cx="720000" cy="4320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ru-RU" sz="2400" b="1">
              <a:solidFill>
                <a:schemeClr val="lt1"/>
              </a:solidFill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 rot="5400000">
            <a:off x="6717790" y="2060832"/>
            <a:ext cx="720000" cy="4320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kumimoji="0" lang="ru-RU" sz="2400" b="1">
              <a:solidFill>
                <a:schemeClr val="lt1"/>
              </a:solidFill>
              <a:latin typeface="+mn-lt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35944" y="4798664"/>
            <a:ext cx="4032000" cy="12226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72000" bIns="72000" anchor="ctr">
            <a:spAutoFit/>
          </a:bodyPr>
          <a:lstStyle/>
          <a:p>
            <a:pPr algn="ctr">
              <a:defRPr/>
            </a:pPr>
            <a:r>
              <a:rPr kumimoji="0" lang="ru-RU" sz="1400" b="1" dirty="0">
                <a:latin typeface="Arial" pitchFamily="34" charset="0"/>
              </a:rPr>
              <a:t>Создает правовые, экономические и организационные основы стимулирования энергосбережения и повышения энергетической эффективности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5076504" y="4797152"/>
            <a:ext cx="4032000" cy="12226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72000" bIns="72000" anchor="ctr">
            <a:spAutoFit/>
          </a:bodyPr>
          <a:lstStyle/>
          <a:p>
            <a:pPr algn="ctr">
              <a:defRPr/>
            </a:pPr>
            <a:r>
              <a:rPr kumimoji="0" lang="ru-RU" sz="1400" b="1" dirty="0">
                <a:latin typeface="Arial" pitchFamily="34" charset="0"/>
              </a:rPr>
              <a:t>Является основным инструментом   практической реализации энергосбережения и повышения энергетической эффективности в России</a:t>
            </a: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4067944" y="5066214"/>
            <a:ext cx="1008112" cy="612000"/>
          </a:xfrm>
          <a:prstGeom prst="leftRightArrow">
            <a:avLst>
              <a:gd name="adj1" fmla="val 50000"/>
              <a:gd name="adj2" fmla="val 4659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kumimoji="0" lang="ru-RU" sz="2400" b="1">
              <a:solidFill>
                <a:schemeClr val="lt1"/>
              </a:solidFill>
              <a:latin typeface="+mn-lt"/>
            </a:endParaRP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 rot="5400000">
            <a:off x="1691696" y="4149064"/>
            <a:ext cx="720000" cy="432000"/>
          </a:xfrm>
          <a:prstGeom prst="notchedRightArrow">
            <a:avLst>
              <a:gd name="adj1" fmla="val 50000"/>
              <a:gd name="adj2" fmla="val 30075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kumimoji="0" lang="ru-RU" sz="2400" b="1">
              <a:solidFill>
                <a:schemeClr val="lt1"/>
              </a:solidFill>
              <a:latin typeface="+mn-lt"/>
            </a:endParaRPr>
          </a:p>
        </p:txBody>
      </p:sp>
      <p:sp>
        <p:nvSpPr>
          <p:cNvPr id="21" name="AutoShape 16"/>
          <p:cNvSpPr>
            <a:spLocks noChangeArrowheads="1"/>
          </p:cNvSpPr>
          <p:nvPr/>
        </p:nvSpPr>
        <p:spPr bwMode="auto">
          <a:xfrm rot="5400000">
            <a:off x="6717790" y="4149144"/>
            <a:ext cx="720000" cy="4320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kumimoji="0" lang="ru-RU" sz="2400" b="1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4139952" y="2948240"/>
            <a:ext cx="900000" cy="61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kumimoji="0" lang="ru-RU" sz="2400" b="1">
              <a:solidFill>
                <a:schemeClr val="lt1"/>
              </a:solidFill>
              <a:latin typeface="+mn-lt"/>
            </a:endParaRP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107504" y="113953"/>
          <a:ext cx="904875" cy="866775"/>
        </p:xfrm>
        <a:graphic>
          <a:graphicData uri="http://schemas.openxmlformats.org/presentationml/2006/ole">
            <p:oleObj spid="_x0000_s38913" name="Рисунок Microsoft" r:id="rId3" imgW="2006600" imgH="1854200" progId="">
              <p:embed/>
            </p:oleObj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107950" y="115888"/>
          <a:ext cx="904875" cy="866775"/>
        </p:xfrm>
        <a:graphic>
          <a:graphicData uri="http://schemas.openxmlformats.org/presentationml/2006/ole">
            <p:oleObj spid="_x0000_s70658" name="Рисунок Microsoft" r:id="rId3" imgW="2006600" imgH="185420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44624"/>
            <a:ext cx="79563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Ход исполнения Федерального закона от </a:t>
            </a:r>
            <a: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23.11.2009 </a:t>
            </a:r>
            <a:r>
              <a:rPr lang="ru-RU" sz="24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г. </a:t>
            </a:r>
            <a:r>
              <a:rPr lang="ru-RU" sz="24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№ </a:t>
            </a:r>
            <a:r>
              <a:rPr lang="ru-RU" sz="24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261-ФЗ «Об энергосбережении и о повышении энергетической эффективности…»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50193" y="1340768"/>
            <a:ext cx="8793807" cy="684414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Calibri" pitchFamily="34" charset="0"/>
              </a:rPr>
              <a:t>Завершается принятие подзаконных актов к Федеральному закону № 261-ФЗ </a:t>
            </a:r>
            <a:br>
              <a:rPr lang="ru-RU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принято более 90% нормативных правовых актов </a:t>
            </a:r>
            <a:r>
              <a:rPr lang="ru-RU" dirty="0">
                <a:solidFill>
                  <a:srgbClr val="000000"/>
                </a:solidFill>
                <a:latin typeface="Calibri" pitchFamily="34" charset="0"/>
              </a:rPr>
              <a:t>федерального уровня)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50193" y="2169198"/>
            <a:ext cx="8793807" cy="72008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Calibri" pitchFamily="34" charset="0"/>
              </a:rPr>
              <a:t>Во всех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Calibri" pitchFamily="34" charset="0"/>
              </a:rPr>
              <a:t>субъектах Российской Федерации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разработаны региональные программы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dirty="0">
                <a:solidFill>
                  <a:srgbClr val="000000"/>
                </a:solidFill>
                <a:latin typeface="Calibri" pitchFamily="34" charset="0"/>
              </a:rPr>
              <a:t>в области энергосбережения и повышения энергетической эффективности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50193" y="3033294"/>
            <a:ext cx="8793807" cy="72008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Calibri" pitchFamily="34" charset="0"/>
              </a:rPr>
              <a:t>Зарегистрировано около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100 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C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РО</a:t>
            </a:r>
            <a:r>
              <a:rPr lang="ru-RU" dirty="0">
                <a:solidFill>
                  <a:srgbClr val="000000"/>
                </a:solidFill>
                <a:latin typeface="Calibri" pitchFamily="34" charset="0"/>
              </a:rPr>
              <a:t>, объединяющих более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4000</a:t>
            </a:r>
            <a:r>
              <a:rPr lang="ru-RU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лиц, имеющих </a:t>
            </a:r>
            <a:br>
              <a:rPr lang="ru-RU" b="1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право на проведение энергетических обследований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50193" y="3914440"/>
            <a:ext cx="8793807" cy="70303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Интенсивное развитие конкурентного рынка 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приборов учета энергетических </a:t>
            </a:r>
            <a:br>
              <a:rPr lang="ru-RU">
                <a:solidFill>
                  <a:srgbClr val="000000"/>
                </a:solidFill>
                <a:latin typeface="Calibri" pitchFamily="34" charset="0"/>
              </a:rPr>
            </a:br>
            <a:r>
              <a:rPr lang="ru-RU">
                <a:solidFill>
                  <a:srgbClr val="000000"/>
                </a:solidFill>
                <a:latin typeface="Calibri" pitchFamily="34" charset="0"/>
              </a:rPr>
              <a:t>ресурсов, энергосберегающего оборудования и материалов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0193" y="4778536"/>
            <a:ext cx="8793807" cy="703030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Формирование новых финансовых продуктов 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в области энергосбережения и повышения энергетической эффективности</a:t>
            </a:r>
          </a:p>
        </p:txBody>
      </p:sp>
      <p:sp>
        <p:nvSpPr>
          <p:cNvPr id="22" name="Овал 21"/>
          <p:cNvSpPr>
            <a:spLocks noChangeArrowheads="1"/>
          </p:cNvSpPr>
          <p:nvPr/>
        </p:nvSpPr>
        <p:spPr bwMode="auto">
          <a:xfrm>
            <a:off x="35496" y="1423371"/>
            <a:ext cx="520303" cy="530225"/>
          </a:xfrm>
          <a:prstGeom prst="ellipse">
            <a:avLst/>
          </a:prstGeom>
          <a:gradFill rotWithShape="1">
            <a:gsLst>
              <a:gs pos="0">
                <a:srgbClr val="E0FFF4"/>
              </a:gs>
              <a:gs pos="64999">
                <a:srgbClr val="B2FFE3"/>
              </a:gs>
              <a:gs pos="100000">
                <a:srgbClr val="90FFDA"/>
              </a:gs>
            </a:gsLst>
            <a:lin ang="5400000" scaled="1"/>
          </a:gradFill>
          <a:ln w="9525">
            <a:solidFill>
              <a:srgbClr val="00CC98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1</a:t>
            </a:r>
          </a:p>
        </p:txBody>
      </p:sp>
      <p:sp>
        <p:nvSpPr>
          <p:cNvPr id="23" name="Овал 22"/>
          <p:cNvSpPr>
            <a:spLocks noChangeArrowheads="1"/>
          </p:cNvSpPr>
          <p:nvPr/>
        </p:nvSpPr>
        <p:spPr bwMode="auto">
          <a:xfrm>
            <a:off x="35496" y="2240933"/>
            <a:ext cx="520303" cy="530225"/>
          </a:xfrm>
          <a:prstGeom prst="ellipse">
            <a:avLst/>
          </a:prstGeom>
          <a:gradFill rotWithShape="1">
            <a:gsLst>
              <a:gs pos="0">
                <a:srgbClr val="E0FFF4"/>
              </a:gs>
              <a:gs pos="64999">
                <a:srgbClr val="B2FFE3"/>
              </a:gs>
              <a:gs pos="100000">
                <a:srgbClr val="90FFDA"/>
              </a:gs>
            </a:gsLst>
            <a:lin ang="5400000" scaled="1"/>
          </a:gradFill>
          <a:ln w="9525">
            <a:solidFill>
              <a:srgbClr val="00CC98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2</a:t>
            </a:r>
            <a:endParaRPr lang="ru-RU" sz="24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24" name="Овал 23"/>
          <p:cNvSpPr>
            <a:spLocks noChangeArrowheads="1"/>
          </p:cNvSpPr>
          <p:nvPr/>
        </p:nvSpPr>
        <p:spPr bwMode="auto">
          <a:xfrm>
            <a:off x="35496" y="3152158"/>
            <a:ext cx="520303" cy="528638"/>
          </a:xfrm>
          <a:prstGeom prst="ellipse">
            <a:avLst/>
          </a:prstGeom>
          <a:gradFill rotWithShape="1">
            <a:gsLst>
              <a:gs pos="0">
                <a:srgbClr val="E0FFF4"/>
              </a:gs>
              <a:gs pos="64999">
                <a:srgbClr val="B2FFE3"/>
              </a:gs>
              <a:gs pos="100000">
                <a:srgbClr val="90FFDA"/>
              </a:gs>
            </a:gsLst>
            <a:lin ang="5400000" scaled="1"/>
          </a:gradFill>
          <a:ln w="9525">
            <a:solidFill>
              <a:srgbClr val="00CC98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3</a:t>
            </a:r>
            <a:endParaRPr lang="ru-RU" sz="24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25" name="Овал 24"/>
          <p:cNvSpPr>
            <a:spLocks noChangeArrowheads="1"/>
          </p:cNvSpPr>
          <p:nvPr/>
        </p:nvSpPr>
        <p:spPr bwMode="auto">
          <a:xfrm>
            <a:off x="35496" y="4015758"/>
            <a:ext cx="520303" cy="530225"/>
          </a:xfrm>
          <a:prstGeom prst="ellipse">
            <a:avLst/>
          </a:prstGeom>
          <a:gradFill rotWithShape="1">
            <a:gsLst>
              <a:gs pos="0">
                <a:srgbClr val="E0FFF4"/>
              </a:gs>
              <a:gs pos="64999">
                <a:srgbClr val="B2FFE3"/>
              </a:gs>
              <a:gs pos="100000">
                <a:srgbClr val="90FFDA"/>
              </a:gs>
            </a:gsLst>
            <a:lin ang="5400000" scaled="1"/>
          </a:gradFill>
          <a:ln w="9525">
            <a:solidFill>
              <a:srgbClr val="00CC98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4</a:t>
            </a:r>
            <a:endParaRPr lang="ru-RU" sz="24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26" name="Овал 25"/>
          <p:cNvSpPr>
            <a:spLocks noChangeArrowheads="1"/>
          </p:cNvSpPr>
          <p:nvPr/>
        </p:nvSpPr>
        <p:spPr bwMode="auto">
          <a:xfrm>
            <a:off x="35496" y="4880946"/>
            <a:ext cx="520303" cy="528637"/>
          </a:xfrm>
          <a:prstGeom prst="ellipse">
            <a:avLst/>
          </a:prstGeom>
          <a:gradFill rotWithShape="1">
            <a:gsLst>
              <a:gs pos="0">
                <a:srgbClr val="E0FFF4"/>
              </a:gs>
              <a:gs pos="64999">
                <a:srgbClr val="B2FFE3"/>
              </a:gs>
              <a:gs pos="100000">
                <a:srgbClr val="90FFDA"/>
              </a:gs>
            </a:gsLst>
            <a:lin ang="5400000" scaled="1"/>
          </a:gradFill>
          <a:ln w="9525">
            <a:solidFill>
              <a:srgbClr val="00CC98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5</a:t>
            </a:r>
            <a:endParaRPr lang="ru-RU" sz="24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48945" y="5625582"/>
            <a:ext cx="8793807" cy="1152128"/>
          </a:xfrm>
          <a:prstGeom prst="rect">
            <a:avLst/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sz="2300" dirty="0">
                <a:solidFill>
                  <a:srgbClr val="000000"/>
                </a:solidFill>
                <a:latin typeface="Calibri" pitchFamily="34" charset="0"/>
              </a:rPr>
              <a:t>В декабре 2010 года утверждена </a:t>
            </a:r>
            <a:r>
              <a:rPr lang="ru-RU" sz="2300" b="1" dirty="0">
                <a:solidFill>
                  <a:srgbClr val="000000"/>
                </a:solidFill>
                <a:latin typeface="Calibri" pitchFamily="34" charset="0"/>
              </a:rPr>
              <a:t>Государственная программа </a:t>
            </a:r>
            <a:br>
              <a:rPr lang="ru-RU" sz="2300" b="1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2300" b="1" dirty="0">
                <a:solidFill>
                  <a:srgbClr val="000000"/>
                </a:solidFill>
                <a:latin typeface="Calibri" pitchFamily="34" charset="0"/>
              </a:rPr>
              <a:t>Российской Федерации «Энергосбережение и повышение</a:t>
            </a:r>
            <a:br>
              <a:rPr lang="ru-RU" sz="2300" b="1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2300" b="1" dirty="0">
                <a:solidFill>
                  <a:srgbClr val="000000"/>
                </a:solidFill>
                <a:latin typeface="Calibri" pitchFamily="34" charset="0"/>
              </a:rPr>
              <a:t> энергетической эффективности на период до 2020 года»</a:t>
            </a:r>
          </a:p>
        </p:txBody>
      </p:sp>
      <p:sp>
        <p:nvSpPr>
          <p:cNvPr id="28" name="Овал 27"/>
          <p:cNvSpPr>
            <a:spLocks noChangeArrowheads="1"/>
          </p:cNvSpPr>
          <p:nvPr/>
        </p:nvSpPr>
        <p:spPr bwMode="auto">
          <a:xfrm>
            <a:off x="43434" y="5912821"/>
            <a:ext cx="520304" cy="530225"/>
          </a:xfrm>
          <a:prstGeom prst="ellipse">
            <a:avLst/>
          </a:prstGeom>
          <a:gradFill rotWithShape="1">
            <a:gsLst>
              <a:gs pos="0">
                <a:srgbClr val="E0FFF4"/>
              </a:gs>
              <a:gs pos="64999">
                <a:srgbClr val="B2FFE3"/>
              </a:gs>
              <a:gs pos="100000">
                <a:srgbClr val="90FFDA"/>
              </a:gs>
            </a:gsLst>
            <a:lin ang="5400000" scaled="1"/>
          </a:gradFill>
          <a:ln w="9525">
            <a:solidFill>
              <a:srgbClr val="00CC98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6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0"/>
            <a:ext cx="7956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Федеральный закон РФ «Об энергосбережении и о повышении энергетической эффективности …» </a:t>
            </a:r>
            <a:br>
              <a:rPr lang="ru-RU" sz="24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24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(от 23.11.09 №261)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54275" y="1573213"/>
            <a:ext cx="4176713" cy="925512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457BBA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kumimoji="0" lang="ru-RU" sz="1800" b="1" dirty="0">
                <a:solidFill>
                  <a:schemeClr val="lt1"/>
                </a:solidFill>
                <a:latin typeface="Arial" pitchFamily="34" charset="0"/>
              </a:rPr>
              <a:t>Федеральный закон РФ «Об энергосбережении и о повышении </a:t>
            </a:r>
            <a:r>
              <a:rPr kumimoji="0" lang="ru-RU" sz="1800" b="1" dirty="0" err="1">
                <a:solidFill>
                  <a:schemeClr val="lt1"/>
                </a:solidFill>
                <a:latin typeface="Arial" pitchFamily="34" charset="0"/>
              </a:rPr>
              <a:t>энергоэффективности</a:t>
            </a:r>
            <a:r>
              <a:rPr kumimoji="0" lang="ru-RU" sz="1800" b="1" dirty="0">
                <a:solidFill>
                  <a:schemeClr val="lt1"/>
                </a:solidFill>
                <a:latin typeface="Arial" pitchFamily="34" charset="0"/>
              </a:rPr>
              <a:t>…»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31800" y="3179763"/>
            <a:ext cx="2520950" cy="1079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ru-RU" sz="1600" b="1" dirty="0">
                <a:latin typeface="Arial" pitchFamily="34" charset="0"/>
                <a:cs typeface="Arial" pitchFamily="34" charset="0"/>
              </a:rPr>
              <a:t>Федеральные программы* </a:t>
            </a:r>
          </a:p>
          <a:p>
            <a:pPr algn="ctr">
              <a:defRPr/>
            </a:pPr>
            <a:r>
              <a:rPr kumimoji="0" lang="ru-RU" sz="1200" dirty="0">
                <a:latin typeface="Arial" pitchFamily="34" charset="0"/>
                <a:cs typeface="Arial" pitchFamily="34" charset="0"/>
              </a:rPr>
              <a:t>Органы государственной </a:t>
            </a:r>
          </a:p>
          <a:p>
            <a:pPr algn="ctr">
              <a:defRPr/>
            </a:pPr>
            <a:r>
              <a:rPr kumimoji="0" lang="ru-RU" sz="1200" dirty="0">
                <a:latin typeface="Arial" pitchFamily="34" charset="0"/>
                <a:cs typeface="Arial" pitchFamily="34" charset="0"/>
              </a:rPr>
              <a:t>власти РФ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408738" y="3106738"/>
            <a:ext cx="2089150" cy="10810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ru-RU" sz="1700" dirty="0">
                <a:latin typeface="Arial" pitchFamily="34" charset="0"/>
                <a:cs typeface="Arial" pitchFamily="34" charset="0"/>
              </a:rPr>
              <a:t>Бизнес-сообщество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44463" y="4835525"/>
            <a:ext cx="2089150" cy="10810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kumimoji="0" lang="ru-RU" sz="1400" b="1" dirty="0">
                <a:latin typeface="Arial" pitchFamily="34" charset="0"/>
                <a:cs typeface="Arial" pitchFamily="34" charset="0"/>
              </a:rPr>
              <a:t>Региональные программы*</a:t>
            </a:r>
          </a:p>
          <a:p>
            <a:pPr algn="ctr">
              <a:defRPr/>
            </a:pPr>
            <a:r>
              <a:rPr kumimoji="0" lang="ru-RU" sz="1200" dirty="0">
                <a:latin typeface="Arial" pitchFamily="34" charset="0"/>
                <a:cs typeface="Arial" pitchFamily="34" charset="0"/>
              </a:rPr>
              <a:t> Органы государственной власти субъектов РФ</a:t>
            </a:r>
          </a:p>
          <a:p>
            <a:pPr algn="ctr">
              <a:defRPr/>
            </a:pPr>
            <a:endParaRPr kumimoji="0"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520950" y="4835525"/>
            <a:ext cx="1800225" cy="10810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ru-RU" sz="1400" b="1" dirty="0">
                <a:latin typeface="Arial" pitchFamily="34" charset="0"/>
                <a:cs typeface="Arial" pitchFamily="34" charset="0"/>
              </a:rPr>
              <a:t>Муниципальные программы*</a:t>
            </a:r>
          </a:p>
          <a:p>
            <a:pPr algn="ctr">
              <a:defRPr/>
            </a:pPr>
            <a:r>
              <a:rPr kumimoji="0" lang="ru-RU" sz="1200" dirty="0">
                <a:latin typeface="Arial" pitchFamily="34" charset="0"/>
                <a:cs typeface="Arial" pitchFamily="34" charset="0"/>
              </a:rPr>
              <a:t>Органы местного самоуправления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200900" y="4691063"/>
            <a:ext cx="1800225" cy="1008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ru-RU" sz="1500">
                <a:latin typeface="Arial" pitchFamily="34" charset="0"/>
                <a:cs typeface="Arial" pitchFamily="34" charset="0"/>
              </a:rPr>
              <a:t>Рыночные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895850" y="4691063"/>
            <a:ext cx="1944688" cy="1008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ru-RU" sz="1500" dirty="0">
                <a:latin typeface="Arial" pitchFamily="34" charset="0"/>
                <a:cs typeface="Arial" pitchFamily="34" charset="0"/>
              </a:rPr>
              <a:t>Регулируемые организации </a:t>
            </a:r>
            <a:r>
              <a:rPr kumimoji="0" lang="ru-RU" sz="1300" dirty="0">
                <a:latin typeface="Arial" pitchFamily="34" charset="0"/>
                <a:cs typeface="Arial" pitchFamily="34" charset="0"/>
              </a:rPr>
              <a:t>(естественные монополии)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4316413" y="2589213"/>
            <a:ext cx="511175" cy="401637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kumimoji="0" lang="ru-RU" sz="2400" b="1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7127875" y="1749425"/>
            <a:ext cx="1511300" cy="6477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457BBA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kumimoji="0" lang="ru-RU" sz="1600" b="1" dirty="0">
                <a:solidFill>
                  <a:schemeClr val="lt1"/>
                </a:solidFill>
                <a:latin typeface="Arial" pitchFamily="34" charset="0"/>
              </a:rPr>
              <a:t>40 НП актов</a:t>
            </a: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6689725" y="1895475"/>
            <a:ext cx="365125" cy="357188"/>
          </a:xfrm>
          <a:prstGeom prst="right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kumimoji="0" lang="ru-RU" sz="2400" b="1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663825" y="2589213"/>
            <a:ext cx="666750" cy="590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813425" y="2552700"/>
            <a:ext cx="811213" cy="554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1152525" y="4259263"/>
            <a:ext cx="360363" cy="576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2376488" y="4259263"/>
            <a:ext cx="431800" cy="576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2952750" y="4259263"/>
            <a:ext cx="1943100" cy="647700"/>
          </a:xfrm>
          <a:prstGeom prst="line">
            <a:avLst/>
          </a:prstGeom>
          <a:noFill/>
          <a:ln w="1587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H="1">
            <a:off x="6696075" y="4187825"/>
            <a:ext cx="504825" cy="5032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7561263" y="4187825"/>
            <a:ext cx="503237" cy="5032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2952750" y="3971925"/>
            <a:ext cx="4608513" cy="719138"/>
          </a:xfrm>
          <a:prstGeom prst="line">
            <a:avLst/>
          </a:prstGeom>
          <a:noFill/>
          <a:ln w="1587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691680" y="6381328"/>
            <a:ext cx="6200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ru-RU" sz="1200" b="1" i="1" dirty="0"/>
              <a:t>* Программы в области энергосбережения и повышения энергетической эффективности</a:t>
            </a: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107504" y="116632"/>
          <a:ext cx="904875" cy="866775"/>
        </p:xfrm>
        <a:graphic>
          <a:graphicData uri="http://schemas.openxmlformats.org/presentationml/2006/ole">
            <p:oleObj spid="_x0000_s87042" name="Рисунок Microsoft" r:id="rId3" imgW="2006600" imgH="1854200" progId="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131840" y="3027363"/>
            <a:ext cx="2919710" cy="11695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ru-RU" sz="1400" b="1" dirty="0"/>
              <a:t>Госпрограмма энергосбережения и повышения </a:t>
            </a:r>
            <a:r>
              <a:rPr kumimoji="0" lang="ru-RU" sz="1400" b="1" dirty="0" err="1"/>
              <a:t>энергоэффективности</a:t>
            </a:r>
            <a:r>
              <a:rPr kumimoji="0" lang="ru-RU" sz="1400" b="1" dirty="0"/>
              <a:t> на период до 2020 г.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73212" y="44624"/>
            <a:ext cx="7607300" cy="11563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Энергетическая эффективность при обороте товаров</a:t>
            </a:r>
          </a:p>
          <a:p>
            <a:pPr eaLnBrk="0" hangingPunct="0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100" dirty="0" smtClean="0">
                <a:solidFill>
                  <a:srgbClr val="800000"/>
                </a:solidFill>
                <a:latin typeface="Calibri" pitchFamily="34" charset="0"/>
              </a:rPr>
              <a:t>Ст.10 </a:t>
            </a:r>
            <a:r>
              <a:rPr lang="ru-RU" sz="2100" dirty="0">
                <a:solidFill>
                  <a:srgbClr val="800000"/>
                </a:solidFill>
                <a:latin typeface="Calibri" pitchFamily="34" charset="0"/>
              </a:rPr>
              <a:t>Федерального закона от 23 ноября 2009 г. № 261-ФЗ</a:t>
            </a: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107950" y="115888"/>
          <a:ext cx="904875" cy="866775"/>
        </p:xfrm>
        <a:graphic>
          <a:graphicData uri="http://schemas.openxmlformats.org/presentationml/2006/ole">
            <p:oleObj spid="_x0000_s74754" name="Рисунок Microsoft" r:id="rId3" imgW="2006600" imgH="1854200" progId="">
              <p:embed/>
            </p:oleObj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14287" y="1196752"/>
            <a:ext cx="91582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0000"/>
                </a:solidFill>
              </a:rPr>
              <a:t>	Производимые</a:t>
            </a:r>
            <a:r>
              <a:rPr lang="ru-RU" sz="1600" dirty="0">
                <a:solidFill>
                  <a:srgbClr val="000000"/>
                </a:solidFill>
              </a:rPr>
              <a:t>, импортируемые в Россию товары должны содержать информацию о классе их энергетической эффективности в технической документации, прилагаемой к этим товарам, в их маркировке, на их </a:t>
            </a:r>
            <a:r>
              <a:rPr lang="ru-RU" sz="1600" dirty="0" smtClean="0">
                <a:solidFill>
                  <a:srgbClr val="000000"/>
                </a:solidFill>
              </a:rPr>
              <a:t>этикетках. 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-30162" y="2060848"/>
            <a:ext cx="2409063" cy="106680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бытовых энергопотребляющих устройств</a:t>
            </a:r>
            <a:r>
              <a:rPr lang="ru-RU" b="1" dirty="0" err="1">
                <a:solidFill>
                  <a:srgbClr val="000000"/>
                </a:solidFill>
                <a:latin typeface="Calibri" pitchFamily="34" charset="0"/>
              </a:rPr>
              <a:t>ах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ru-RU" b="1" dirty="0" err="1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Calibri" pitchFamily="34" charset="0"/>
              </a:rPr>
              <a:t>с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ru-RU" b="1" dirty="0" err="1">
                <a:solidFill>
                  <a:srgbClr val="000000"/>
                </a:solidFill>
                <a:latin typeface="Calibri" pitchFamily="34" charset="0"/>
              </a:rPr>
              <a:t> января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2011</a:t>
            </a:r>
            <a:r>
              <a:rPr lang="ru-RU" b="1" dirty="0" err="1">
                <a:solidFill>
                  <a:srgbClr val="000000"/>
                </a:solidFill>
                <a:latin typeface="Calibri" pitchFamily="34" charset="0"/>
              </a:rPr>
              <a:t> года</a:t>
            </a:r>
            <a:endParaRPr lang="en-US" b="1" dirty="0" err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521358" y="2060848"/>
            <a:ext cx="3951316" cy="107791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компьютеров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других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компьютерных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электронных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устройств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и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организационной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техники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с 1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января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2012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года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588224" y="2060848"/>
            <a:ext cx="2555776" cy="83820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иных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товаров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с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даты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установленной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Правительством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РФ</a:t>
            </a:r>
            <a:endParaRPr lang="en-US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Down Arrow 11"/>
          <p:cNvSpPr>
            <a:spLocks noChangeArrowheads="1"/>
          </p:cNvSpPr>
          <p:nvPr/>
        </p:nvSpPr>
        <p:spPr bwMode="auto">
          <a:xfrm>
            <a:off x="7897079" y="2996952"/>
            <a:ext cx="275321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056784" y="3212976"/>
            <a:ext cx="19797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</a:rPr>
              <a:t>виды товаров </a:t>
            </a:r>
          </a:p>
          <a:p>
            <a:pPr algn="ctr"/>
            <a:r>
              <a:rPr lang="ru-RU" sz="1600" dirty="0">
                <a:solidFill>
                  <a:srgbClr val="000000"/>
                </a:solidFill>
              </a:rPr>
              <a:t>устанавливает </a:t>
            </a:r>
          </a:p>
          <a:p>
            <a:pPr algn="ctr"/>
            <a:r>
              <a:rPr lang="ru-RU" sz="1600" dirty="0">
                <a:solidFill>
                  <a:srgbClr val="000000"/>
                </a:solidFill>
              </a:rPr>
              <a:t>Правительство РФ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1" name="Left Arrow 13"/>
          <p:cNvSpPr>
            <a:spLocks noChangeArrowheads="1"/>
          </p:cNvSpPr>
          <p:nvPr/>
        </p:nvSpPr>
        <p:spPr bwMode="auto">
          <a:xfrm>
            <a:off x="6516216" y="3429000"/>
            <a:ext cx="344152" cy="304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3131840" y="3140968"/>
            <a:ext cx="3028536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</a:rPr>
              <a:t>категории товаров в пределах их видов устанавливает уполномоченный орган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Left Arrow 15"/>
          <p:cNvSpPr>
            <a:spLocks noChangeArrowheads="1"/>
          </p:cNvSpPr>
          <p:nvPr/>
        </p:nvSpPr>
        <p:spPr bwMode="auto">
          <a:xfrm>
            <a:off x="2339752" y="3429000"/>
            <a:ext cx="344152" cy="304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179512" y="3140968"/>
            <a:ext cx="1927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</a:rPr>
              <a:t>он же устанавливает исключения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564958" y="4035723"/>
            <a:ext cx="2579042" cy="833437"/>
          </a:xfrm>
          <a:prstGeom prst="rect">
            <a:avLst/>
          </a:prstGeom>
          <a:solidFill>
            <a:schemeClr val="bg1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sz="1600" dirty="0" err="1">
                <a:solidFill>
                  <a:srgbClr val="000000"/>
                </a:solidFill>
              </a:rPr>
              <a:t>Постановление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Правительства</a:t>
            </a:r>
            <a:r>
              <a:rPr lang="en-US" sz="1600" dirty="0">
                <a:solidFill>
                  <a:srgbClr val="000000"/>
                </a:solidFill>
              </a:rPr>
              <a:t> РФ </a:t>
            </a:r>
            <a:r>
              <a:rPr lang="en-US" sz="1600" dirty="0" err="1">
                <a:solidFill>
                  <a:srgbClr val="000000"/>
                </a:solidFill>
              </a:rPr>
              <a:t>от</a:t>
            </a:r>
            <a:r>
              <a:rPr lang="en-US" sz="1600" dirty="0">
                <a:solidFill>
                  <a:srgbClr val="000000"/>
                </a:solidFill>
              </a:rPr>
              <a:t> 31.12.2009 </a:t>
            </a:r>
            <a:r>
              <a:rPr lang="ru-RU" sz="1600" dirty="0">
                <a:solidFill>
                  <a:srgbClr val="000000"/>
                </a:solidFill>
              </a:rPr>
              <a:t>№</a:t>
            </a:r>
            <a:r>
              <a:rPr lang="en-US" sz="1600" dirty="0">
                <a:solidFill>
                  <a:srgbClr val="000000"/>
                </a:solidFill>
              </a:rPr>
              <a:t> 1222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30162" y="3933777"/>
            <a:ext cx="6401224" cy="1079399"/>
          </a:xfrm>
          <a:prstGeom prst="rect">
            <a:avLst/>
          </a:prstGeom>
          <a:solidFill>
            <a:schemeClr val="bg1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sz="1600" dirty="0" err="1">
                <a:solidFill>
                  <a:srgbClr val="000000"/>
                </a:solidFill>
              </a:rPr>
              <a:t>Приказ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Минпромторга</a:t>
            </a:r>
            <a:r>
              <a:rPr lang="en-US" sz="1600" dirty="0">
                <a:solidFill>
                  <a:srgbClr val="000000"/>
                </a:solidFill>
              </a:rPr>
              <a:t> РФ </a:t>
            </a:r>
            <a:r>
              <a:rPr lang="en-US" sz="1600" dirty="0" err="1">
                <a:solidFill>
                  <a:srgbClr val="000000"/>
                </a:solidFill>
              </a:rPr>
              <a:t>от</a:t>
            </a:r>
            <a:r>
              <a:rPr lang="en-US" sz="1600" dirty="0">
                <a:solidFill>
                  <a:srgbClr val="000000"/>
                </a:solidFill>
              </a:rPr>
              <a:t> 29.04.2010 </a:t>
            </a:r>
            <a:r>
              <a:rPr lang="ru-RU" sz="1600" dirty="0">
                <a:solidFill>
                  <a:srgbClr val="000000"/>
                </a:solidFill>
              </a:rPr>
              <a:t>№</a:t>
            </a:r>
            <a:r>
              <a:rPr lang="en-US" sz="1600" dirty="0">
                <a:solidFill>
                  <a:srgbClr val="000000"/>
                </a:solidFill>
              </a:rPr>
              <a:t> 357 "</a:t>
            </a:r>
            <a:r>
              <a:rPr lang="en-US" sz="1600" dirty="0" err="1">
                <a:solidFill>
                  <a:srgbClr val="000000"/>
                </a:solidFill>
              </a:rPr>
              <a:t>Об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утверждении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Правил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определения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производителями</a:t>
            </a:r>
            <a:r>
              <a:rPr lang="en-US" sz="1600" dirty="0">
                <a:solidFill>
                  <a:srgbClr val="000000"/>
                </a:solidFill>
              </a:rPr>
              <a:t> и </a:t>
            </a:r>
            <a:r>
              <a:rPr lang="en-US" sz="1600" dirty="0" err="1">
                <a:solidFill>
                  <a:srgbClr val="000000"/>
                </a:solidFill>
              </a:rPr>
              <a:t>импортерами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класса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энергетической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эффективности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товара</a:t>
            </a:r>
            <a:r>
              <a:rPr lang="en-US" sz="1600" dirty="0">
                <a:solidFill>
                  <a:srgbClr val="000000"/>
                </a:solidFill>
              </a:rPr>
              <a:t> и </a:t>
            </a:r>
            <a:r>
              <a:rPr lang="en-US" sz="1600" dirty="0" err="1">
                <a:solidFill>
                  <a:srgbClr val="000000"/>
                </a:solidFill>
              </a:rPr>
              <a:t>иной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информации</a:t>
            </a:r>
            <a:r>
              <a:rPr lang="en-US" sz="1600" dirty="0">
                <a:solidFill>
                  <a:srgbClr val="000000"/>
                </a:solidFill>
              </a:rPr>
              <a:t> о </a:t>
            </a:r>
            <a:r>
              <a:rPr lang="en-US" sz="1600" dirty="0" err="1">
                <a:solidFill>
                  <a:srgbClr val="000000"/>
                </a:solidFill>
              </a:rPr>
              <a:t>его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энергетической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эффективности</a:t>
            </a:r>
            <a:r>
              <a:rPr lang="en-US" sz="1600" dirty="0">
                <a:solidFill>
                  <a:srgbClr val="000000"/>
                </a:solidFill>
              </a:rPr>
              <a:t>"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36511" y="4941168"/>
            <a:ext cx="9180512" cy="833178"/>
          </a:xfrm>
          <a:prstGeom prst="rect">
            <a:avLst/>
          </a:prstGeom>
          <a:solidFill>
            <a:schemeClr val="bg1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</a:rPr>
              <a:t>Приказ </a:t>
            </a:r>
            <a:r>
              <a:rPr lang="ru-RU" sz="1600" dirty="0" err="1">
                <a:solidFill>
                  <a:srgbClr val="000000"/>
                </a:solidFill>
              </a:rPr>
              <a:t>Минпромторга</a:t>
            </a:r>
            <a:r>
              <a:rPr lang="ru-RU" sz="1600" dirty="0">
                <a:solidFill>
                  <a:srgbClr val="000000"/>
                </a:solidFill>
              </a:rPr>
              <a:t> РФ от 07.09.2010 № 768 "Об утверждении Правил включения информации о классе энергетической эффективности товара в техническую документацию, прилагаемую к товару, в его маркировку и нанесения этой информации на его этикетку"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31750" y="5805985"/>
            <a:ext cx="9175750" cy="1079399"/>
          </a:xfrm>
          <a:prstGeom prst="rect">
            <a:avLst/>
          </a:prstGeom>
          <a:solidFill>
            <a:schemeClr val="bg1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</a:rPr>
              <a:t>Приказ </a:t>
            </a:r>
            <a:r>
              <a:rPr lang="ru-RU" sz="1600" dirty="0" err="1">
                <a:solidFill>
                  <a:srgbClr val="000000"/>
                </a:solidFill>
              </a:rPr>
              <a:t>Минпромторга</a:t>
            </a:r>
            <a:r>
              <a:rPr lang="ru-RU" sz="1600" dirty="0">
                <a:solidFill>
                  <a:srgbClr val="000000"/>
                </a:solidFill>
              </a:rPr>
              <a:t> РФ от 07.09.2010 № 769 "О категориях товаров, которые должны содержать информацию о классе их энергетической эффективности в технической </a:t>
            </a:r>
            <a:r>
              <a:rPr lang="ru-RU" sz="1600" dirty="0" err="1" smtClean="0">
                <a:solidFill>
                  <a:srgbClr val="000000"/>
                </a:solidFill>
              </a:rPr>
              <a:t>докумен</a:t>
            </a:r>
            <a:r>
              <a:rPr lang="en-US" sz="1600" dirty="0" smtClean="0">
                <a:solidFill>
                  <a:srgbClr val="000000"/>
                </a:solidFill>
              </a:rPr>
              <a:t>-</a:t>
            </a:r>
            <a:r>
              <a:rPr lang="ru-RU" sz="1600" dirty="0" err="1" smtClean="0">
                <a:solidFill>
                  <a:srgbClr val="000000"/>
                </a:solidFill>
              </a:rPr>
              <a:t>тации</a:t>
            </a:r>
            <a:r>
              <a:rPr lang="ru-RU" sz="1600" dirty="0">
                <a:solidFill>
                  <a:srgbClr val="000000"/>
                </a:solidFill>
              </a:rPr>
              <a:t>, прилагаемой к этим товарам, маркировке </a:t>
            </a:r>
            <a:r>
              <a:rPr lang="ru-RU" sz="1600" dirty="0" smtClean="0">
                <a:solidFill>
                  <a:srgbClr val="000000"/>
                </a:solidFill>
              </a:rPr>
              <a:t>и на </a:t>
            </a:r>
            <a:r>
              <a:rPr lang="ru-RU" sz="1600" dirty="0">
                <a:solidFill>
                  <a:srgbClr val="000000"/>
                </a:solidFill>
              </a:rPr>
              <a:t>этикетках, а также о </a:t>
            </a:r>
            <a:r>
              <a:rPr lang="ru-RU" sz="1600" dirty="0" smtClean="0">
                <a:solidFill>
                  <a:srgbClr val="000000"/>
                </a:solidFill>
              </a:rPr>
              <a:t>характеристиках </a:t>
            </a:r>
            <a:r>
              <a:rPr lang="ru-RU" sz="1600" dirty="0">
                <a:solidFill>
                  <a:srgbClr val="000000"/>
                </a:solidFill>
              </a:rPr>
              <a:t>товаров с указанием категорий товаров, на которые </a:t>
            </a:r>
            <a:r>
              <a:rPr lang="ru-RU" sz="1600" dirty="0" smtClean="0">
                <a:solidFill>
                  <a:srgbClr val="000000"/>
                </a:solidFill>
              </a:rPr>
              <a:t>не </a:t>
            </a:r>
            <a:r>
              <a:rPr lang="ru-RU" sz="1600" dirty="0">
                <a:solidFill>
                  <a:srgbClr val="000000"/>
                </a:solidFill>
              </a:rPr>
              <a:t>распространяются требования …"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107950" y="115888"/>
          <a:ext cx="904875" cy="866775"/>
        </p:xfrm>
        <a:graphic>
          <a:graphicData uri="http://schemas.openxmlformats.org/presentationml/2006/ole">
            <p:oleObj spid="_x0000_s80898" name="Рисунок Microsoft" r:id="rId3" imgW="2006600" imgH="1854200" progId="">
              <p:embed/>
            </p:oleObj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01204" y="44624"/>
            <a:ext cx="7607300" cy="11563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Требования энергетической эффективности зданий, строений, сооружений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100" dirty="0">
                <a:solidFill>
                  <a:srgbClr val="800000"/>
                </a:solidFill>
                <a:latin typeface="Calibri" pitchFamily="34" charset="0"/>
              </a:rPr>
              <a:t>Ст.11 Федерального закона от 23 ноября 2009 г. № 261-ФЗ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79512" y="1268760"/>
            <a:ext cx="6106647" cy="457200"/>
          </a:xfrm>
          <a:prstGeom prst="roundRect">
            <a:avLst>
              <a:gd name="adj" fmla="val 43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Здания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строения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сооружения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должны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соответствовать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: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5496" y="1725960"/>
            <a:ext cx="62646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требованиям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энергетической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эффективности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установленным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уполномоченным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федеральным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органом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исполнительной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власти</a:t>
            </a:r>
            <a:r>
              <a:rPr lang="ru-RU" sz="1600" dirty="0" smtClean="0">
                <a:solidFill>
                  <a:srgbClr val="000000"/>
                </a:solidFill>
              </a:rPr>
              <a:t>.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179512" y="2852936"/>
            <a:ext cx="64807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правилами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утвержденными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Правительством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ru-RU" sz="1600" dirty="0" smtClean="0">
                <a:solidFill>
                  <a:srgbClr val="000000"/>
                </a:solidFill>
              </a:rPr>
              <a:t>РФ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8" name="Down Arrow 9"/>
          <p:cNvSpPr>
            <a:spLocks noChangeArrowheads="1"/>
          </p:cNvSpPr>
          <p:nvPr/>
        </p:nvSpPr>
        <p:spPr bwMode="auto">
          <a:xfrm>
            <a:off x="2998912" y="2276872"/>
            <a:ext cx="531013" cy="533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3608512" y="2420888"/>
            <a:ext cx="22596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1"/>
                </a:solidFill>
              </a:rPr>
              <a:t>в соответствии с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Right Arrow 11"/>
          <p:cNvSpPr>
            <a:spLocks noChangeArrowheads="1"/>
          </p:cNvSpPr>
          <p:nvPr/>
        </p:nvSpPr>
        <p:spPr bwMode="auto">
          <a:xfrm>
            <a:off x="6444208" y="1878360"/>
            <a:ext cx="265506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732240" y="1718023"/>
            <a:ext cx="2411760" cy="525401"/>
          </a:xfrm>
          <a:prstGeom prst="rect">
            <a:avLst/>
          </a:prstGeom>
          <a:solidFill>
            <a:schemeClr val="bg1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</a:rPr>
              <a:t>Приказ </a:t>
            </a:r>
            <a:r>
              <a:rPr lang="ru-RU" sz="1400" b="1" dirty="0" err="1">
                <a:solidFill>
                  <a:srgbClr val="000000"/>
                </a:solidFill>
              </a:rPr>
              <a:t>Минрегиона</a:t>
            </a:r>
            <a:r>
              <a:rPr lang="ru-RU" sz="1400" b="1" dirty="0">
                <a:solidFill>
                  <a:srgbClr val="000000"/>
                </a:solidFill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</a:rPr>
              <a:t>РФ </a:t>
            </a:r>
            <a:r>
              <a:rPr lang="ru-RU" sz="1400" b="1" dirty="0">
                <a:solidFill>
                  <a:srgbClr val="000000"/>
                </a:solidFill>
              </a:rPr>
              <a:t>от 28 мая 2010 г. № 262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3" name="Right Arrow 14"/>
          <p:cNvSpPr>
            <a:spLocks noChangeArrowheads="1"/>
          </p:cNvSpPr>
          <p:nvPr/>
        </p:nvSpPr>
        <p:spPr bwMode="auto">
          <a:xfrm>
            <a:off x="6732240" y="2712917"/>
            <a:ext cx="265506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35496" y="3212976"/>
            <a:ext cx="8828087" cy="685800"/>
          </a:xfrm>
          <a:prstGeom prst="roundRect">
            <a:avLst>
              <a:gd name="adj" fmla="val 43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Требования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энергетической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эффективности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не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распространяются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на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следующие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здания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строения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сооружения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:</a:t>
            </a:r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35496" y="3861048"/>
            <a:ext cx="9108504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err="1">
                <a:solidFill>
                  <a:srgbClr val="000000"/>
                </a:solidFill>
              </a:rPr>
              <a:t>культовые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>
                <a:solidFill>
                  <a:srgbClr val="000000"/>
                </a:solidFill>
              </a:rPr>
              <a:t>здания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строения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</a:rPr>
              <a:t>сооружения</a:t>
            </a:r>
            <a:r>
              <a:rPr lang="ru-RU" sz="1600" dirty="0" smtClean="0">
                <a:solidFill>
                  <a:srgbClr val="000000"/>
                </a:solidFill>
              </a:rPr>
              <a:t>;</a:t>
            </a:r>
            <a:endParaRPr lang="ru-RU" sz="1600" dirty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здания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строения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сооружения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которые</a:t>
            </a:r>
            <a:r>
              <a:rPr lang="en-US" sz="1600" dirty="0">
                <a:solidFill>
                  <a:srgbClr val="000000"/>
                </a:solidFill>
              </a:rPr>
              <a:t> в </a:t>
            </a:r>
            <a:r>
              <a:rPr lang="en-US" sz="1600" dirty="0" err="1">
                <a:solidFill>
                  <a:srgbClr val="000000"/>
                </a:solidFill>
              </a:rPr>
              <a:t>соответствии</a:t>
            </a:r>
            <a:r>
              <a:rPr lang="en-US" sz="1600" dirty="0">
                <a:solidFill>
                  <a:srgbClr val="000000"/>
                </a:solidFill>
              </a:rPr>
              <a:t> с </a:t>
            </a:r>
            <a:r>
              <a:rPr lang="en-US" sz="1600" dirty="0" err="1">
                <a:solidFill>
                  <a:srgbClr val="000000"/>
                </a:solidFill>
              </a:rPr>
              <a:t>законодательством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Российской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Федерации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отнесены</a:t>
            </a:r>
            <a:r>
              <a:rPr lang="en-US" sz="1600" dirty="0">
                <a:solidFill>
                  <a:srgbClr val="000000"/>
                </a:solidFill>
              </a:rPr>
              <a:t> к </a:t>
            </a:r>
            <a:r>
              <a:rPr lang="en-US" sz="1600" dirty="0" err="1">
                <a:solidFill>
                  <a:srgbClr val="000000"/>
                </a:solidFill>
              </a:rPr>
              <a:t>объектам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культурного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наследия</a:t>
            </a:r>
            <a:r>
              <a:rPr lang="en-US" sz="1600" dirty="0">
                <a:solidFill>
                  <a:srgbClr val="000000"/>
                </a:solidFill>
              </a:rPr>
              <a:t> (</a:t>
            </a:r>
            <a:r>
              <a:rPr lang="en-US" sz="1600" b="1" dirty="0" err="1">
                <a:solidFill>
                  <a:srgbClr val="000000"/>
                </a:solidFill>
              </a:rPr>
              <a:t>памятникам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>
                <a:solidFill>
                  <a:srgbClr val="000000"/>
                </a:solidFill>
              </a:rPr>
              <a:t>истории</a:t>
            </a:r>
            <a:r>
              <a:rPr lang="en-US" sz="1600" b="1" dirty="0">
                <a:solidFill>
                  <a:srgbClr val="000000"/>
                </a:solidFill>
              </a:rPr>
              <a:t> и </a:t>
            </a:r>
            <a:r>
              <a:rPr lang="en-US" sz="1600" b="1" dirty="0" err="1">
                <a:solidFill>
                  <a:srgbClr val="000000"/>
                </a:solidFill>
              </a:rPr>
              <a:t>культуры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r>
              <a:rPr lang="ru-RU" sz="1600" dirty="0" smtClean="0">
                <a:solidFill>
                  <a:srgbClr val="000000"/>
                </a:solidFill>
              </a:rPr>
              <a:t>;</a:t>
            </a:r>
            <a:endParaRPr lang="ru-RU" sz="1600" dirty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err="1">
                <a:solidFill>
                  <a:srgbClr val="000000"/>
                </a:solidFill>
              </a:rPr>
              <a:t>временные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>
                <a:solidFill>
                  <a:srgbClr val="000000"/>
                </a:solidFill>
              </a:rPr>
              <a:t>постройки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срок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службы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которых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составляет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менее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чем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два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года</a:t>
            </a:r>
            <a:r>
              <a:rPr lang="ru-RU" sz="1600" dirty="0" smtClean="0">
                <a:solidFill>
                  <a:srgbClr val="000000"/>
                </a:solidFill>
              </a:rPr>
              <a:t>;</a:t>
            </a:r>
            <a:endParaRPr lang="ru-RU" sz="1600" dirty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err="1">
                <a:solidFill>
                  <a:srgbClr val="000000"/>
                </a:solidFill>
              </a:rPr>
              <a:t>объекты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>
                <a:solidFill>
                  <a:srgbClr val="000000"/>
                </a:solidFill>
              </a:rPr>
              <a:t>индивидуального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>
                <a:solidFill>
                  <a:srgbClr val="000000"/>
                </a:solidFill>
              </a:rPr>
              <a:t>жилищного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>
                <a:solidFill>
                  <a:srgbClr val="000000"/>
                </a:solidFill>
              </a:rPr>
              <a:t>строительства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dirty="0" err="1">
                <a:solidFill>
                  <a:srgbClr val="000000"/>
                </a:solidFill>
              </a:rPr>
              <a:t>отдельно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стоящие</a:t>
            </a:r>
            <a:r>
              <a:rPr lang="en-US" sz="1600" dirty="0">
                <a:solidFill>
                  <a:srgbClr val="000000"/>
                </a:solidFill>
              </a:rPr>
              <a:t> и </a:t>
            </a:r>
            <a:r>
              <a:rPr lang="en-US" sz="1600" dirty="0" err="1">
                <a:solidFill>
                  <a:srgbClr val="000000"/>
                </a:solidFill>
              </a:rPr>
              <a:t>предназначенные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для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проживания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одной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семьи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жилые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дома</a:t>
            </a:r>
            <a:r>
              <a:rPr lang="en-US" sz="1600" dirty="0">
                <a:solidFill>
                  <a:srgbClr val="000000"/>
                </a:solidFill>
              </a:rPr>
              <a:t> с </a:t>
            </a:r>
            <a:r>
              <a:rPr lang="en-US" sz="1600" dirty="0" err="1">
                <a:solidFill>
                  <a:srgbClr val="000000"/>
                </a:solidFill>
              </a:rPr>
              <a:t>количеством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этажей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не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более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чем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три</a:t>
            </a:r>
            <a:r>
              <a:rPr lang="en-US" sz="1600" dirty="0">
                <a:solidFill>
                  <a:srgbClr val="000000"/>
                </a:solidFill>
              </a:rPr>
              <a:t>), </a:t>
            </a:r>
            <a:r>
              <a:rPr lang="en-US" sz="1600" dirty="0" err="1">
                <a:solidFill>
                  <a:srgbClr val="000000"/>
                </a:solidFill>
              </a:rPr>
              <a:t>дачные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дома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садовые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дома</a:t>
            </a:r>
            <a:r>
              <a:rPr lang="ru-RU" sz="1600" dirty="0" smtClean="0">
                <a:solidFill>
                  <a:srgbClr val="000000"/>
                </a:solidFill>
              </a:rPr>
              <a:t>;</a:t>
            </a:r>
            <a:endParaRPr lang="ru-RU" sz="1600" dirty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err="1">
                <a:solidFill>
                  <a:srgbClr val="000000"/>
                </a:solidFill>
              </a:rPr>
              <a:t>строения</a:t>
            </a:r>
            <a:r>
              <a:rPr lang="en-US" sz="1600" b="1" dirty="0">
                <a:solidFill>
                  <a:srgbClr val="000000"/>
                </a:solidFill>
              </a:rPr>
              <a:t>, </a:t>
            </a:r>
            <a:r>
              <a:rPr lang="en-US" sz="1600" b="1" dirty="0" err="1">
                <a:solidFill>
                  <a:srgbClr val="000000"/>
                </a:solidFill>
              </a:rPr>
              <a:t>сооружения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>
                <a:solidFill>
                  <a:srgbClr val="000000"/>
                </a:solidFill>
              </a:rPr>
              <a:t>вспомогательного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</a:rPr>
              <a:t>использования</a:t>
            </a:r>
            <a:r>
              <a:rPr lang="ru-RU" sz="1600" b="1" dirty="0" smtClean="0">
                <a:solidFill>
                  <a:srgbClr val="000000"/>
                </a:solidFill>
              </a:rPr>
              <a:t>;</a:t>
            </a:r>
            <a:endParaRPr lang="ru-RU" sz="1600" b="1" dirty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отдельно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стоящие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здания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строения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сооружения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общая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площадь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которых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составляет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b="1" dirty="0" err="1">
                <a:solidFill>
                  <a:srgbClr val="000000"/>
                </a:solidFill>
              </a:rPr>
              <a:t>менее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>
                <a:solidFill>
                  <a:srgbClr val="000000"/>
                </a:solidFill>
              </a:rPr>
              <a:t>чем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>
                <a:solidFill>
                  <a:srgbClr val="000000"/>
                </a:solidFill>
              </a:rPr>
              <a:t>пятьдесят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>
                <a:solidFill>
                  <a:srgbClr val="000000"/>
                </a:solidFill>
              </a:rPr>
              <a:t>квадратных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</a:rPr>
              <a:t>метров</a:t>
            </a:r>
            <a:r>
              <a:rPr lang="ru-RU" sz="1600" b="1" dirty="0" smtClean="0">
                <a:solidFill>
                  <a:srgbClr val="000000"/>
                </a:solidFill>
              </a:rPr>
              <a:t>;</a:t>
            </a:r>
            <a:endParaRPr lang="ru-RU" sz="1600" b="1" dirty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иные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определенные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Правительством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Российской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Федерации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здания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строения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</a:rPr>
              <a:t>сооружения</a:t>
            </a:r>
            <a:r>
              <a:rPr lang="ru-RU" sz="1600" dirty="0" smtClean="0">
                <a:solidFill>
                  <a:srgbClr val="000000"/>
                </a:solidFill>
              </a:rPr>
              <a:t>.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7020272" y="2348880"/>
            <a:ext cx="2123728" cy="740845"/>
          </a:xfrm>
          <a:prstGeom prst="rect">
            <a:avLst/>
          </a:prstGeom>
          <a:solidFill>
            <a:schemeClr val="bg1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</a:rPr>
              <a:t>Постановление Правительства РФ </a:t>
            </a:r>
            <a:br>
              <a:rPr lang="ru-RU" sz="1400" b="1" dirty="0">
                <a:solidFill>
                  <a:srgbClr val="000000"/>
                </a:solidFill>
              </a:rPr>
            </a:br>
            <a:r>
              <a:rPr lang="ru-RU" sz="1400" b="1" dirty="0">
                <a:solidFill>
                  <a:srgbClr val="000000"/>
                </a:solidFill>
              </a:rPr>
              <a:t>от </a:t>
            </a:r>
            <a:r>
              <a:rPr lang="ru-RU" sz="1400" b="1" dirty="0" smtClean="0">
                <a:solidFill>
                  <a:srgbClr val="000000"/>
                </a:solidFill>
              </a:rPr>
              <a:t>25.01.2011 </a:t>
            </a:r>
            <a:r>
              <a:rPr lang="ru-RU" sz="1400" b="1" dirty="0">
                <a:solidFill>
                  <a:srgbClr val="000000"/>
                </a:solidFill>
              </a:rPr>
              <a:t>г. № 18 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0" grpId="0" animBg="1"/>
      <p:bldP spid="11" grpId="0" animBg="1"/>
      <p:bldP spid="13" grpId="0" animBg="1"/>
      <p:bldP spid="14" grpId="0" animBg="1"/>
      <p:bldP spid="15" grpId="0" build="p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2011-D6C3-4E82-B2E9-156F0FE1457A}" type="slidenum">
              <a:rPr lang="ru-RU" smtClean="0">
                <a:solidFill>
                  <a:schemeClr val="tx1"/>
                </a:solidFill>
              </a:rPr>
              <a:pPr/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107950" y="115888"/>
          <a:ext cx="904875" cy="866775"/>
        </p:xfrm>
        <a:graphic>
          <a:graphicData uri="http://schemas.openxmlformats.org/presentationml/2006/ole">
            <p:oleObj spid="_x0000_s78850" name="Рисунок Microsoft" r:id="rId3" imgW="2006600" imgH="1854200" progId="">
              <p:embed/>
            </p:oleObj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57188" y="121709"/>
            <a:ext cx="7607300" cy="7870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Требования оснащения приборами учета</a:t>
            </a:r>
          </a:p>
          <a:p>
            <a:pPr algn="ctr" eaLnBrk="0" hangingPunct="0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100" dirty="0" smtClean="0">
                <a:solidFill>
                  <a:srgbClr val="800000"/>
                </a:solidFill>
                <a:latin typeface="Calibri" pitchFamily="34" charset="0"/>
              </a:rPr>
              <a:t>Ст.13 </a:t>
            </a:r>
            <a:r>
              <a:rPr lang="ru-RU" sz="2100" dirty="0">
                <a:solidFill>
                  <a:srgbClr val="800000"/>
                </a:solidFill>
                <a:latin typeface="Calibri" pitchFamily="34" charset="0"/>
              </a:rPr>
              <a:t>Федерального закона от 23 ноября 2009 г. № 261-ФЗ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41300" y="1556792"/>
            <a:ext cx="8693018" cy="576064"/>
          </a:xfrm>
          <a:prstGeom prst="roundRect">
            <a:avLst>
              <a:gd name="adj" fmla="val 43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2E2EC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Требования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по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организации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учета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используемых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энергетических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ресурсов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не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itchFamily="34" charset="0"/>
              </a:rPr>
              <a:t>распространяются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libri" pitchFamily="34" charset="0"/>
              </a:rPr>
              <a:t>на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63513" y="908720"/>
            <a:ext cx="895775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>
                <a:solidFill>
                  <a:srgbClr val="000000"/>
                </a:solidFill>
              </a:rPr>
              <a:t>	</a:t>
            </a:r>
            <a:r>
              <a:rPr lang="en-US" sz="1800" b="1" dirty="0" err="1" smtClean="0">
                <a:solidFill>
                  <a:srgbClr val="000000"/>
                </a:solidFill>
              </a:rPr>
              <a:t>Производимые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b="1" dirty="0" err="1">
                <a:solidFill>
                  <a:srgbClr val="000000"/>
                </a:solidFill>
              </a:rPr>
              <a:t>передаваемые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b="1" dirty="0" err="1">
                <a:solidFill>
                  <a:srgbClr val="000000"/>
                </a:solidFill>
              </a:rPr>
              <a:t>потребляемые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энергетические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ресурсы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подлежат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обязательному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учету</a:t>
            </a:r>
            <a:r>
              <a:rPr lang="en-US" sz="1800" b="1" dirty="0">
                <a:solidFill>
                  <a:srgbClr val="000000"/>
                </a:solidFill>
              </a:rPr>
              <a:t> с </a:t>
            </a:r>
            <a:r>
              <a:rPr lang="en-US" sz="1800" b="1" dirty="0" err="1">
                <a:solidFill>
                  <a:srgbClr val="000000"/>
                </a:solidFill>
              </a:rPr>
              <a:t>применением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приборов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</a:rPr>
              <a:t>учета</a:t>
            </a:r>
            <a:r>
              <a:rPr lang="ru-RU" sz="1800" b="1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315913" y="2132856"/>
            <a:ext cx="88280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ветхие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аварийные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объекты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объекты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подлежащие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сносу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или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капитальному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ремонту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до</a:t>
            </a:r>
            <a:r>
              <a:rPr lang="en-US" sz="1600" dirty="0">
                <a:solidFill>
                  <a:srgbClr val="000000"/>
                </a:solidFill>
              </a:rPr>
              <a:t> 1 </a:t>
            </a:r>
            <a:r>
              <a:rPr lang="en-US" sz="1600" dirty="0" err="1">
                <a:solidFill>
                  <a:srgbClr val="000000"/>
                </a:solidFill>
              </a:rPr>
              <a:t>января</a:t>
            </a:r>
            <a:r>
              <a:rPr lang="en-US" sz="1600" dirty="0">
                <a:solidFill>
                  <a:srgbClr val="000000"/>
                </a:solidFill>
              </a:rPr>
              <a:t> 2013 г</a:t>
            </a:r>
            <a:r>
              <a:rPr lang="ru-RU" sz="1600" dirty="0" smtClean="0">
                <a:solidFill>
                  <a:srgbClr val="000000"/>
                </a:solidFill>
              </a:rPr>
              <a:t>.;</a:t>
            </a:r>
            <a:endParaRPr lang="ru-RU" sz="1600" dirty="0">
              <a:solidFill>
                <a:srgbClr val="000000"/>
              </a:solidFill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объекты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мощность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потребления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электрической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энергии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которых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составляет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менее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чем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ru-RU" sz="1600" b="1" dirty="0">
                <a:solidFill>
                  <a:srgbClr val="000000"/>
                </a:solidFill>
              </a:rPr>
              <a:t>5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ru-RU" sz="1600" b="1" dirty="0">
                <a:solidFill>
                  <a:srgbClr val="000000"/>
                </a:solidFill>
              </a:rPr>
              <a:t>КВт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>
                <a:solidFill>
                  <a:srgbClr val="000000"/>
                </a:solidFill>
              </a:rPr>
              <a:t>в </a:t>
            </a:r>
            <a:r>
              <a:rPr lang="en-US" sz="1600" dirty="0" err="1">
                <a:solidFill>
                  <a:srgbClr val="000000"/>
                </a:solidFill>
              </a:rPr>
              <a:t>отношении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организации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учета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используемой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электрической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энергии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r>
              <a:rPr lang="ru-RU" sz="1600" dirty="0" smtClean="0">
                <a:solidFill>
                  <a:srgbClr val="000000"/>
                </a:solidFill>
              </a:rPr>
              <a:t>;</a:t>
            </a:r>
            <a:endParaRPr lang="ru-RU" sz="1600" dirty="0">
              <a:solidFill>
                <a:srgbClr val="000000"/>
              </a:solidFill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максимальный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объем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потребления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тепловой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энергии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которых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составляет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менее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чем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ru-RU" sz="1600" b="1" dirty="0">
                <a:solidFill>
                  <a:srgbClr val="000000"/>
                </a:solidFill>
              </a:rPr>
              <a:t>0,2 Гкал/ч 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>
                <a:solidFill>
                  <a:srgbClr val="000000"/>
                </a:solidFill>
              </a:rPr>
              <a:t>в </a:t>
            </a:r>
            <a:r>
              <a:rPr lang="en-US" sz="1600" dirty="0" err="1">
                <a:solidFill>
                  <a:srgbClr val="000000"/>
                </a:solidFill>
              </a:rPr>
              <a:t>отношении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организации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учета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используемой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тепловой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энергии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r>
              <a:rPr lang="ru-RU" sz="1600" dirty="0" smtClean="0">
                <a:solidFill>
                  <a:srgbClr val="000000"/>
                </a:solidFill>
              </a:rPr>
              <a:t>.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9713" y="5013176"/>
            <a:ext cx="3306481" cy="833438"/>
          </a:xfrm>
          <a:prstGeom prst="rect">
            <a:avLst/>
          </a:prstGeom>
          <a:solidFill>
            <a:schemeClr val="bg1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</a:rPr>
              <a:t>с</a:t>
            </a:r>
            <a:r>
              <a:rPr lang="en-US" sz="1600" dirty="0" err="1">
                <a:solidFill>
                  <a:srgbClr val="000000"/>
                </a:solidFill>
              </a:rPr>
              <a:t>обственники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зданий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строений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сооружений</a:t>
            </a:r>
            <a:r>
              <a:rPr lang="en-US" sz="1600" dirty="0">
                <a:solidFill>
                  <a:srgbClr val="000000"/>
                </a:solidFill>
              </a:rPr>
              <a:t> и </a:t>
            </a:r>
            <a:r>
              <a:rPr lang="en-US" sz="1600" dirty="0" err="1">
                <a:solidFill>
                  <a:srgbClr val="000000"/>
                </a:solidFill>
              </a:rPr>
              <a:t>иных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объектов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органы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власти и управления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6792913" y="5085184"/>
            <a:ext cx="23353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0000"/>
                </a:solidFill>
              </a:rPr>
              <a:t>До 1 января 2011 года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163513" y="3573016"/>
            <a:ext cx="895775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>
                <a:solidFill>
                  <a:srgbClr val="000000"/>
                </a:solidFill>
              </a:rPr>
              <a:t>	</a:t>
            </a:r>
            <a:r>
              <a:rPr lang="en-US" sz="1800" b="1" dirty="0" err="1" smtClean="0">
                <a:solidFill>
                  <a:srgbClr val="000000"/>
                </a:solidFill>
              </a:rPr>
              <a:t>Здания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b="1" dirty="0" err="1">
                <a:solidFill>
                  <a:srgbClr val="000000"/>
                </a:solidFill>
              </a:rPr>
              <a:t>строения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b="1" dirty="0" err="1">
                <a:solidFill>
                  <a:srgbClr val="000000"/>
                </a:solidFill>
              </a:rPr>
              <a:t>сооружения</a:t>
            </a:r>
            <a:r>
              <a:rPr lang="en-US" sz="1800" b="1" dirty="0">
                <a:solidFill>
                  <a:srgbClr val="000000"/>
                </a:solidFill>
              </a:rPr>
              <a:t> и </a:t>
            </a:r>
            <a:r>
              <a:rPr lang="en-US" sz="1800" b="1" dirty="0" err="1">
                <a:solidFill>
                  <a:srgbClr val="000000"/>
                </a:solidFill>
              </a:rPr>
              <a:t>иные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объекты</a:t>
            </a:r>
            <a:r>
              <a:rPr lang="en-US" sz="1800" b="1" dirty="0">
                <a:solidFill>
                  <a:srgbClr val="000000"/>
                </a:solidFill>
              </a:rPr>
              <a:t>, в </a:t>
            </a:r>
            <a:r>
              <a:rPr lang="en-US" sz="1800" b="1" dirty="0" err="1">
                <a:solidFill>
                  <a:srgbClr val="000000"/>
                </a:solidFill>
              </a:rPr>
              <a:t>процессе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эксплуатации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которых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используются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энергетические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ресурсы</a:t>
            </a:r>
            <a:r>
              <a:rPr lang="en-US" sz="1800" b="1" dirty="0">
                <a:solidFill>
                  <a:srgbClr val="000000"/>
                </a:solidFill>
              </a:rPr>
              <a:t>, в </a:t>
            </a:r>
            <a:r>
              <a:rPr lang="en-US" sz="1800" b="1" dirty="0" err="1">
                <a:solidFill>
                  <a:srgbClr val="000000"/>
                </a:solidFill>
              </a:rPr>
              <a:t>том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числе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временные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объекты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b="1" dirty="0" err="1">
                <a:solidFill>
                  <a:srgbClr val="000000"/>
                </a:solidFill>
              </a:rPr>
              <a:t>вводимые</a:t>
            </a:r>
            <a:r>
              <a:rPr lang="en-US" sz="1800" b="1" dirty="0">
                <a:solidFill>
                  <a:srgbClr val="000000"/>
                </a:solidFill>
              </a:rPr>
              <a:t> в </a:t>
            </a:r>
            <a:r>
              <a:rPr lang="en-US" sz="1800" b="1" dirty="0" err="1">
                <a:solidFill>
                  <a:srgbClr val="000000"/>
                </a:solidFill>
              </a:rPr>
              <a:t>эксплуатацию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после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дня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вступления</a:t>
            </a:r>
            <a:r>
              <a:rPr lang="en-US" sz="1800" b="1" dirty="0">
                <a:solidFill>
                  <a:srgbClr val="000000"/>
                </a:solidFill>
              </a:rPr>
              <a:t> в </a:t>
            </a:r>
            <a:r>
              <a:rPr lang="en-US" sz="1800" b="1" dirty="0" err="1">
                <a:solidFill>
                  <a:srgbClr val="000000"/>
                </a:solidFill>
              </a:rPr>
              <a:t>силу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Закона № 261-ФЗ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b="1" dirty="0" err="1">
                <a:solidFill>
                  <a:srgbClr val="000000"/>
                </a:solidFill>
              </a:rPr>
              <a:t>на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дату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их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ввода</a:t>
            </a:r>
            <a:r>
              <a:rPr lang="en-US" sz="1800" b="1" dirty="0">
                <a:solidFill>
                  <a:srgbClr val="000000"/>
                </a:solidFill>
              </a:rPr>
              <a:t> в </a:t>
            </a:r>
            <a:r>
              <a:rPr lang="en-US" sz="1800" b="1" dirty="0" err="1">
                <a:solidFill>
                  <a:srgbClr val="000000"/>
                </a:solidFill>
              </a:rPr>
              <a:t>эксплуатацию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должны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быть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оснащены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приборами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учета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ight Arrow 13"/>
          <p:cNvSpPr>
            <a:spLocks noChangeArrowheads="1"/>
          </p:cNvSpPr>
          <p:nvPr/>
        </p:nvSpPr>
        <p:spPr bwMode="auto">
          <a:xfrm>
            <a:off x="4964113" y="6165304"/>
            <a:ext cx="972494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ight Arrow 15"/>
          <p:cNvSpPr>
            <a:spLocks noChangeArrowheads="1"/>
          </p:cNvSpPr>
          <p:nvPr/>
        </p:nvSpPr>
        <p:spPr bwMode="auto">
          <a:xfrm>
            <a:off x="4964113" y="5157192"/>
            <a:ext cx="972494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360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39713" y="5949280"/>
            <a:ext cx="3306481" cy="833438"/>
          </a:xfrm>
          <a:prstGeom prst="rect">
            <a:avLst/>
          </a:prstGeom>
          <a:solidFill>
            <a:schemeClr val="bg1"/>
          </a:solidFill>
          <a:ln w="25560">
            <a:solidFill>
              <a:srgbClr val="4F81BD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собственники жилых домов, собственники помещений в многоквартирных домах </a:t>
            </a:r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6792913" y="6121762"/>
            <a:ext cx="23353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0000"/>
                </a:solidFill>
              </a:rPr>
              <a:t>До 1 января 2012 года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build="p"/>
      <p:bldP spid="8" grpId="0" animBg="1"/>
      <p:bldP spid="9" grpId="0"/>
      <p:bldP spid="10" grpId="0"/>
      <p:bldP spid="11" grpId="0" animBg="1"/>
      <p:bldP spid="12" grpId="0" animBg="1"/>
      <p:bldP spid="13" grpId="0" animBg="1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1682</TotalTime>
  <Words>2594</Words>
  <Application>Microsoft Office PowerPoint</Application>
  <PresentationFormat>Экран (4:3)</PresentationFormat>
  <Paragraphs>329</Paragraphs>
  <Slides>23</Slides>
  <Notes>0</Notes>
  <HiddenSlides>3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Трек</vt:lpstr>
      <vt:lpstr>Рисунок Microsoft</vt:lpstr>
      <vt:lpstr>Worksheet</vt:lpstr>
      <vt:lpstr>Государственная программа РФ «энергосбережение и повышение энергетической эффективности на период  до 2020 года»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Pro</dc:creator>
  <cp:lastModifiedBy>Admin</cp:lastModifiedBy>
  <cp:revision>164</cp:revision>
  <dcterms:created xsi:type="dcterms:W3CDTF">2011-11-18T06:51:35Z</dcterms:created>
  <dcterms:modified xsi:type="dcterms:W3CDTF">2014-01-21T04:29:20Z</dcterms:modified>
</cp:coreProperties>
</file>