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2 h 272"/>
                  <a:gd name="T4" fmla="*/ 240 w 624"/>
                  <a:gd name="T5" fmla="*/ 425 h 272"/>
                  <a:gd name="T6" fmla="*/ 624 w 624"/>
                  <a:gd name="T7" fmla="*/ 48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4 h 317"/>
                  <a:gd name="T4" fmla="*/ 624 w 624"/>
                  <a:gd name="T5" fmla="*/ 23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2 h 317"/>
                  <a:gd name="T4" fmla="*/ 624 w 624"/>
                  <a:gd name="T5" fmla="*/ 48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225 h 385"/>
                <a:gd name="T2" fmla="*/ 5762 w 5762"/>
                <a:gd name="T3" fmla="*/ 215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538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7068EE1-8049-480A-8793-B05B3A024A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570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0B2D-C490-41AE-A060-F321E09C146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2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19BD-36D3-4F64-9F74-E511E6971AC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578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007E7-41FF-4E8B-9E1B-8F294D5F7B6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9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7196-467E-48B0-A9AD-2C48D497E78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03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8666-BF39-44E9-A963-C8920AF026E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58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DC18-5D4C-4314-9B81-8BF14857D12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6077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80BF5-07C7-4086-BB4B-AAFA79B0BA4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5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7FD7E-8024-46D0-894F-B7DF4546836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068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29F3-2BF3-40CE-ABF3-7A83F864907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95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CC568-7FBE-41A3-92F4-E2F94F0DBDC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45840 h 720"/>
                  <a:gd name="T4" fmla="*/ 389 w 1000"/>
                  <a:gd name="T5" fmla="*/ 45840 h 720"/>
                  <a:gd name="T6" fmla="*/ 389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84 h 272"/>
                  <a:gd name="T4" fmla="*/ 240 w 624"/>
                  <a:gd name="T5" fmla="*/ 427 h 272"/>
                  <a:gd name="T6" fmla="*/ 624 w 624"/>
                  <a:gd name="T7" fmla="*/ 484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0 h 362"/>
                  <a:gd name="T4" fmla="*/ 248 w 632"/>
                  <a:gd name="T5" fmla="*/ 240 h 362"/>
                  <a:gd name="T6" fmla="*/ 632 w 632"/>
                  <a:gd name="T7" fmla="*/ 240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7 h 317"/>
                  <a:gd name="T4" fmla="*/ 624 w 624"/>
                  <a:gd name="T5" fmla="*/ 477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6 h 370"/>
                  <a:gd name="T4" fmla="*/ 624 w 624"/>
                  <a:gd name="T5" fmla="*/ 156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32 h 317"/>
                  <a:gd name="T4" fmla="*/ 624 w 624"/>
                  <a:gd name="T5" fmla="*/ 23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6 h 272"/>
                  <a:gd name="T4" fmla="*/ 240 w 624"/>
                  <a:gd name="T5" fmla="*/ 421 h 272"/>
                  <a:gd name="T6" fmla="*/ 624 w 624"/>
                  <a:gd name="T7" fmla="*/ 476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6" y="1668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79 h 317"/>
                  <a:gd name="T4" fmla="*/ 624 w 624"/>
                  <a:gd name="T5" fmla="*/ 479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3" y="166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84 h 317"/>
                  <a:gd name="T4" fmla="*/ 624 w 624"/>
                  <a:gd name="T5" fmla="*/ 484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0" y="1747"/>
                <a:ext cx="624" cy="255"/>
              </a:xfrm>
              <a:custGeom>
                <a:avLst/>
                <a:gdLst>
                  <a:gd name="T0" fmla="*/ 0 w 624"/>
                  <a:gd name="T1" fmla="*/ 26 h 370"/>
                  <a:gd name="T2" fmla="*/ 0 w 624"/>
                  <a:gd name="T3" fmla="*/ 154 h 370"/>
                  <a:gd name="T4" fmla="*/ 624 w 624"/>
                  <a:gd name="T5" fmla="*/ 154 h 370"/>
                  <a:gd name="T6" fmla="*/ 624 w 624"/>
                  <a:gd name="T7" fmla="*/ 26 h 370"/>
                  <a:gd name="T8" fmla="*/ 384 w 624"/>
                  <a:gd name="T9" fmla="*/ 4 h 370"/>
                  <a:gd name="T10" fmla="*/ 0 w 624"/>
                  <a:gd name="T11" fmla="*/ 26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1" y="1693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79 h 272"/>
                  <a:gd name="T4" fmla="*/ 240 w 624"/>
                  <a:gd name="T5" fmla="*/ 423 h 272"/>
                  <a:gd name="T6" fmla="*/ 624 w 624"/>
                  <a:gd name="T7" fmla="*/ 479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4" y="1720"/>
                <a:ext cx="632" cy="316"/>
              </a:xfrm>
              <a:custGeom>
                <a:avLst/>
                <a:gdLst>
                  <a:gd name="T0" fmla="*/ 8 w 632"/>
                  <a:gd name="T1" fmla="*/ 34 h 362"/>
                  <a:gd name="T2" fmla="*/ 8 w 632"/>
                  <a:gd name="T3" fmla="*/ 242 h 362"/>
                  <a:gd name="T4" fmla="*/ 248 w 632"/>
                  <a:gd name="T5" fmla="*/ 242 h 362"/>
                  <a:gd name="T6" fmla="*/ 632 w 632"/>
                  <a:gd name="T7" fmla="*/ 242 h 362"/>
                  <a:gd name="T8" fmla="*/ 632 w 632"/>
                  <a:gd name="T9" fmla="*/ 34 h 362"/>
                  <a:gd name="T10" fmla="*/ 104 w 632"/>
                  <a:gd name="T11" fmla="*/ 34 h 362"/>
                  <a:gd name="T12" fmla="*/ 8 w 632"/>
                  <a:gd name="T13" fmla="*/ 34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225 h 385"/>
                <a:gd name="T2" fmla="*/ 3239 w 5762"/>
                <a:gd name="T3" fmla="*/ 215 h 385"/>
                <a:gd name="T4" fmla="*/ 3239 w 5762"/>
                <a:gd name="T5" fmla="*/ 4 h 385"/>
                <a:gd name="T6" fmla="*/ 0 w 5762"/>
                <a:gd name="T7" fmla="*/ 0 h 385"/>
                <a:gd name="T8" fmla="*/ 0 w 5762"/>
                <a:gd name="T9" fmla="*/ 225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3238 w 5761"/>
                <a:gd name="T3" fmla="*/ 0 h 189"/>
                <a:gd name="T4" fmla="*/ 3238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436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36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436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AA1ACB15-9B18-4131-8F27-3C2C06561E72}" type="slidenum">
              <a:rPr lang="ru-RU" altLang="ru-RU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1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1.Обведите кружком или напишите номер правильного ответа. </a:t>
            </a:r>
          </a:p>
          <a:p>
            <a:r>
              <a:rPr lang="ru-RU" dirty="0"/>
              <a:t> Коммуникация как универсальное понятие - это: </a:t>
            </a:r>
          </a:p>
          <a:p>
            <a:r>
              <a:rPr lang="ru-RU" dirty="0"/>
              <a:t>а) взаимодействие между людьми</a:t>
            </a:r>
          </a:p>
          <a:p>
            <a:r>
              <a:rPr lang="ru-RU" dirty="0"/>
              <a:t>б) взаимодействие между животными </a:t>
            </a:r>
          </a:p>
          <a:p>
            <a:r>
              <a:rPr lang="ru-RU" dirty="0"/>
              <a:t>в) технические средства связи</a:t>
            </a:r>
          </a:p>
          <a:p>
            <a:r>
              <a:rPr lang="ru-RU" dirty="0"/>
              <a:t>г) все виды информационного обмена в природе и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1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10. В </a:t>
            </a:r>
            <a:r>
              <a:rPr lang="ru-RU" b="1" dirty="0">
                <a:solidFill>
                  <a:srgbClr val="FF0000"/>
                </a:solidFill>
              </a:rPr>
              <a:t>рамках </a:t>
            </a:r>
            <a:r>
              <a:rPr lang="ru-RU" b="1" dirty="0" err="1">
                <a:solidFill>
                  <a:srgbClr val="FF0000"/>
                </a:solidFill>
              </a:rPr>
              <a:t>интеракционного</a:t>
            </a:r>
            <a:r>
              <a:rPr lang="ru-RU" b="1" dirty="0">
                <a:solidFill>
                  <a:srgbClr val="FF0000"/>
                </a:solidFill>
              </a:rPr>
              <a:t> подхода категория “коммуникация” выводится из понятия:</a:t>
            </a:r>
          </a:p>
          <a:p>
            <a:r>
              <a:rPr lang="ru-RU" dirty="0"/>
              <a:t>а) интерпретация</a:t>
            </a:r>
          </a:p>
          <a:p>
            <a:r>
              <a:rPr lang="ru-RU" dirty="0"/>
              <a:t>б) обмен</a:t>
            </a:r>
          </a:p>
          <a:p>
            <a:r>
              <a:rPr lang="ru-RU" dirty="0"/>
              <a:t>в) информация</a:t>
            </a:r>
          </a:p>
          <a:p>
            <a:r>
              <a:rPr lang="ru-RU" dirty="0"/>
              <a:t>г) общение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8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11. Типы </a:t>
            </a:r>
            <a:r>
              <a:rPr lang="ru-RU" b="1" dirty="0">
                <a:solidFill>
                  <a:srgbClr val="FF0000"/>
                </a:solidFill>
              </a:rPr>
              <a:t>аудиторий, различающиеся по критерию доступа групп населения к конкретным источникам информации: </a:t>
            </a:r>
          </a:p>
          <a:p>
            <a:r>
              <a:rPr lang="ru-RU" dirty="0"/>
              <a:t>а) целевые и  массовые</a:t>
            </a:r>
          </a:p>
          <a:p>
            <a:r>
              <a:rPr lang="ru-RU" dirty="0"/>
              <a:t>б) регулярные и _______</a:t>
            </a:r>
          </a:p>
          <a:p>
            <a:r>
              <a:rPr lang="ru-RU" dirty="0"/>
              <a:t>в) реальные и 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3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12. Установите </a:t>
            </a:r>
            <a:r>
              <a:rPr lang="ru-RU" b="1" dirty="0">
                <a:solidFill>
                  <a:srgbClr val="FF0000"/>
                </a:solidFill>
              </a:rPr>
              <a:t>соответствие: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НАЗВАНИЯ МЕТОДОВ ТЕОРИИ КОММУНИКАЦИИ</a:t>
            </a:r>
          </a:p>
          <a:p>
            <a:r>
              <a:rPr lang="ru-RU" dirty="0"/>
              <a:t> 1) моделирование</a:t>
            </a:r>
          </a:p>
          <a:p>
            <a:r>
              <a:rPr lang="ru-RU" dirty="0"/>
              <a:t> 2) герменевтика</a:t>
            </a:r>
          </a:p>
          <a:p>
            <a:r>
              <a:rPr lang="ru-RU" dirty="0"/>
              <a:t>3) контент-анализ</a:t>
            </a:r>
          </a:p>
          <a:p>
            <a:r>
              <a:rPr lang="ru-RU" dirty="0"/>
              <a:t> 4) </a:t>
            </a:r>
            <a:r>
              <a:rPr lang="ru-RU" dirty="0" err="1"/>
              <a:t>интент</a:t>
            </a:r>
            <a:r>
              <a:rPr lang="ru-RU" dirty="0"/>
              <a:t>-анализ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ИХ СОДЕРЖАНИЕ </a:t>
            </a:r>
          </a:p>
          <a:p>
            <a:r>
              <a:rPr lang="ru-RU" dirty="0"/>
              <a:t>а) изучение текстов, фонограмм, аудио-, видеозаписей</a:t>
            </a:r>
          </a:p>
          <a:p>
            <a:r>
              <a:rPr lang="ru-RU" dirty="0"/>
              <a:t>б) изучение объекта (оригинала) путем создания и исследования его копии (модели)</a:t>
            </a:r>
          </a:p>
          <a:p>
            <a:r>
              <a:rPr lang="ru-RU" dirty="0"/>
              <a:t>в) метод истолкования, интерпретации текстов</a:t>
            </a:r>
          </a:p>
          <a:p>
            <a:r>
              <a:rPr lang="ru-RU" dirty="0"/>
              <a:t>г) метод, позволяющий изучать целенаправленность вербальной коммуникации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45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13. Кто </a:t>
            </a:r>
            <a:r>
              <a:rPr lang="ru-RU" b="1" dirty="0">
                <a:solidFill>
                  <a:srgbClr val="FF0000"/>
                </a:solidFill>
              </a:rPr>
              <a:t>является автором модели коммуникации «КТО сообщает – ЧТО сообщает – по какому КАНАЛУ – КОМУ – с каким ЭФФЕКТОМ»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а</a:t>
            </a:r>
            <a:r>
              <a:rPr lang="ru-RU" dirty="0"/>
              <a:t>) Аристотель</a:t>
            </a:r>
          </a:p>
          <a:p>
            <a:r>
              <a:rPr lang="ru-RU" dirty="0"/>
              <a:t>б) Г. </a:t>
            </a:r>
            <a:r>
              <a:rPr lang="ru-RU" dirty="0" err="1"/>
              <a:t>Лассуэл</a:t>
            </a:r>
            <a:endParaRPr lang="ru-RU" dirty="0"/>
          </a:p>
          <a:p>
            <a:r>
              <a:rPr lang="ru-RU" dirty="0"/>
              <a:t>в) К. Шеннон и У. </a:t>
            </a:r>
            <a:r>
              <a:rPr lang="ru-RU" dirty="0" err="1"/>
              <a:t>Уивер</a:t>
            </a:r>
            <a:endParaRPr lang="ru-RU" dirty="0"/>
          </a:p>
          <a:p>
            <a:r>
              <a:rPr lang="ru-RU" dirty="0"/>
              <a:t>г) У. </a:t>
            </a:r>
            <a:r>
              <a:rPr lang="ru-RU" dirty="0" err="1"/>
              <a:t>Шрамм</a:t>
            </a:r>
            <a:r>
              <a:rPr lang="ru-RU" dirty="0"/>
              <a:t> и Ч. </a:t>
            </a:r>
            <a:r>
              <a:rPr lang="ru-RU" dirty="0" err="1"/>
              <a:t>Осгуд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3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14. Двухступенчатый </a:t>
            </a:r>
            <a:r>
              <a:rPr lang="ru-RU" b="1" dirty="0">
                <a:solidFill>
                  <a:srgbClr val="FF0000"/>
                </a:solidFill>
              </a:rPr>
              <a:t>поток информации от медиа к массовой аудитории анализирует:</a:t>
            </a:r>
          </a:p>
          <a:p>
            <a:r>
              <a:rPr lang="ru-RU" dirty="0"/>
              <a:t>а) теория магической пули</a:t>
            </a:r>
          </a:p>
          <a:p>
            <a:r>
              <a:rPr lang="ru-RU" dirty="0"/>
              <a:t>б) теория “лидеров мнений”</a:t>
            </a:r>
          </a:p>
          <a:p>
            <a:r>
              <a:rPr lang="ru-RU" dirty="0"/>
              <a:t>в) теория пользы и удовлетворения</a:t>
            </a:r>
          </a:p>
          <a:p>
            <a:r>
              <a:rPr lang="ru-RU" dirty="0"/>
              <a:t>г) теория </a:t>
            </a:r>
            <a:r>
              <a:rPr lang="ru-RU" dirty="0" err="1"/>
              <a:t>медиазависимости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65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15. Коммуникативная </a:t>
            </a:r>
            <a:r>
              <a:rPr lang="ru-RU" b="1" dirty="0">
                <a:solidFill>
                  <a:srgbClr val="FF0000"/>
                </a:solidFill>
              </a:rPr>
              <a:t>__________ - </a:t>
            </a:r>
            <a:r>
              <a:rPr lang="ru-RU" dirty="0"/>
              <a:t>определенный уровень </a:t>
            </a:r>
            <a:r>
              <a:rPr lang="ru-RU" dirty="0" err="1"/>
              <a:t>сформированности</a:t>
            </a:r>
            <a:r>
              <a:rPr lang="ru-RU" dirty="0"/>
              <a:t> личностного и профессионального опыта взаимодействия с окружающими, который необходим индивиду, чтобы успешно выполнять свою социально-профессиональную роль</a:t>
            </a:r>
          </a:p>
        </p:txBody>
      </p:sp>
    </p:spTree>
    <p:extLst>
      <p:ext uri="{BB962C8B-B14F-4D97-AF65-F5344CB8AC3E}">
        <p14:creationId xmlns:p14="http://schemas.microsoft.com/office/powerpoint/2010/main" val="233460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16. Название </a:t>
            </a:r>
            <a:r>
              <a:rPr lang="ru-RU" b="1" dirty="0">
                <a:solidFill>
                  <a:srgbClr val="FF0000"/>
                </a:solidFill>
              </a:rPr>
              <a:t>недостающего элемента модели коммуникации </a:t>
            </a:r>
            <a:r>
              <a:rPr lang="ru-RU" b="1" dirty="0" err="1">
                <a:solidFill>
                  <a:srgbClr val="FF0000"/>
                </a:solidFill>
              </a:rPr>
              <a:t>Д.Берло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Источник- ________ - канал- получатель.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0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17. Установите </a:t>
            </a:r>
            <a:r>
              <a:rPr lang="ru-RU" b="1" dirty="0">
                <a:solidFill>
                  <a:srgbClr val="FF0000"/>
                </a:solidFill>
              </a:rPr>
              <a:t>правильную последовательность разработки моделей коммуникации:</a:t>
            </a:r>
          </a:p>
          <a:p>
            <a:r>
              <a:rPr lang="ru-RU" dirty="0"/>
              <a:t>______ модель двухступенчатого потока информации</a:t>
            </a:r>
          </a:p>
          <a:p>
            <a:r>
              <a:rPr lang="ru-RU" dirty="0"/>
              <a:t>_______модель </a:t>
            </a:r>
            <a:r>
              <a:rPr lang="ru-RU" dirty="0" err="1"/>
              <a:t>Г.Лассуэлла</a:t>
            </a:r>
            <a:endParaRPr lang="ru-RU" dirty="0"/>
          </a:p>
          <a:p>
            <a:r>
              <a:rPr lang="ru-RU" dirty="0"/>
              <a:t>_______ модель  </a:t>
            </a:r>
            <a:r>
              <a:rPr lang="ru-RU" dirty="0" err="1"/>
              <a:t>Осгуда-Шрамма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65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	</a:t>
            </a:r>
            <a:r>
              <a:rPr lang="ru-RU" b="1" dirty="0" smtClean="0">
                <a:solidFill>
                  <a:srgbClr val="FF0000"/>
                </a:solidFill>
              </a:rPr>
              <a:t>18. </a:t>
            </a:r>
            <a:r>
              <a:rPr lang="ru-RU" b="1" dirty="0">
                <a:solidFill>
                  <a:srgbClr val="FF0000"/>
                </a:solidFill>
              </a:rPr>
              <a:t>Основной целью двухсторонней симметричной модели коммуникации в рамках связей с общественностью является:</a:t>
            </a:r>
          </a:p>
          <a:p>
            <a:pPr algn="just"/>
            <a:r>
              <a:rPr lang="ru-RU" dirty="0"/>
              <a:t>	а) убеждение любой ценой</a:t>
            </a:r>
          </a:p>
          <a:p>
            <a:pPr algn="just"/>
            <a:r>
              <a:rPr lang="ru-RU" dirty="0"/>
              <a:t>	б) распространение информации</a:t>
            </a:r>
          </a:p>
          <a:p>
            <a:pPr algn="just"/>
            <a:r>
              <a:rPr lang="ru-RU" dirty="0"/>
              <a:t>	в) формирование взаимопонимания участников взаимодействия</a:t>
            </a:r>
          </a:p>
          <a:p>
            <a:pPr algn="just"/>
            <a:r>
              <a:rPr lang="ru-RU" dirty="0"/>
              <a:t>г) манипулирование общественным мнением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30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19.</a:t>
            </a:r>
            <a:r>
              <a:rPr lang="ru-RU" b="1" dirty="0">
                <a:solidFill>
                  <a:srgbClr val="FF0000"/>
                </a:solidFill>
              </a:rPr>
              <a:t>	Дополнить:</a:t>
            </a:r>
          </a:p>
          <a:p>
            <a:r>
              <a:rPr lang="ru-RU" dirty="0"/>
              <a:t>Предельно общим понятием теории коммуникации является понятие “_____”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78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 В </a:t>
            </a:r>
            <a:r>
              <a:rPr lang="ru-RU" b="1" dirty="0">
                <a:solidFill>
                  <a:srgbClr val="FF0000"/>
                </a:solidFill>
              </a:rPr>
              <a:t>результате завершения антропогенеза:</a:t>
            </a:r>
          </a:p>
          <a:p>
            <a:r>
              <a:rPr lang="ru-RU" dirty="0"/>
              <a:t>а) сформировался механизм подражания и имитации</a:t>
            </a:r>
          </a:p>
          <a:p>
            <a:r>
              <a:rPr lang="ru-RU" dirty="0"/>
              <a:t>б) люди стали использовать огонь для приготовления  пищи</a:t>
            </a:r>
          </a:p>
          <a:p>
            <a:r>
              <a:rPr lang="ru-RU" dirty="0"/>
              <a:t>в) язык стал основным средством общения и передачи информации</a:t>
            </a:r>
          </a:p>
          <a:p>
            <a:r>
              <a:rPr lang="ru-RU" dirty="0"/>
              <a:t>г) возникла письменность.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79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20. Античная </a:t>
            </a:r>
            <a:r>
              <a:rPr lang="ru-RU" b="1" dirty="0">
                <a:solidFill>
                  <a:srgbClr val="FF0000"/>
                </a:solidFill>
              </a:rPr>
              <a:t>мысль внесла следующий вклад в становление теории коммуникации:</a:t>
            </a:r>
          </a:p>
          <a:p>
            <a:r>
              <a:rPr lang="ru-RU" dirty="0"/>
              <a:t>а) разработала семиотику как направление в изучении коммуникации</a:t>
            </a:r>
          </a:p>
          <a:p>
            <a:r>
              <a:rPr lang="ru-RU" dirty="0"/>
              <a:t> </a:t>
            </a:r>
            <a:r>
              <a:rPr lang="ru-RU" dirty="0" smtClean="0"/>
              <a:t>б</a:t>
            </a:r>
            <a:r>
              <a:rPr lang="ru-RU" dirty="0"/>
              <a:t>) положила начало риторике как искусству речи</a:t>
            </a:r>
          </a:p>
          <a:p>
            <a:r>
              <a:rPr lang="ru-RU" dirty="0"/>
              <a:t>в) разработала категориальный аппарат, принципиально важный для построения теории коммуникации</a:t>
            </a:r>
          </a:p>
          <a:p>
            <a:r>
              <a:rPr lang="ru-RU" dirty="0"/>
              <a:t>г) разработала основы герменевтики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23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21. Согласно </a:t>
            </a:r>
            <a:r>
              <a:rPr lang="ru-RU" b="1" dirty="0">
                <a:solidFill>
                  <a:srgbClr val="FF0000"/>
                </a:solidFill>
              </a:rPr>
              <a:t>модели информирования общественности как PR- коммуникации ее целью является:</a:t>
            </a:r>
          </a:p>
          <a:p>
            <a:r>
              <a:rPr lang="ru-RU" dirty="0"/>
              <a:t>	а) убеждение любой ценой</a:t>
            </a:r>
          </a:p>
          <a:p>
            <a:r>
              <a:rPr lang="ru-RU" dirty="0"/>
              <a:t>	б) манипулирование общественным мнением</a:t>
            </a:r>
          </a:p>
          <a:p>
            <a:r>
              <a:rPr lang="ru-RU" dirty="0"/>
              <a:t>	в)  распространение информации</a:t>
            </a:r>
          </a:p>
          <a:p>
            <a:r>
              <a:rPr lang="ru-RU" dirty="0"/>
              <a:t>	г) формирование взаимопонимания участников взаимодействия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2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22. Для </a:t>
            </a:r>
            <a:r>
              <a:rPr lang="ru-RU" b="1" dirty="0">
                <a:solidFill>
                  <a:srgbClr val="FF0000"/>
                </a:solidFill>
              </a:rPr>
              <a:t>какого периода характерно признание теорией массовой коммуникации сложности и многоступенчатости взаимодействия СМК и аудитории?</a:t>
            </a:r>
          </a:p>
          <a:p>
            <a:r>
              <a:rPr lang="ru-RU" dirty="0"/>
              <a:t>а) начало XX в. – 30-е гг. </a:t>
            </a:r>
            <a:r>
              <a:rPr lang="ru-RU" dirty="0" smtClean="0"/>
              <a:t>XX в</a:t>
            </a:r>
            <a:r>
              <a:rPr lang="ru-RU" dirty="0"/>
              <a:t>.</a:t>
            </a:r>
          </a:p>
          <a:p>
            <a:r>
              <a:rPr lang="ru-RU" dirty="0"/>
              <a:t>б) середина XX в.</a:t>
            </a:r>
          </a:p>
          <a:p>
            <a:r>
              <a:rPr lang="ru-RU" dirty="0"/>
              <a:t>в) конец XX – </a:t>
            </a:r>
            <a:r>
              <a:rPr lang="ru-RU" dirty="0" smtClean="0"/>
              <a:t>начало XXI </a:t>
            </a:r>
            <a:r>
              <a:rPr lang="ru-RU" dirty="0"/>
              <a:t>вв.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6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23. </a:t>
            </a:r>
            <a:r>
              <a:rPr lang="ru-RU" b="1" dirty="0" smtClean="0">
                <a:solidFill>
                  <a:srgbClr val="FF0000"/>
                </a:solidFill>
              </a:rPr>
              <a:t>Установить </a:t>
            </a:r>
            <a:r>
              <a:rPr lang="ru-RU" b="1" dirty="0">
                <a:solidFill>
                  <a:srgbClr val="FF0000"/>
                </a:solidFill>
              </a:rPr>
              <a:t>соответствие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/>
          </a:p>
          <a:p>
            <a:r>
              <a:rPr lang="ru-RU" dirty="0"/>
              <a:t>НАЗВАНИЯ КОНКРЕТНО-НАУЧНЫХ ПОДХОДОВ СОВРЕМЕННОЙ ТЕОРИИ КОММУНИКАЦИИ: </a:t>
            </a:r>
          </a:p>
          <a:p>
            <a:r>
              <a:rPr lang="ru-RU" dirty="0"/>
              <a:t>1) технократический</a:t>
            </a:r>
          </a:p>
          <a:p>
            <a:r>
              <a:rPr lang="ru-RU" dirty="0"/>
              <a:t>2) </a:t>
            </a:r>
            <a:r>
              <a:rPr lang="ru-RU" dirty="0" err="1" smtClean="0"/>
              <a:t>интеракционный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СОДЕРЖАНИЕ ПОДХОДОВ:</a:t>
            </a:r>
          </a:p>
          <a:p>
            <a:r>
              <a:rPr lang="ru-RU" dirty="0"/>
              <a:t>а) коммуникация рассматривается с точки зрения производства, передачи и обработки информации, а также используемых при этом технических средств</a:t>
            </a:r>
          </a:p>
          <a:p>
            <a:r>
              <a:rPr lang="ru-RU" dirty="0"/>
              <a:t>б) Коммуникация рассматривается как взаимодействие.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6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24. Допишите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</a:p>
          <a:p>
            <a:r>
              <a:rPr lang="ru-RU" dirty="0"/>
              <a:t>Коммуникативное пространство – это система многообразных коммуникативных связей, возникающих между различными агентами коммуникации. Его основными параметрами являются _____ и ______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05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25. Вклад </a:t>
            </a:r>
            <a:r>
              <a:rPr lang="ru-RU" b="1" dirty="0">
                <a:solidFill>
                  <a:srgbClr val="FF0000"/>
                </a:solidFill>
              </a:rPr>
              <a:t>немецкой классической философии XVIII -XIX вв. в становление и развитие теории коммуникации состоит в следующем:</a:t>
            </a:r>
          </a:p>
          <a:p>
            <a:pPr algn="just"/>
            <a:r>
              <a:rPr lang="ru-RU" dirty="0"/>
              <a:t>а) начинают разрабатываться важные для теории коммуникации понятия “</a:t>
            </a:r>
            <a:r>
              <a:rPr lang="ru-RU" dirty="0" err="1"/>
              <a:t>субъект”и</a:t>
            </a:r>
            <a:r>
              <a:rPr lang="ru-RU" dirty="0"/>
              <a:t> “объект”</a:t>
            </a:r>
          </a:p>
          <a:p>
            <a:pPr algn="just"/>
            <a:r>
              <a:rPr lang="ru-RU" dirty="0"/>
              <a:t>б) изучается внутренний мир личности, изолированной от общества</a:t>
            </a:r>
          </a:p>
          <a:p>
            <a:pPr algn="just"/>
            <a:r>
              <a:rPr lang="ru-RU" dirty="0"/>
              <a:t>в) формируется критическая философия </a:t>
            </a:r>
            <a:r>
              <a:rPr lang="ru-RU" dirty="0" err="1"/>
              <a:t>Франфурктской</a:t>
            </a:r>
            <a:r>
              <a:rPr lang="ru-RU" dirty="0"/>
              <a:t> школы</a:t>
            </a:r>
          </a:p>
          <a:p>
            <a:pPr algn="just"/>
            <a:r>
              <a:rPr lang="ru-RU" dirty="0"/>
              <a:t>г) рассматриваются проблемы массовой коммуникации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3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26. Дополните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 Элементы модели коммуникации Г. </a:t>
            </a:r>
            <a:r>
              <a:rPr lang="ru-RU" dirty="0" err="1"/>
              <a:t>Лассуэлла</a:t>
            </a:r>
            <a:r>
              <a:rPr lang="ru-RU" dirty="0"/>
              <a:t>:</a:t>
            </a:r>
          </a:p>
          <a:p>
            <a:r>
              <a:rPr lang="ru-RU" dirty="0"/>
              <a:t>а) коммуникатор;</a:t>
            </a:r>
          </a:p>
          <a:p>
            <a:r>
              <a:rPr lang="ru-RU" dirty="0"/>
              <a:t>б) ____________;</a:t>
            </a:r>
          </a:p>
          <a:p>
            <a:r>
              <a:rPr lang="ru-RU" dirty="0"/>
              <a:t>в) канал;</a:t>
            </a:r>
          </a:p>
          <a:p>
            <a:r>
              <a:rPr lang="ru-RU" dirty="0"/>
              <a:t>г)____________;</a:t>
            </a:r>
          </a:p>
          <a:p>
            <a:r>
              <a:rPr lang="ru-RU" dirty="0"/>
              <a:t>д) эффект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87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27. Физическая </a:t>
            </a:r>
            <a:r>
              <a:rPr lang="ru-RU" b="1" dirty="0">
                <a:solidFill>
                  <a:srgbClr val="FF0000"/>
                </a:solidFill>
              </a:rPr>
              <a:t>дистанция между людьми в процессе коммуникации, согласно мнению </a:t>
            </a:r>
            <a:r>
              <a:rPr lang="ru-RU" b="1" dirty="0" err="1">
                <a:solidFill>
                  <a:srgbClr val="FF0000"/>
                </a:solidFill>
              </a:rPr>
              <a:t>Э.Холла</a:t>
            </a:r>
            <a:r>
              <a:rPr lang="ru-RU" b="1" dirty="0">
                <a:solidFill>
                  <a:srgbClr val="FF0000"/>
                </a:solidFill>
              </a:rPr>
              <a:t>, называется:</a:t>
            </a:r>
          </a:p>
          <a:p>
            <a:r>
              <a:rPr lang="ru-RU" dirty="0"/>
              <a:t>а) личным пространством</a:t>
            </a:r>
          </a:p>
          <a:p>
            <a:r>
              <a:rPr lang="ru-RU" dirty="0"/>
              <a:t>б) пространством с фиксированными характеристиками</a:t>
            </a:r>
          </a:p>
          <a:p>
            <a:r>
              <a:rPr lang="ru-RU" dirty="0"/>
              <a:t>в) пространством с </a:t>
            </a:r>
            <a:r>
              <a:rPr lang="ru-RU" dirty="0" err="1"/>
              <a:t>полуфиксированными</a:t>
            </a:r>
            <a:r>
              <a:rPr lang="ru-RU" dirty="0"/>
              <a:t> характеристиками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28. Более </a:t>
            </a:r>
            <a:r>
              <a:rPr lang="ru-RU" b="1" dirty="0">
                <a:solidFill>
                  <a:srgbClr val="FF0000"/>
                </a:solidFill>
              </a:rPr>
              <a:t>точное, с точки зрения теории коммуникации, название получателя информации в процессе массовой коммуникации – это:</a:t>
            </a:r>
          </a:p>
          <a:p>
            <a:r>
              <a:rPr lang="ru-RU" dirty="0"/>
              <a:t>а) население</a:t>
            </a:r>
          </a:p>
          <a:p>
            <a:r>
              <a:rPr lang="ru-RU" dirty="0"/>
              <a:t>б) аудитория</a:t>
            </a:r>
          </a:p>
          <a:p>
            <a:r>
              <a:rPr lang="ru-RU" dirty="0"/>
              <a:t>в) толпа</a:t>
            </a:r>
          </a:p>
          <a:p>
            <a:r>
              <a:rPr lang="ru-RU" dirty="0"/>
              <a:t>г) публика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29. Какая </a:t>
            </a:r>
            <a:r>
              <a:rPr lang="ru-RU" b="1" dirty="0">
                <a:solidFill>
                  <a:srgbClr val="FF0000"/>
                </a:solidFill>
              </a:rPr>
              <a:t>из социологических теорий личности придает первостепенное значение ее формированию в процессе межличностной коммуникации, межличностного общения внутри первичной социальной группы?</a:t>
            </a:r>
          </a:p>
          <a:p>
            <a:r>
              <a:rPr lang="ru-RU" dirty="0"/>
              <a:t>а) теория когнитивного развития личности</a:t>
            </a:r>
          </a:p>
          <a:p>
            <a:r>
              <a:rPr lang="ru-RU" dirty="0"/>
              <a:t>б) теория “зеркального Я”</a:t>
            </a:r>
          </a:p>
          <a:p>
            <a:r>
              <a:rPr lang="ru-RU" dirty="0"/>
              <a:t>в) теория нравственного развития личности</a:t>
            </a:r>
          </a:p>
          <a:p>
            <a:r>
              <a:rPr lang="ru-RU" dirty="0"/>
              <a:t>г)  психоаналитическая </a:t>
            </a:r>
            <a:r>
              <a:rPr lang="ru-RU" dirty="0" smtClean="0"/>
              <a:t>теория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8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3. В рамках технократического подхода и в теориях трансмиссии исходным понятием для определения категории коммуникации берется понятие:</a:t>
            </a:r>
          </a:p>
          <a:p>
            <a:r>
              <a:rPr lang="ru-RU" dirty="0"/>
              <a:t>а) информация</a:t>
            </a:r>
          </a:p>
          <a:p>
            <a:r>
              <a:rPr lang="ru-RU" dirty="0"/>
              <a:t>б) обмен</a:t>
            </a:r>
          </a:p>
          <a:p>
            <a:r>
              <a:rPr lang="ru-RU" dirty="0"/>
              <a:t>в) интерпретация</a:t>
            </a:r>
          </a:p>
          <a:p>
            <a:r>
              <a:rPr lang="ru-RU" dirty="0"/>
              <a:t>г) общение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4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30. В </a:t>
            </a:r>
            <a:r>
              <a:rPr lang="ru-RU" b="1" dirty="0">
                <a:solidFill>
                  <a:srgbClr val="FF0000"/>
                </a:solidFill>
              </a:rPr>
              <a:t>философии XX в. большое внимание к проблеме социальной коммуникации было уделено в рамках таких направлений, как: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</a:t>
            </a:r>
            <a:r>
              <a:rPr lang="ru-RU" dirty="0"/>
              <a:t>) гомилетика; 2) экзистенциализм; 3) риторика; 4)персонализм; 5)диалогическая философия.</a:t>
            </a:r>
          </a:p>
        </p:txBody>
      </p:sp>
    </p:spTree>
    <p:extLst>
      <p:ext uri="{BB962C8B-B14F-4D97-AF65-F5344CB8AC3E}">
        <p14:creationId xmlns:p14="http://schemas.microsoft.com/office/powerpoint/2010/main" val="11110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31. Установить соответствие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dirty="0"/>
              <a:t>Названия моделей коммуникации:</a:t>
            </a:r>
          </a:p>
          <a:p>
            <a:r>
              <a:rPr lang="ru-RU" dirty="0"/>
              <a:t>1)	Модель Шеннона-</a:t>
            </a:r>
            <a:r>
              <a:rPr lang="ru-RU" dirty="0" err="1"/>
              <a:t>Уивера</a:t>
            </a:r>
            <a:r>
              <a:rPr lang="ru-RU" dirty="0"/>
              <a:t>;</a:t>
            </a:r>
          </a:p>
          <a:p>
            <a:r>
              <a:rPr lang="ru-RU" dirty="0"/>
              <a:t>2)	Циркулярная модель </a:t>
            </a:r>
            <a:r>
              <a:rPr lang="ru-RU" dirty="0" smtClean="0"/>
              <a:t>коммуникации </a:t>
            </a:r>
            <a:r>
              <a:rPr lang="ru-RU" dirty="0" err="1" smtClean="0"/>
              <a:t>Осгуда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ru-RU" dirty="0" err="1"/>
              <a:t>Шрамма</a:t>
            </a:r>
            <a:r>
              <a:rPr lang="ru-RU" dirty="0"/>
              <a:t>;</a:t>
            </a:r>
          </a:p>
          <a:p>
            <a:r>
              <a:rPr lang="ru-RU" dirty="0"/>
              <a:t>3)	Модель двухступенчатой коммуникации </a:t>
            </a:r>
            <a:r>
              <a:rPr lang="ru-RU" dirty="0" smtClean="0"/>
              <a:t>(П</a:t>
            </a:r>
            <a:r>
              <a:rPr lang="ru-RU" dirty="0"/>
              <a:t>. </a:t>
            </a:r>
            <a:r>
              <a:rPr lang="ru-RU" dirty="0" err="1"/>
              <a:t>Лазарсфельд</a:t>
            </a:r>
            <a:r>
              <a:rPr lang="ru-RU" dirty="0"/>
              <a:t>, Б. </a:t>
            </a:r>
            <a:r>
              <a:rPr lang="ru-RU" dirty="0" err="1" smtClean="0"/>
              <a:t>Берельсон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</a:t>
            </a:r>
            <a:r>
              <a:rPr lang="ru-RU" dirty="0"/>
              <a:t>) Модель </a:t>
            </a:r>
            <a:r>
              <a:rPr lang="ru-RU" dirty="0" err="1"/>
              <a:t>Лассуэла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Характеристика моделей: </a:t>
            </a:r>
          </a:p>
          <a:p>
            <a:r>
              <a:rPr lang="ru-RU" dirty="0"/>
              <a:t>а) информация, распространяемая </a:t>
            </a:r>
            <a:r>
              <a:rPr lang="ru-RU" dirty="0" err="1"/>
              <a:t>массмедиа</a:t>
            </a:r>
            <a:r>
              <a:rPr lang="ru-RU" dirty="0"/>
              <a:t>, достигает целевой аудитории не напрямую, а через “лидеров мнений”;</a:t>
            </a:r>
          </a:p>
          <a:p>
            <a:r>
              <a:rPr lang="ru-RU" dirty="0"/>
              <a:t>б) представляет собой развернутый план коммуникативного действия;</a:t>
            </a:r>
          </a:p>
          <a:p>
            <a:r>
              <a:rPr lang="ru-RU" dirty="0"/>
              <a:t>в) с ее появлением возникло представление о скорости и количестве передаваемой информации;</a:t>
            </a:r>
          </a:p>
          <a:p>
            <a:r>
              <a:rPr lang="ru-RU" dirty="0"/>
              <a:t>г) в ней основной акцент переносится на интерпретацию сообщения. </a:t>
            </a:r>
          </a:p>
        </p:txBody>
      </p:sp>
    </p:spTree>
    <p:extLst>
      <p:ext uri="{BB962C8B-B14F-4D97-AF65-F5344CB8AC3E}">
        <p14:creationId xmlns:p14="http://schemas.microsoft.com/office/powerpoint/2010/main" val="6192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32. Установить </a:t>
            </a:r>
            <a:r>
              <a:rPr lang="ru-RU" b="1" dirty="0">
                <a:solidFill>
                  <a:srgbClr val="FF0000"/>
                </a:solidFill>
              </a:rPr>
              <a:t>соответствие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/>
          </a:p>
          <a:p>
            <a:r>
              <a:rPr lang="ru-RU" dirty="0"/>
              <a:t>Название составляющих процесса коммуникации:</a:t>
            </a:r>
          </a:p>
          <a:p>
            <a:r>
              <a:rPr lang="ru-RU" dirty="0"/>
              <a:t>1) сообщение</a:t>
            </a:r>
          </a:p>
          <a:p>
            <a:r>
              <a:rPr lang="ru-RU" dirty="0"/>
              <a:t>2) кодирование</a:t>
            </a:r>
          </a:p>
          <a:p>
            <a:r>
              <a:rPr lang="ru-RU" dirty="0"/>
              <a:t>3) получатель</a:t>
            </a:r>
          </a:p>
          <a:p>
            <a:r>
              <a:rPr lang="ru-RU" dirty="0"/>
              <a:t>4) обратная </a:t>
            </a:r>
            <a:r>
              <a:rPr lang="ru-RU" dirty="0" smtClean="0"/>
              <a:t>связь</a:t>
            </a:r>
          </a:p>
          <a:p>
            <a:endParaRPr lang="ru-RU" dirty="0"/>
          </a:p>
          <a:p>
            <a:r>
              <a:rPr lang="ru-RU" dirty="0"/>
              <a:t>Характеристика составляющих:</a:t>
            </a:r>
          </a:p>
          <a:p>
            <a:r>
              <a:rPr lang="ru-RU" dirty="0"/>
              <a:t>а) ответная реакция получателя на сообщение источника; </a:t>
            </a:r>
          </a:p>
          <a:p>
            <a:r>
              <a:rPr lang="ru-RU" dirty="0"/>
              <a:t>б) осмысленная и соответствующим образом закодированная       информация;</a:t>
            </a:r>
          </a:p>
          <a:p>
            <a:r>
              <a:rPr lang="ru-RU" dirty="0"/>
              <a:t>в) тот, кому адресовано сообщение;</a:t>
            </a:r>
          </a:p>
          <a:p>
            <a:r>
              <a:rPr lang="ru-RU" dirty="0"/>
              <a:t>г) переработка исходного сообщения с целью доведения  до получателя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7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33. Все</a:t>
            </a:r>
            <a:r>
              <a:rPr lang="ru-RU" b="1" dirty="0">
                <a:solidFill>
                  <a:srgbClr val="FF0000"/>
                </a:solidFill>
              </a:rPr>
              <a:t>, что препятствует эффективной коммуникации и блокирует ее, в теории коммуникации называют: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а) препятствиями коммуникации</a:t>
            </a:r>
          </a:p>
          <a:p>
            <a:r>
              <a:rPr lang="ru-RU" dirty="0"/>
              <a:t>б) коммуникативными барьерами</a:t>
            </a:r>
          </a:p>
          <a:p>
            <a:r>
              <a:rPr lang="ru-RU" dirty="0"/>
              <a:t>в) трудностями коммуникации</a:t>
            </a:r>
          </a:p>
          <a:p>
            <a:r>
              <a:rPr lang="ru-RU" dirty="0"/>
              <a:t>г) физическими барьерами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7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34. Узкое </a:t>
            </a:r>
            <a:r>
              <a:rPr lang="ru-RU" b="1" dirty="0">
                <a:solidFill>
                  <a:srgbClr val="FF0000"/>
                </a:solidFill>
              </a:rPr>
              <a:t>представление о коммуникации как диалоге человека с человеком сложилось в рамках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endParaRPr lang="ru-RU" dirty="0"/>
          </a:p>
          <a:p>
            <a:r>
              <a:rPr lang="ru-RU" dirty="0"/>
              <a:t>а) античной философии</a:t>
            </a:r>
          </a:p>
          <a:p>
            <a:r>
              <a:rPr lang="ru-RU" dirty="0"/>
              <a:t>б) социологии</a:t>
            </a:r>
          </a:p>
          <a:p>
            <a:r>
              <a:rPr lang="ru-RU" dirty="0"/>
              <a:t>в) лингвистики</a:t>
            </a:r>
          </a:p>
          <a:p>
            <a:r>
              <a:rPr lang="ru-RU" dirty="0"/>
              <a:t>г) социальной психологии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9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35. Исследовательский </a:t>
            </a:r>
            <a:r>
              <a:rPr lang="ru-RU" b="1" dirty="0">
                <a:solidFill>
                  <a:srgbClr val="FF0000"/>
                </a:solidFill>
              </a:rPr>
              <a:t>подход, заимствованный из психологии и применяемый в изучении механизмов обратной связи коммуникации как реакции на стимул:</a:t>
            </a:r>
          </a:p>
          <a:p>
            <a:r>
              <a:rPr lang="ru-RU" dirty="0"/>
              <a:t>а) моделирование</a:t>
            </a:r>
          </a:p>
          <a:p>
            <a:r>
              <a:rPr lang="ru-RU" dirty="0"/>
              <a:t>б) бихевиоризм</a:t>
            </a:r>
          </a:p>
          <a:p>
            <a:r>
              <a:rPr lang="ru-RU" dirty="0"/>
              <a:t>в) сравнение</a:t>
            </a:r>
          </a:p>
          <a:p>
            <a:r>
              <a:rPr lang="ru-RU" dirty="0"/>
              <a:t>г) анализ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7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36. Дополнить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 Процесс распространения информации (знаний, духовных ценностей, моральных и правовых норм и т.п.) с помощью технических средств (пресса, радио, телевидение и др.) на численно большие, рассредоточенные аудитории – это______ коммуникация.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9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37. Согласно </a:t>
            </a:r>
            <a:r>
              <a:rPr lang="ru-RU" b="1" dirty="0">
                <a:solidFill>
                  <a:srgbClr val="FF0000"/>
                </a:solidFill>
              </a:rPr>
              <a:t>данной теории, прохождение информации по некоторым каналам коммуникации зависит от наличия в них “ворот” (аналог цензуры), которые в свою очередь управляются некими “контролерами”:</a:t>
            </a:r>
          </a:p>
          <a:p>
            <a:r>
              <a:rPr lang="ru-RU" dirty="0"/>
              <a:t>а) теория обретения пользы и удовлетворения</a:t>
            </a:r>
          </a:p>
          <a:p>
            <a:r>
              <a:rPr lang="ru-RU" dirty="0"/>
              <a:t>б) </a:t>
            </a:r>
            <a:r>
              <a:rPr lang="ru-RU" dirty="0" smtClean="0"/>
              <a:t>теория урегулирования повестки дня</a:t>
            </a:r>
          </a:p>
          <a:p>
            <a:r>
              <a:rPr lang="ru-RU" dirty="0" smtClean="0"/>
              <a:t>в) теория информационных барьеров</a:t>
            </a:r>
          </a:p>
          <a:p>
            <a:r>
              <a:rPr lang="ru-RU" dirty="0" smtClean="0"/>
              <a:t>г</a:t>
            </a:r>
            <a:r>
              <a:rPr lang="ru-RU" dirty="0"/>
              <a:t>) теория зависимости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76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38. Особенностью </a:t>
            </a:r>
            <a:r>
              <a:rPr lang="ru-RU" b="1" dirty="0">
                <a:solidFill>
                  <a:srgbClr val="FF0000"/>
                </a:solidFill>
              </a:rPr>
              <a:t>данной модели является акцентирование внимания не столько на традиционных компонентах коммуникации(источник, сообщение, канал и т.д.), сколько на ее специфических функциях:</a:t>
            </a:r>
          </a:p>
          <a:p>
            <a:r>
              <a:rPr lang="ru-RU" dirty="0"/>
              <a:t>а) </a:t>
            </a:r>
            <a:r>
              <a:rPr lang="ru-RU" dirty="0" smtClean="0"/>
              <a:t> </a:t>
            </a:r>
            <a:r>
              <a:rPr lang="ru-RU" dirty="0"/>
              <a:t>Модель </a:t>
            </a:r>
            <a:r>
              <a:rPr lang="ru-RU" dirty="0" err="1"/>
              <a:t>Осгуда-Шрамма</a:t>
            </a:r>
            <a:endParaRPr lang="ru-RU" dirty="0"/>
          </a:p>
          <a:p>
            <a:r>
              <a:rPr lang="ru-RU" dirty="0" smtClean="0"/>
              <a:t>б) </a:t>
            </a:r>
            <a:r>
              <a:rPr lang="ru-RU" dirty="0"/>
              <a:t>Модель </a:t>
            </a:r>
            <a:r>
              <a:rPr lang="ru-RU" dirty="0" err="1"/>
              <a:t>Лассуэлла</a:t>
            </a:r>
            <a:endParaRPr lang="ru-RU" dirty="0"/>
          </a:p>
          <a:p>
            <a:r>
              <a:rPr lang="ru-RU" dirty="0" smtClean="0"/>
              <a:t>в) </a:t>
            </a:r>
            <a:r>
              <a:rPr lang="ru-RU" dirty="0"/>
              <a:t>Модель  Д. Берло (ИСКП)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0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39. Дополнить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</a:p>
          <a:p>
            <a:r>
              <a:rPr lang="ru-RU" b="1" dirty="0">
                <a:solidFill>
                  <a:srgbClr val="FF0000"/>
                </a:solidFill>
              </a:rPr>
              <a:t>Функции массовой коммуникации, выделенные Г. </a:t>
            </a:r>
            <a:r>
              <a:rPr lang="ru-RU" b="1" dirty="0" err="1">
                <a:solidFill>
                  <a:srgbClr val="FF0000"/>
                </a:solidFill>
              </a:rPr>
              <a:t>Лассуэллом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dirty="0"/>
              <a:t>1)	информационная</a:t>
            </a:r>
          </a:p>
          <a:p>
            <a:r>
              <a:rPr lang="ru-RU" dirty="0"/>
              <a:t>2)	познавательно-культурологическая</a:t>
            </a:r>
          </a:p>
          <a:p>
            <a:r>
              <a:rPr lang="ru-RU" dirty="0"/>
              <a:t>3)	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3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Перечень </a:t>
            </a:r>
            <a:r>
              <a:rPr lang="ru-RU" b="1" dirty="0">
                <a:solidFill>
                  <a:srgbClr val="FF0000"/>
                </a:solidFill>
              </a:rPr>
              <a:t>функций коммуникации,  вытекающих из модели  Р.О. Якобсона: </a:t>
            </a:r>
          </a:p>
          <a:p>
            <a:r>
              <a:rPr lang="ru-RU" dirty="0"/>
              <a:t>а) метаязыковая</a:t>
            </a:r>
          </a:p>
          <a:p>
            <a:r>
              <a:rPr lang="ru-RU" dirty="0"/>
              <a:t>б) поэтическая</a:t>
            </a:r>
          </a:p>
          <a:p>
            <a:r>
              <a:rPr lang="ru-RU" dirty="0"/>
              <a:t>в) эмотивная</a:t>
            </a:r>
          </a:p>
          <a:p>
            <a:r>
              <a:rPr lang="ru-RU" dirty="0"/>
              <a:t>г) конативная</a:t>
            </a:r>
          </a:p>
          <a:p>
            <a:r>
              <a:rPr lang="ru-RU" dirty="0"/>
              <a:t>д) __________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6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40. </a:t>
            </a:r>
            <a:r>
              <a:rPr lang="ru-RU" b="1" dirty="0">
                <a:solidFill>
                  <a:srgbClr val="FF0000"/>
                </a:solidFill>
              </a:rPr>
              <a:t>Современные западные исследователи применяют </a:t>
            </a:r>
            <a:r>
              <a:rPr lang="ru-RU" b="1" dirty="0" err="1">
                <a:solidFill>
                  <a:srgbClr val="FF0000"/>
                </a:solidFill>
              </a:rPr>
              <a:t>бихевиористскую</a:t>
            </a:r>
            <a:r>
              <a:rPr lang="ru-RU" b="1" dirty="0">
                <a:solidFill>
                  <a:srgbClr val="FF0000"/>
                </a:solidFill>
              </a:rPr>
              <a:t> схему (S-R) для изучения коммуникации в теориях, которые называют:</a:t>
            </a:r>
          </a:p>
          <a:p>
            <a:r>
              <a:rPr lang="ru-RU" dirty="0"/>
              <a:t>а) теории трансмиссии</a:t>
            </a:r>
          </a:p>
          <a:p>
            <a:r>
              <a:rPr lang="ru-RU" dirty="0"/>
              <a:t>б) теории интеракции</a:t>
            </a:r>
          </a:p>
          <a:p>
            <a:r>
              <a:rPr lang="ru-RU" dirty="0"/>
              <a:t>в) системные теории</a:t>
            </a:r>
          </a:p>
          <a:p>
            <a:r>
              <a:rPr lang="ru-RU" dirty="0"/>
              <a:t>г) теории речевой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3539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41. Термин</a:t>
            </a:r>
            <a:r>
              <a:rPr lang="ru-RU" b="1" dirty="0">
                <a:solidFill>
                  <a:srgbClr val="FF0000"/>
                </a:solidFill>
              </a:rPr>
              <a:t>, предложенный П. </a:t>
            </a:r>
            <a:r>
              <a:rPr lang="ru-RU" b="1" dirty="0" err="1">
                <a:solidFill>
                  <a:srgbClr val="FF0000"/>
                </a:solidFill>
              </a:rPr>
              <a:t>Лазарсфельдом</a:t>
            </a:r>
            <a:r>
              <a:rPr lang="ru-RU" b="1" dirty="0">
                <a:solidFill>
                  <a:srgbClr val="FF0000"/>
                </a:solidFill>
              </a:rPr>
              <a:t> в связи с изучением электорального поведения и двухступенчатого потока массовой информации:</a:t>
            </a:r>
          </a:p>
          <a:p>
            <a:r>
              <a:rPr lang="ru-RU" dirty="0"/>
              <a:t>а) лидер мнений</a:t>
            </a:r>
          </a:p>
          <a:p>
            <a:r>
              <a:rPr lang="ru-RU" dirty="0"/>
              <a:t>б) информационный “привратник”</a:t>
            </a:r>
          </a:p>
          <a:p>
            <a:r>
              <a:rPr lang="ru-RU" dirty="0"/>
              <a:t>в) имиджмейкер</a:t>
            </a:r>
          </a:p>
          <a:p>
            <a:r>
              <a:rPr lang="ru-RU" dirty="0"/>
              <a:t>г) хакер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9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42. Часть </a:t>
            </a:r>
            <a:r>
              <a:rPr lang="ru-RU" b="1" dirty="0">
                <a:solidFill>
                  <a:srgbClr val="FF0000"/>
                </a:solidFill>
              </a:rPr>
              <a:t>аудитории, объединенная общими демографическими характеристиками и культурными вкусами, на которую рассчитывают СМИ и связанные с ними рекламодатели:</a:t>
            </a:r>
          </a:p>
          <a:p>
            <a:r>
              <a:rPr lang="ru-RU" dirty="0"/>
              <a:t>а) массовая аудитория</a:t>
            </a:r>
          </a:p>
          <a:p>
            <a:r>
              <a:rPr lang="ru-RU" dirty="0"/>
              <a:t>б) публика</a:t>
            </a:r>
          </a:p>
          <a:p>
            <a:r>
              <a:rPr lang="ru-RU" dirty="0"/>
              <a:t>в) целевая аудитория</a:t>
            </a:r>
          </a:p>
          <a:p>
            <a:r>
              <a:rPr lang="ru-RU" dirty="0"/>
              <a:t>г) население страны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43. Автор, который в своем исследовании массовых коммуникаци</a:t>
            </a:r>
            <a:r>
              <a:rPr lang="ru-RU" b="1" dirty="0">
                <a:solidFill>
                  <a:srgbClr val="FF0000"/>
                </a:solidFill>
              </a:rPr>
              <a:t>й</a:t>
            </a:r>
            <a:r>
              <a:rPr lang="ru-RU" b="1" dirty="0" smtClean="0">
                <a:solidFill>
                  <a:srgbClr val="FF0000"/>
                </a:solidFill>
              </a:rPr>
              <a:t> уделил внимание комплексным процессам </a:t>
            </a:r>
            <a:r>
              <a:rPr lang="ru-RU" b="1" dirty="0">
                <a:solidFill>
                  <a:srgbClr val="FF0000"/>
                </a:solidFill>
              </a:rPr>
              <a:t>создания </a:t>
            </a:r>
            <a:r>
              <a:rPr lang="ru-RU" b="1" dirty="0" smtClean="0">
                <a:solidFill>
                  <a:srgbClr val="FF0000"/>
                </a:solidFill>
              </a:rPr>
              <a:t>стереотипов.</a:t>
            </a:r>
          </a:p>
          <a:p>
            <a:r>
              <a:rPr lang="ru-RU" dirty="0" smtClean="0"/>
              <a:t>а) Ул. </a:t>
            </a:r>
            <a:r>
              <a:rPr lang="ru-RU" dirty="0" err="1" smtClean="0"/>
              <a:t>Липпман</a:t>
            </a:r>
            <a:endParaRPr lang="ru-RU" dirty="0" smtClean="0"/>
          </a:p>
          <a:p>
            <a:r>
              <a:rPr lang="ru-RU" dirty="0" smtClean="0"/>
              <a:t>Б) </a:t>
            </a:r>
            <a:r>
              <a:rPr lang="ru-RU" dirty="0" err="1" smtClean="0"/>
              <a:t>Г.Лассуэл</a:t>
            </a:r>
            <a:endParaRPr lang="ru-RU" dirty="0" smtClean="0"/>
          </a:p>
          <a:p>
            <a:r>
              <a:rPr lang="ru-RU" dirty="0" smtClean="0"/>
              <a:t>В) </a:t>
            </a:r>
            <a:r>
              <a:rPr lang="ru-RU" dirty="0" err="1" smtClean="0"/>
              <a:t>К.Левин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3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44. </a:t>
            </a:r>
            <a:r>
              <a:rPr lang="ru-RU" sz="3600" b="1" dirty="0" smtClean="0">
                <a:solidFill>
                  <a:srgbClr val="FF0000"/>
                </a:solidFill>
              </a:rPr>
              <a:t>Охарактеризовать кратко: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Теория подкрепления Джозефа </a:t>
            </a:r>
            <a:r>
              <a:rPr lang="ru-RU" dirty="0" err="1" smtClean="0"/>
              <a:t>Клаппера</a:t>
            </a:r>
            <a:endParaRPr lang="ru-RU" dirty="0" smtClean="0"/>
          </a:p>
          <a:p>
            <a:r>
              <a:rPr lang="ru-RU" dirty="0" smtClean="0"/>
              <a:t>Теория диффузии (</a:t>
            </a:r>
            <a:r>
              <a:rPr lang="ru-RU" dirty="0" err="1" smtClean="0"/>
              <a:t>Эверетт</a:t>
            </a:r>
            <a:r>
              <a:rPr lang="ru-RU" dirty="0" smtClean="0"/>
              <a:t> </a:t>
            </a:r>
            <a:r>
              <a:rPr lang="ru-RU" dirty="0" err="1" smtClean="0"/>
              <a:t>Роджерс</a:t>
            </a:r>
            <a:r>
              <a:rPr lang="ru-RU" dirty="0" smtClean="0"/>
              <a:t>)  </a:t>
            </a:r>
          </a:p>
          <a:p>
            <a:r>
              <a:rPr lang="ru-RU" dirty="0" smtClean="0"/>
              <a:t>Теория «спираль молчания» </a:t>
            </a:r>
            <a:br>
              <a:rPr lang="ru-RU" dirty="0" smtClean="0"/>
            </a:br>
            <a:r>
              <a:rPr lang="ru-RU" dirty="0" smtClean="0"/>
              <a:t>(Э. </a:t>
            </a:r>
            <a:r>
              <a:rPr lang="ru-RU" dirty="0" err="1" smtClean="0"/>
              <a:t>Ноэлль-Нойманн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Теория селективной экспозиции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5. </a:t>
            </a:r>
            <a:r>
              <a:rPr lang="ru-RU" b="1" dirty="0">
                <a:solidFill>
                  <a:srgbClr val="FF0000"/>
                </a:solidFill>
              </a:rPr>
              <a:t>Разновидность коммуникации, осуществляемая с помощью СМИ:</a:t>
            </a:r>
          </a:p>
          <a:p>
            <a:r>
              <a:rPr lang="ru-RU" dirty="0"/>
              <a:t> а) локальная</a:t>
            </a:r>
          </a:p>
          <a:p>
            <a:r>
              <a:rPr lang="ru-RU" dirty="0"/>
              <a:t>б)  внутриорганизационная</a:t>
            </a:r>
          </a:p>
          <a:p>
            <a:r>
              <a:rPr lang="ru-RU" dirty="0"/>
              <a:t>в) массовая</a:t>
            </a:r>
          </a:p>
          <a:p>
            <a:r>
              <a:rPr lang="ru-RU" dirty="0"/>
              <a:t>г)  внутригрупповая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 Содержанием </a:t>
            </a:r>
            <a:r>
              <a:rPr lang="ru-RU" b="1" dirty="0">
                <a:solidFill>
                  <a:srgbClr val="FF0000"/>
                </a:solidFill>
              </a:rPr>
              <a:t>понятия “аудитория”, относящегося к массовой коммуникации, является:</a:t>
            </a:r>
          </a:p>
          <a:p>
            <a:r>
              <a:rPr lang="ru-RU" dirty="0"/>
              <a:t>а) помещение для чтения лекции</a:t>
            </a:r>
          </a:p>
          <a:p>
            <a:r>
              <a:rPr lang="ru-RU" dirty="0"/>
              <a:t>б) студенты, пришедшие на учебную лекцию</a:t>
            </a:r>
          </a:p>
          <a:p>
            <a:r>
              <a:rPr lang="ru-RU" dirty="0"/>
              <a:t>в) зрители, пришедшие посмотреть спектакль</a:t>
            </a:r>
          </a:p>
          <a:p>
            <a:r>
              <a:rPr lang="ru-RU" dirty="0"/>
              <a:t>г) зрители спортивного канала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96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7. </a:t>
            </a:r>
            <a:r>
              <a:rPr lang="ru-RU" b="1" dirty="0">
                <a:solidFill>
                  <a:srgbClr val="FF0000"/>
                </a:solidFill>
              </a:rPr>
              <a:t>Дополнить:</a:t>
            </a:r>
          </a:p>
          <a:p>
            <a:r>
              <a:rPr lang="ru-RU" dirty="0"/>
              <a:t> «______ коммуникации – это отношение результата, полученного от организации коммуникативной деятельности и затратами на его получение».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7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8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Теория </a:t>
            </a:r>
            <a:r>
              <a:rPr lang="ru-RU" b="1" dirty="0">
                <a:solidFill>
                  <a:srgbClr val="FF0000"/>
                </a:solidFill>
              </a:rPr>
              <a:t>коммуникации - это: </a:t>
            </a:r>
          </a:p>
          <a:p>
            <a:r>
              <a:rPr lang="ru-RU" dirty="0"/>
              <a:t>а) система научного знания о биокоммуникации</a:t>
            </a:r>
          </a:p>
          <a:p>
            <a:r>
              <a:rPr lang="ru-RU" dirty="0"/>
              <a:t>б) система научного знания о социальной коммуникации</a:t>
            </a:r>
          </a:p>
          <a:p>
            <a:r>
              <a:rPr lang="ru-RU" dirty="0"/>
              <a:t>в) наука, исследующая свойства знаков и знаковых систем в обществе</a:t>
            </a:r>
          </a:p>
          <a:p>
            <a:r>
              <a:rPr lang="ru-RU" dirty="0"/>
              <a:t> г) синтез социально-коммуникативного, естественно-научного и научно-технического знания о коммуникации.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9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9. </a:t>
            </a:r>
            <a:r>
              <a:rPr lang="ru-RU" b="1" dirty="0">
                <a:solidFill>
                  <a:srgbClr val="FF0000"/>
                </a:solidFill>
              </a:rPr>
              <a:t>Дополнить: </a:t>
            </a:r>
          </a:p>
          <a:p>
            <a:r>
              <a:rPr lang="ru-RU" dirty="0"/>
              <a:t>“______ коммуникация - это специфическая форма взаимодействия людей по передаче информации от человека к человеку, осуществляющаяся при помощи языка и других знаковых систем”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01069011">
  <a:themeElements>
    <a:clrScheme name="01069011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0106901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11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11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11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11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11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11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1430</Words>
  <Application>Microsoft Office PowerPoint</Application>
  <PresentationFormat>Экран (4:3)</PresentationFormat>
  <Paragraphs>223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Тема Office</vt:lpstr>
      <vt:lpstr>01069011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44. Охарактеризовать кратко: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56</cp:revision>
  <dcterms:created xsi:type="dcterms:W3CDTF">2020-11-02T13:04:27Z</dcterms:created>
  <dcterms:modified xsi:type="dcterms:W3CDTF">2021-01-20T13:13:24Z</dcterms:modified>
</cp:coreProperties>
</file>