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516" r:id="rId2"/>
    <p:sldId id="347" r:id="rId3"/>
    <p:sldId id="348" r:id="rId4"/>
    <p:sldId id="349" r:id="rId5"/>
    <p:sldId id="424" r:id="rId6"/>
    <p:sldId id="425" r:id="rId7"/>
    <p:sldId id="433" r:id="rId8"/>
    <p:sldId id="434" r:id="rId9"/>
    <p:sldId id="435" r:id="rId10"/>
    <p:sldId id="436" r:id="rId11"/>
    <p:sldId id="437" r:id="rId12"/>
    <p:sldId id="438" r:id="rId13"/>
    <p:sldId id="43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58" y="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904F4-C957-4F4F-AC83-8C3F5ABDA55B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D22C5-F6F9-4835-A9EA-D5368B197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436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80727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Инженерное геометрическое моделирование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3600" b="1" dirty="0" smtClean="0">
                <a:solidFill>
                  <a:srgbClr val="002060"/>
                </a:solidFill>
              </a:rPr>
              <a:t>ИЗОБРАЖЕНИЯ – ВИДЫ, РАЗРЕЗЫ, СЕЧЕНИЯ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ГОСТ 2.305-2008</a:t>
            </a:r>
            <a:endParaRPr lang="ru-RU" sz="3600" dirty="0" smtClean="0">
              <a:solidFill>
                <a:srgbClr val="002060"/>
              </a:solidFill>
            </a:endParaRP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РАЗРЕЗЫ</a:t>
            </a:r>
            <a:endParaRPr lang="ru-RU" sz="2800" dirty="0" smtClean="0">
              <a:solidFill>
                <a:srgbClr val="C00000"/>
              </a:solidFill>
            </a:endParaRPr>
          </a:p>
          <a:p>
            <a:pPr indent="363538" algn="just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При сложном разрезе штрихи разомкнутой линии сечения проводят также у перегибов линии сечения.</a:t>
            </a:r>
          </a:p>
          <a:p>
            <a:pPr indent="363538" algn="just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Для сложных разрезов и сечений допускается концы разомкнутой линии  соединять  штрихпунктирной тонкой линией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6"/>
          <p:cNvPicPr>
            <a:picLocks noChangeAspect="1" noChangeArrowheads="1"/>
          </p:cNvPicPr>
          <p:nvPr/>
        </p:nvPicPr>
        <p:blipFill>
          <a:blip r:embed="rId2" cstate="print">
            <a:lum bright="18000" contrast="66000"/>
          </a:blip>
          <a:srcRect l="5655" t="60887" r="55898" b="17815"/>
          <a:stretch>
            <a:fillRect/>
          </a:stretch>
        </p:blipFill>
        <p:spPr bwMode="auto">
          <a:xfrm>
            <a:off x="214282" y="3532187"/>
            <a:ext cx="4143375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/>
          <a:srcRect l="35403" t="47185" r="36008" b="48830"/>
          <a:stretch>
            <a:fillRect/>
          </a:stretch>
        </p:blipFill>
        <p:spPr bwMode="auto">
          <a:xfrm>
            <a:off x="5643570" y="4929198"/>
            <a:ext cx="27892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РАЗРЕЗЫ</a:t>
            </a:r>
            <a:endParaRPr lang="ru-RU" sz="2800" dirty="0" smtClean="0">
              <a:solidFill>
                <a:srgbClr val="C00000"/>
              </a:solidFill>
            </a:endParaRPr>
          </a:p>
          <a:p>
            <a:pPr indent="447675" algn="just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Разрезы разделяются, в зависимости от положения секущей плоскости относительно горизонтальной плоскости проекций, на: </a:t>
            </a:r>
          </a:p>
          <a:p>
            <a:pPr indent="447675" algn="just" eaLnBrk="0" hangingPunct="0"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горизонтальный разрез: </a:t>
            </a:r>
            <a:r>
              <a:rPr lang="ru-RU" sz="2800" dirty="0" smtClean="0">
                <a:solidFill>
                  <a:schemeClr val="tx1"/>
                </a:solidFill>
              </a:rPr>
              <a:t>Разрез, выполненный секущими плоскостями, параллельными горизонтальной плоскости проекций</a:t>
            </a:r>
            <a:r>
              <a:rPr lang="ru-RU" sz="2800" dirty="0" smtClean="0" bmk="">
                <a:solidFill>
                  <a:schemeClr val="tx1"/>
                </a:solidFill>
              </a:rPr>
              <a:t>; </a:t>
            </a:r>
          </a:p>
          <a:p>
            <a:pPr indent="447675" algn="just" eaLnBrk="0" hangingPunct="0"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вертикальный разрез:</a:t>
            </a:r>
            <a:r>
              <a:rPr lang="ru-RU" sz="2800" dirty="0" smtClean="0">
                <a:solidFill>
                  <a:schemeClr val="tx1"/>
                </a:solidFill>
              </a:rPr>
              <a:t> Разрез, выполненный секущими плоскостями, перпендикулярными к горизонтальной плоскости проекций</a:t>
            </a:r>
            <a:r>
              <a:rPr lang="ru-RU" sz="2800" dirty="0" smtClean="0" bmk="">
                <a:solidFill>
                  <a:schemeClr val="tx1"/>
                </a:solidFill>
              </a:rPr>
              <a:t>; </a:t>
            </a:r>
          </a:p>
          <a:p>
            <a:pPr indent="447675" algn="just"/>
            <a:r>
              <a:rPr lang="ru-RU" sz="2800" b="1" dirty="0" smtClean="0">
                <a:solidFill>
                  <a:schemeClr val="tx1"/>
                </a:solidFill>
              </a:rPr>
              <a:t>наклонный разрез: </a:t>
            </a:r>
            <a:r>
              <a:rPr lang="ru-RU" sz="2800" dirty="0" smtClean="0">
                <a:solidFill>
                  <a:schemeClr val="tx1"/>
                </a:solidFill>
              </a:rPr>
              <a:t>Разрез, выполненный секущей плоскостью, составляющей с горизонтальной плоскостью проекций угол, отличный от прямого.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РАЗРЕЗЫ</a:t>
            </a:r>
            <a:endParaRPr lang="ru-RU" sz="2800" dirty="0" bmk="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00240"/>
            <a:ext cx="7627937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РАЗРЕЗЫ</a:t>
            </a:r>
            <a:endParaRPr lang="ru-RU" sz="2800" dirty="0" bmk="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90725"/>
            <a:ext cx="7065963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</a:rPr>
              <a:t>ГОСТ 2. 305-2008 – Изображения - виды, разрезы, сечения</a:t>
            </a:r>
          </a:p>
          <a:p>
            <a:pPr indent="450850"/>
            <a:r>
              <a:rPr lang="ru-RU" sz="3600" b="1" dirty="0" smtClean="0">
                <a:solidFill>
                  <a:srgbClr val="002060"/>
                </a:solidFill>
              </a:rPr>
              <a:t>Местный вид </a:t>
            </a:r>
          </a:p>
          <a:p>
            <a:pPr indent="450850"/>
            <a:r>
              <a:rPr lang="ru-RU" sz="2800" b="1" dirty="0" smtClean="0">
                <a:solidFill>
                  <a:srgbClr val="C00000"/>
                </a:solidFill>
              </a:rPr>
              <a:t>Местный вид предмета (местный вид):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Изображение отдельного ограниченного участка поверхности предмета.</a:t>
            </a:r>
          </a:p>
          <a:p>
            <a:pPr indent="450850" algn="just"/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876"/>
            <a:ext cx="4429156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929066"/>
            <a:ext cx="10477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>ГОСТ 2. 305-2008 – </a:t>
            </a:r>
            <a:r>
              <a:rPr lang="ru-RU" sz="2800" b="1" dirty="0" smtClean="0">
                <a:solidFill>
                  <a:srgbClr val="C00000"/>
                </a:solidFill>
              </a:rPr>
              <a:t>Изображения - виды, разрезы, сечения</a:t>
            </a:r>
            <a:endParaRPr lang="ru-RU" sz="2700" b="1" dirty="0" smtClean="0">
              <a:solidFill>
                <a:srgbClr val="C00000"/>
              </a:solidFill>
            </a:endParaRPr>
          </a:p>
          <a:p>
            <a:pPr indent="450850"/>
            <a:r>
              <a:rPr lang="ru-RU" b="1" dirty="0" smtClean="0">
                <a:solidFill>
                  <a:srgbClr val="002060"/>
                </a:solidFill>
              </a:rPr>
              <a:t>Местный вид </a:t>
            </a:r>
          </a:p>
          <a:p>
            <a:pPr indent="450850" algn="just"/>
            <a:r>
              <a:rPr lang="ru-RU" sz="2400" b="1" dirty="0" smtClean="0">
                <a:solidFill>
                  <a:srgbClr val="FF0000"/>
                </a:solidFill>
              </a:rPr>
              <a:t>Местный вид </a:t>
            </a:r>
            <a:r>
              <a:rPr lang="ru-RU" sz="2400" dirty="0" smtClean="0">
                <a:solidFill>
                  <a:schemeClr val="tx1"/>
                </a:solidFill>
              </a:rPr>
              <a:t>может быть ограничен линией обрыва (А), по возможности в наименьшем размере, или не ограничен (Б).</a:t>
            </a:r>
          </a:p>
          <a:p>
            <a:pPr indent="450850" algn="just"/>
            <a:r>
              <a:rPr lang="ru-RU" sz="2400" dirty="0" smtClean="0">
                <a:solidFill>
                  <a:schemeClr val="tx1"/>
                </a:solidFill>
              </a:rPr>
              <a:t>Местный вид должен быть отмечен на чертеже подобно дополнительному виду.</a:t>
            </a:r>
            <a:endParaRPr lang="ru-RU" sz="2400" dirty="0" smtClean="0">
              <a:solidFill>
                <a:srgbClr val="FF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143380"/>
            <a:ext cx="57245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4714884"/>
            <a:ext cx="942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572008"/>
            <a:ext cx="11811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</a:rPr>
              <a:t>ГОСТ 2. 305-2008 – Изображения - виды, разрезы, сечения</a:t>
            </a:r>
          </a:p>
          <a:p>
            <a:pPr indent="450850"/>
            <a:r>
              <a:rPr lang="ru-RU" b="1" dirty="0" smtClean="0">
                <a:solidFill>
                  <a:srgbClr val="002060"/>
                </a:solidFill>
              </a:rPr>
              <a:t>Местный вид </a:t>
            </a:r>
          </a:p>
          <a:p>
            <a:pPr indent="450850" algn="just"/>
            <a:r>
              <a:rPr lang="ru-RU" sz="2800" dirty="0" smtClean="0">
                <a:solidFill>
                  <a:schemeClr val="tx1"/>
                </a:solidFill>
              </a:rPr>
              <a:t>7.  Соотношение размеров, указывающих направление взгляда должно соответствовать  приведенному на чертеже.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27582" t="48828" r="26643" b="29687"/>
          <a:stretch>
            <a:fillRect/>
          </a:stretch>
        </p:blipFill>
        <p:spPr bwMode="auto">
          <a:xfrm>
            <a:off x="1500166" y="3929066"/>
            <a:ext cx="6686602" cy="188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</a:rPr>
              <a:t>ГОСТ 2. 305-2008 –Изображения - виды, разрезы, сечения</a:t>
            </a:r>
          </a:p>
          <a:p>
            <a:pPr lvl="0" indent="358775" algn="l" hangingPunct="0"/>
            <a:r>
              <a:rPr lang="ru-RU" sz="2800" dirty="0" smtClean="0">
                <a:solidFill>
                  <a:srgbClr val="0070C0"/>
                </a:solidFill>
              </a:rPr>
              <a:t>1</a:t>
            </a:r>
            <a:r>
              <a:rPr lang="ru-RU" dirty="0" smtClean="0">
                <a:solidFill>
                  <a:srgbClr val="0070C0"/>
                </a:solidFill>
              </a:rPr>
              <a:t>. Каким методом строятся изображения предметов?</a:t>
            </a:r>
          </a:p>
          <a:p>
            <a:pPr lvl="0" indent="358775" algn="l" hangingPunct="0"/>
            <a:r>
              <a:rPr lang="ru-RU" dirty="0" smtClean="0">
                <a:solidFill>
                  <a:srgbClr val="0070C0"/>
                </a:solidFill>
              </a:rPr>
              <a:t>2. Какие изображения предметов Вы знаете?</a:t>
            </a:r>
          </a:p>
          <a:p>
            <a:pPr lvl="0" indent="358775" algn="l" hangingPunct="0"/>
            <a:r>
              <a:rPr lang="ru-RU" dirty="0" smtClean="0">
                <a:solidFill>
                  <a:srgbClr val="0070C0"/>
                </a:solidFill>
              </a:rPr>
              <a:t>3. Какое изображение называется «видом»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  <a:endParaRPr lang="ru-RU" dirty="0" smtClean="0">
              <a:solidFill>
                <a:srgbClr val="0070C0"/>
              </a:solidFill>
            </a:endParaRPr>
          </a:p>
          <a:p>
            <a:pPr lvl="0" indent="358775" algn="l" hangingPunct="0"/>
            <a:r>
              <a:rPr lang="ru-RU" dirty="0" smtClean="0">
                <a:solidFill>
                  <a:srgbClr val="0070C0"/>
                </a:solidFill>
              </a:rPr>
              <a:t>4. Как располагаются на чертеже основные виды?</a:t>
            </a:r>
          </a:p>
          <a:p>
            <a:pPr lvl="0" indent="358775" algn="l" hangingPunct="0"/>
            <a:r>
              <a:rPr lang="ru-RU" dirty="0" smtClean="0">
                <a:solidFill>
                  <a:srgbClr val="0070C0"/>
                </a:solidFill>
              </a:rPr>
              <a:t>5. Какой вид называется главным?</a:t>
            </a:r>
          </a:p>
          <a:p>
            <a:pPr lvl="0" indent="358775" algn="l" hangingPunct="0"/>
            <a:r>
              <a:rPr lang="ru-RU" dirty="0" smtClean="0">
                <a:solidFill>
                  <a:srgbClr val="0070C0"/>
                </a:solidFill>
              </a:rPr>
              <a:t>6. Главный вид - может быть разрезом?</a:t>
            </a:r>
          </a:p>
          <a:p>
            <a:pPr lvl="0" algn="just" hangingPunct="0"/>
            <a:endParaRPr lang="ru-RU" sz="2800" dirty="0" smtClean="0">
              <a:solidFill>
                <a:srgbClr val="C00000"/>
              </a:solidFill>
            </a:endParaRPr>
          </a:p>
          <a:p>
            <a:pPr lvl="0" algn="just" hangingPunct="0"/>
            <a:endParaRPr lang="ru-RU" sz="2800" dirty="0" smtClean="0">
              <a:solidFill>
                <a:srgbClr val="C00000"/>
              </a:solidFill>
            </a:endParaRPr>
          </a:p>
          <a:p>
            <a:pPr lvl="0" algn="just" hangingPunct="0"/>
            <a:endParaRPr lang="ru-RU" sz="2800" dirty="0" smtClean="0">
              <a:solidFill>
                <a:srgbClr val="C00000"/>
              </a:solidFill>
            </a:endParaRPr>
          </a:p>
          <a:p>
            <a:pPr lvl="0" algn="just" hangingPunct="0"/>
            <a:endParaRPr lang="ru-RU" sz="2800" dirty="0" smtClean="0">
              <a:solidFill>
                <a:srgbClr val="C00000"/>
              </a:solidFill>
            </a:endParaRPr>
          </a:p>
          <a:p>
            <a:pPr lvl="0" algn="just" hangingPunct="0"/>
            <a:endParaRPr lang="ru-RU" sz="2800" dirty="0" smtClean="0">
              <a:solidFill>
                <a:srgbClr val="C00000"/>
              </a:solidFill>
            </a:endParaRPr>
          </a:p>
          <a:p>
            <a:pPr lvl="0" algn="just" hangingPunct="0"/>
            <a:endParaRPr lang="ru-RU" sz="2800" dirty="0" smtClean="0">
              <a:solidFill>
                <a:srgbClr val="C00000"/>
              </a:solidFill>
            </a:endParaRPr>
          </a:p>
          <a:p>
            <a:endParaRPr lang="ru-RU" sz="2700" b="1" dirty="0" smtClean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</a:rPr>
              <a:t>ГОСТ 2. 305-2008 – Изображения - виды, разрезы, сечения</a:t>
            </a:r>
          </a:p>
          <a:p>
            <a:pPr lvl="0" algn="just" hangingPunct="0"/>
            <a:endParaRPr lang="ru-RU" sz="2800" dirty="0" smtClean="0">
              <a:solidFill>
                <a:srgbClr val="C00000"/>
              </a:solidFill>
            </a:endParaRPr>
          </a:p>
          <a:p>
            <a:pPr lvl="0" algn="just" hangingPunct="0"/>
            <a:r>
              <a:rPr lang="ru-RU" sz="2800" dirty="0" smtClean="0">
                <a:solidFill>
                  <a:srgbClr val="0070C0"/>
                </a:solidFill>
              </a:rPr>
              <a:t>7. Как обозначаются виды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  <a:endParaRPr lang="ru-RU" sz="2800" dirty="0" smtClean="0">
              <a:solidFill>
                <a:srgbClr val="0070C0"/>
              </a:solidFill>
            </a:endParaRPr>
          </a:p>
          <a:p>
            <a:pPr lvl="0" algn="just" hangingPunct="0"/>
            <a:r>
              <a:rPr lang="ru-RU" sz="2800" dirty="0" smtClean="0">
                <a:solidFill>
                  <a:srgbClr val="0070C0"/>
                </a:solidFill>
              </a:rPr>
              <a:t>8. Какие виды называются местными и как они должны быть отмечены?</a:t>
            </a:r>
          </a:p>
          <a:p>
            <a:pPr lvl="0" algn="just" hangingPunct="0"/>
            <a:r>
              <a:rPr lang="ru-RU" sz="2800" dirty="0" smtClean="0">
                <a:solidFill>
                  <a:srgbClr val="0070C0"/>
                </a:solidFill>
              </a:rPr>
              <a:t>9. Какие виды называются дополнительными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</a:p>
          <a:p>
            <a:pPr lvl="0" algn="just" hangingPunct="0"/>
            <a:r>
              <a:rPr lang="ru-RU" sz="2800" dirty="0" smtClean="0">
                <a:solidFill>
                  <a:srgbClr val="0070C0"/>
                </a:solidFill>
              </a:rPr>
              <a:t>10. Когда следует отмечать изображения на дополнительной плоскости проекций?</a:t>
            </a:r>
          </a:p>
          <a:p>
            <a:pPr lvl="0" algn="just" hangingPunct="0"/>
            <a:r>
              <a:rPr lang="ru-RU" sz="2800" dirty="0" smtClean="0">
                <a:solidFill>
                  <a:srgbClr val="0070C0"/>
                </a:solidFill>
              </a:rPr>
              <a:t>11. Какое расположение дополнительного вида предпочтительней?</a:t>
            </a:r>
          </a:p>
          <a:p>
            <a:pPr lvl="0" algn="just" hangingPunct="0"/>
            <a:r>
              <a:rPr lang="ru-RU" sz="2800" dirty="0" smtClean="0">
                <a:solidFill>
                  <a:srgbClr val="0070C0"/>
                </a:solidFill>
              </a:rPr>
              <a:t>12 Когда оправдано применение штриховых линий для выявления контура невидимых элементов деталей?</a:t>
            </a:r>
          </a:p>
          <a:p>
            <a:pPr lvl="0" algn="just" hangingPunct="0"/>
            <a:endParaRPr lang="ru-RU" sz="2800" dirty="0" smtClean="0">
              <a:solidFill>
                <a:srgbClr val="C00000"/>
              </a:solidFill>
            </a:endParaRPr>
          </a:p>
          <a:p>
            <a:pPr lvl="0" algn="just" hangingPunct="0"/>
            <a:endParaRPr lang="ru-RU" sz="2800" dirty="0" smtClean="0">
              <a:solidFill>
                <a:srgbClr val="C00000"/>
              </a:solidFill>
            </a:endParaRPr>
          </a:p>
          <a:p>
            <a:pPr lvl="0" algn="just" hangingPunct="0"/>
            <a:endParaRPr lang="ru-RU" sz="2800" dirty="0" smtClean="0">
              <a:solidFill>
                <a:srgbClr val="C00000"/>
              </a:solidFill>
            </a:endParaRPr>
          </a:p>
          <a:p>
            <a:pPr lvl="0" algn="just" hangingPunct="0"/>
            <a:endParaRPr lang="ru-RU" sz="2800" dirty="0" smtClean="0">
              <a:solidFill>
                <a:srgbClr val="C00000"/>
              </a:solidFill>
            </a:endParaRPr>
          </a:p>
          <a:p>
            <a:pPr lvl="0" algn="just" hangingPunct="0"/>
            <a:endParaRPr lang="ru-RU" sz="2800" dirty="0" smtClean="0">
              <a:solidFill>
                <a:srgbClr val="C00000"/>
              </a:solidFill>
            </a:endParaRPr>
          </a:p>
          <a:p>
            <a:endParaRPr lang="ru-RU" sz="2700" b="1" dirty="0" smtClean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РАЗРЕЗЫ</a:t>
            </a:r>
            <a:r>
              <a:rPr lang="ru-RU" sz="2800" b="1" dirty="0" smtClean="0"/>
              <a:t>                                               </a:t>
            </a:r>
            <a:endParaRPr lang="ru-RU" sz="2800" dirty="0" smtClean="0">
              <a:solidFill>
                <a:srgbClr val="C00000"/>
              </a:solidFill>
            </a:endParaRPr>
          </a:p>
          <a:p>
            <a:pPr lvl="0" algn="just" hangingPunct="0"/>
            <a:endParaRPr lang="ru-RU" sz="2800" dirty="0" smtClean="0">
              <a:solidFill>
                <a:srgbClr val="C00000"/>
              </a:solidFill>
            </a:endParaRPr>
          </a:p>
          <a:p>
            <a:pPr lvl="0" algn="just" hangingPunct="0"/>
            <a:endParaRPr lang="ru-RU" sz="2800" dirty="0" smtClean="0">
              <a:solidFill>
                <a:srgbClr val="C00000"/>
              </a:solidFill>
            </a:endParaRPr>
          </a:p>
          <a:p>
            <a:pPr lvl="0" algn="just" hangingPunct="0"/>
            <a:endParaRPr lang="ru-RU" sz="2800" dirty="0" smtClean="0">
              <a:solidFill>
                <a:srgbClr val="C00000"/>
              </a:solidFill>
            </a:endParaRPr>
          </a:p>
          <a:p>
            <a:pPr lvl="0" algn="just" hangingPunct="0"/>
            <a:endParaRPr lang="ru-RU" sz="2800" dirty="0" smtClean="0">
              <a:solidFill>
                <a:srgbClr val="C00000"/>
              </a:solidFill>
            </a:endParaRPr>
          </a:p>
          <a:p>
            <a:pPr lvl="0" algn="just" hangingPunct="0"/>
            <a:endParaRPr lang="ru-RU" sz="2800" dirty="0" smtClean="0">
              <a:solidFill>
                <a:srgbClr val="C00000"/>
              </a:solidFill>
            </a:endParaRPr>
          </a:p>
          <a:p>
            <a:endParaRPr lang="ru-RU" sz="2700" b="1" dirty="0" smtClean="0">
              <a:solidFill>
                <a:srgbClr val="C00000"/>
              </a:solidFill>
            </a:endParaRPr>
          </a:p>
        </p:txBody>
      </p:sp>
      <p:pic>
        <p:nvPicPr>
          <p:cNvPr id="4" name="Picture 2" descr="5_4"/>
          <p:cNvPicPr>
            <a:picLocks noChangeAspect="1" noChangeArrowheads="1"/>
          </p:cNvPicPr>
          <p:nvPr/>
        </p:nvPicPr>
        <p:blipFill>
          <a:blip r:embed="rId2" cstate="print"/>
          <a:srcRect l="4735" t="-2872" r="568" b="11636"/>
          <a:stretch>
            <a:fillRect/>
          </a:stretch>
        </p:blipFill>
        <p:spPr bwMode="auto">
          <a:xfrm>
            <a:off x="0" y="1928802"/>
            <a:ext cx="35718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1868" y="2143116"/>
            <a:ext cx="535785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pPr algn="just"/>
            <a:r>
              <a:rPr lang="ru-RU" sz="2800" b="1" dirty="0" smtClean="0">
                <a:solidFill>
                  <a:srgbClr val="C00000"/>
                </a:solidFill>
              </a:rPr>
              <a:t>Разрез предмета (разрез</a:t>
            </a:r>
            <a:r>
              <a:rPr lang="ru-RU" sz="2800" b="1" dirty="0" smtClean="0"/>
              <a:t>):</a:t>
            </a:r>
            <a:r>
              <a:rPr lang="ru-RU" sz="2800" dirty="0" smtClean="0"/>
              <a:t> Ортогональная проекция предмета, мысленно рассеченного полностью или частично одной или несколькими плоскостями для выявления его невидимых поверхностей.</a:t>
            </a:r>
          </a:p>
          <a:p>
            <a:endParaRPr lang="ru-RU" sz="2400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  <a:endParaRPr lang="ru-RU" sz="2800" dirty="0" smtClean="0">
              <a:solidFill>
                <a:srgbClr val="C00000"/>
              </a:solidFill>
            </a:endParaRPr>
          </a:p>
          <a:p>
            <a:pPr lvl="0" hangingPunct="0"/>
            <a:r>
              <a:rPr lang="ru-RU" sz="2800" b="1" dirty="0" smtClean="0">
                <a:solidFill>
                  <a:srgbClr val="C00000"/>
                </a:solidFill>
              </a:rPr>
              <a:t>РАЗРЕЗЫ</a:t>
            </a:r>
            <a:endParaRPr lang="ru-RU" sz="2800" dirty="0" smtClean="0">
              <a:solidFill>
                <a:srgbClr val="C00000"/>
              </a:solidFill>
            </a:endParaRPr>
          </a:p>
          <a:p>
            <a:pPr lvl="0" algn="just" hangingPunct="0"/>
            <a:endParaRPr lang="ru-RU" sz="2800" dirty="0" smtClean="0">
              <a:solidFill>
                <a:srgbClr val="C00000"/>
              </a:solidFill>
            </a:endParaRPr>
          </a:p>
          <a:p>
            <a:pPr lvl="0" algn="just" hangingPunct="0"/>
            <a:endParaRPr lang="ru-RU" sz="2800" dirty="0" smtClean="0">
              <a:solidFill>
                <a:srgbClr val="C00000"/>
              </a:solidFill>
            </a:endParaRPr>
          </a:p>
          <a:p>
            <a:pPr lvl="0" algn="just" hangingPunct="0"/>
            <a:endParaRPr lang="ru-RU" sz="2800" dirty="0" smtClean="0">
              <a:solidFill>
                <a:srgbClr val="C00000"/>
              </a:solidFill>
            </a:endParaRPr>
          </a:p>
          <a:p>
            <a:pPr lvl="0" algn="just" hangingPunct="0"/>
            <a:endParaRPr lang="ru-RU" sz="2800" dirty="0" smtClean="0">
              <a:solidFill>
                <a:srgbClr val="C00000"/>
              </a:solidFill>
            </a:endParaRPr>
          </a:p>
          <a:p>
            <a:endParaRPr lang="ru-RU" sz="2700" b="1" dirty="0" smtClean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2071679"/>
            <a:ext cx="878687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/>
            <a:r>
              <a:rPr lang="ru-RU" sz="2400" dirty="0" smtClean="0"/>
              <a:t>Положение секущей плоскости указывают разомкнутой линией.</a:t>
            </a:r>
          </a:p>
          <a:p>
            <a:pPr indent="363538"/>
            <a:r>
              <a:rPr lang="ru-RU" sz="2400" dirty="0" smtClean="0"/>
              <a:t>Начальный и конечный штрих не должны пересекать контур соответствующего сечения </a:t>
            </a:r>
          </a:p>
          <a:p>
            <a:pPr indent="363538"/>
            <a:r>
              <a:rPr lang="ru-RU" sz="2400" dirty="0" smtClean="0"/>
              <a:t>На начальном и конечном штрихах нужно ставить стрелки, указывающие направление взгляда</a:t>
            </a:r>
          </a:p>
          <a:p>
            <a:pPr indent="363538"/>
            <a:r>
              <a:rPr lang="ru-RU" sz="2400" dirty="0" smtClean="0"/>
              <a:t>Стрелки должны наноситься на расстоянии 2…3 мм от внешней внешнего конца штриха.</a:t>
            </a:r>
          </a:p>
          <a:p>
            <a:endParaRPr lang="ru-RU" dirty="0"/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 l="-1363" t="70416" r="54089" b="13486"/>
          <a:stretch>
            <a:fillRect/>
          </a:stretch>
        </p:blipFill>
        <p:spPr bwMode="auto">
          <a:xfrm>
            <a:off x="4857752" y="4643446"/>
            <a:ext cx="3976872" cy="197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РАЗРЕЗЫ </a:t>
            </a:r>
          </a:p>
          <a:p>
            <a:pPr indent="358775" algn="just"/>
            <a:r>
              <a:rPr lang="ru-RU" sz="2800" dirty="0" smtClean="0">
                <a:solidFill>
                  <a:schemeClr val="tx1"/>
                </a:solidFill>
              </a:rPr>
              <a:t>Около стрелок, указывающих направление взгляда, с внешней стороны угла, образованного стрелкой и штрихом линии сечения, на горизонтальной строке наносят прописными буквы русского алфавита.</a:t>
            </a:r>
          </a:p>
          <a:p>
            <a:pPr indent="363538" algn="l"/>
            <a:endParaRPr lang="ru-RU" sz="2800" dirty="0" smtClean="0">
              <a:solidFill>
                <a:schemeClr val="tx1"/>
              </a:solidFill>
            </a:endParaRPr>
          </a:p>
          <a:p>
            <a:pPr indent="363538" algn="l"/>
            <a:endParaRPr lang="ru-RU" sz="2800" dirty="0" smtClean="0">
              <a:solidFill>
                <a:schemeClr val="tx1"/>
              </a:solidFill>
            </a:endParaRPr>
          </a:p>
          <a:p>
            <a:pPr indent="363538" algn="l"/>
            <a:endParaRPr lang="ru-RU" sz="2800" dirty="0" smtClean="0">
              <a:solidFill>
                <a:schemeClr val="tx1"/>
              </a:solidFill>
            </a:endParaRPr>
          </a:p>
          <a:p>
            <a:pPr indent="363538" algn="l"/>
            <a:r>
              <a:rPr lang="ru-RU" sz="2800" dirty="0" smtClean="0">
                <a:solidFill>
                  <a:schemeClr val="tx1"/>
                </a:solidFill>
              </a:rPr>
              <a:t>Буквенные обозначения присваиваются в алфавитном порядке без повторений и без пропусков, за исключением букв Й, О, Х, Ъ, Ы, Ь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286256"/>
            <a:ext cx="3245714" cy="77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553</Words>
  <Application>Microsoft Office PowerPoint</Application>
  <PresentationFormat>Экран (4:3)</PresentationFormat>
  <Paragraphs>89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Инженерное геометрическое моделирование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</vt:lpstr>
      <vt:lpstr>Инженерное геометрическое  моделирование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Инженерная графика Лекция 3</dc:title>
  <dc:creator>Виктор</dc:creator>
  <cp:lastModifiedBy>1</cp:lastModifiedBy>
  <cp:revision>213</cp:revision>
  <dcterms:created xsi:type="dcterms:W3CDTF">2009-02-17T21:43:27Z</dcterms:created>
  <dcterms:modified xsi:type="dcterms:W3CDTF">2016-10-31T18:37:01Z</dcterms:modified>
</cp:coreProperties>
</file>