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2BB7-01A6-428E-9F37-0A9EF50CC4A2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E1C9D-EBDF-45DC-9440-03C9122AE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Программное </a:t>
            </a:r>
            <a:r>
              <a:rPr lang="ru-RU" dirty="0"/>
              <a:t>обеспечение принято </a:t>
            </a:r>
            <a:r>
              <a:rPr lang="ru-RU" i="1" dirty="0"/>
              <a:t>классифицировать по назначению</a:t>
            </a:r>
            <a:r>
              <a:rPr lang="ru-RU" dirty="0"/>
              <a:t> на три группы: </a:t>
            </a:r>
          </a:p>
          <a:p>
            <a:pPr>
              <a:buNone/>
            </a:pPr>
            <a:r>
              <a:rPr lang="ru-RU" dirty="0"/>
              <a:t>– </a:t>
            </a:r>
            <a:r>
              <a:rPr lang="ru-RU" dirty="0" smtClean="0"/>
              <a:t>системное</a:t>
            </a:r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прикладное (ППО)</a:t>
            </a:r>
          </a:p>
          <a:p>
            <a:pPr>
              <a:buNone/>
            </a:pPr>
            <a:r>
              <a:rPr lang="ru-RU" dirty="0"/>
              <a:t>– инструментальное (системы программирования)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Есть также </a:t>
            </a:r>
            <a:r>
              <a:rPr lang="ru-RU" i="1" dirty="0"/>
              <a:t>классификация по способу распространения и использования</a:t>
            </a:r>
            <a:r>
              <a:rPr lang="ru-RU" dirty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несвободное/закрытое (</a:t>
            </a:r>
            <a:r>
              <a:rPr lang="ru-RU" dirty="0" err="1"/>
              <a:t>проприетарное</a:t>
            </a:r>
            <a:r>
              <a:rPr lang="ru-RU" dirty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открытое</a:t>
            </a:r>
          </a:p>
          <a:p>
            <a:r>
              <a:rPr lang="ru-RU" dirty="0" smtClean="0"/>
              <a:t> </a:t>
            </a:r>
            <a:r>
              <a:rPr lang="ru-RU" dirty="0"/>
              <a:t>свободное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Программное </a:t>
            </a:r>
            <a:r>
              <a:rPr lang="ru-RU" dirty="0"/>
              <a:t>обеспечение принято </a:t>
            </a:r>
            <a:r>
              <a:rPr lang="ru-RU" i="1" dirty="0"/>
              <a:t>классифицировать по назначению</a:t>
            </a:r>
            <a:r>
              <a:rPr lang="ru-RU" dirty="0"/>
              <a:t> на три группы: 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– </a:t>
            </a:r>
            <a:r>
              <a:rPr lang="ru-RU" dirty="0" smtClean="0"/>
              <a:t>системное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прикладное (ППО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инструментальное (системы </a:t>
            </a:r>
            <a:r>
              <a:rPr lang="ru-RU" dirty="0" smtClean="0"/>
              <a:t> программирования</a:t>
            </a:r>
            <a:r>
              <a:rPr lang="ru-RU" dirty="0"/>
              <a:t>)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40966"/>
          </a:xfrm>
        </p:spPr>
        <p:txBody>
          <a:bodyPr/>
          <a:lstStyle/>
          <a:p>
            <a:r>
              <a:rPr lang="ru-RU" dirty="0" smtClean="0"/>
              <a:t>Прикладное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	1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общего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текстовые редакторы</a:t>
            </a:r>
            <a:r>
              <a:rPr lang="ru-RU" sz="1200" dirty="0" smtClean="0"/>
              <a:t>;, текстовые процессоры;  </a:t>
            </a:r>
            <a:r>
              <a:rPr lang="ru-RU" sz="1200" dirty="0"/>
              <a:t>издательские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графические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СУБД;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электронные таблицы;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веб-браузер</a:t>
            </a:r>
            <a:r>
              <a:rPr lang="ru-RU" sz="1200" dirty="0"/>
              <a:t> и сетевые программы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200" dirty="0"/>
          </a:p>
          <a:p>
            <a:pPr>
              <a:buNone/>
            </a:pPr>
            <a:r>
              <a:rPr lang="ru-RU" sz="1200" dirty="0" smtClean="0"/>
              <a:t>	2</a:t>
            </a:r>
            <a:r>
              <a:rPr lang="ru-RU" sz="1200" dirty="0"/>
              <a:t>. </a:t>
            </a:r>
            <a:r>
              <a:rPr lang="ru-RU" sz="1200" b="1" dirty="0"/>
              <a:t>Программные средства специального назначения: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экспертные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авторские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гипертекстовые системы (электронные словари, энциклопедии, справочные системы);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мультимедиа приложения (</a:t>
            </a:r>
            <a:r>
              <a:rPr lang="ru-RU" sz="1200" dirty="0" err="1"/>
              <a:t>медиаплееры</a:t>
            </a:r>
            <a:r>
              <a:rPr lang="ru-RU" sz="1200" dirty="0"/>
              <a:t>, программы для создания и редактирования </a:t>
            </a:r>
            <a:r>
              <a:rPr lang="ru-RU" sz="1200" dirty="0" smtClean="0"/>
              <a:t>видео).</a:t>
            </a:r>
            <a:endParaRPr lang="ru-RU" sz="1200" dirty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	3</a:t>
            </a:r>
            <a:r>
              <a:rPr lang="ru-RU" sz="1200" dirty="0"/>
              <a:t>. </a:t>
            </a:r>
            <a:r>
              <a:rPr lang="ru-RU" sz="1200" b="1" dirty="0"/>
              <a:t>Профессиональные программные средства</a:t>
            </a:r>
            <a:r>
              <a:rPr lang="ru-RU" sz="1200" dirty="0"/>
              <a:t>: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АСУ</a:t>
            </a:r>
            <a:r>
              <a:rPr lang="ru-RU" sz="1200" dirty="0" smtClean="0"/>
              <a:t>;  АСУП </a:t>
            </a:r>
            <a:r>
              <a:rPr lang="ru-RU" sz="1200" dirty="0"/>
              <a:t>ТП</a:t>
            </a:r>
            <a:r>
              <a:rPr lang="ru-RU" sz="1200" dirty="0" smtClean="0"/>
              <a:t>;  </a:t>
            </a:r>
            <a:r>
              <a:rPr lang="ru-RU" sz="1200" dirty="0"/>
              <a:t>САПР</a:t>
            </a:r>
            <a:r>
              <a:rPr lang="ru-RU" sz="1200" dirty="0" smtClean="0"/>
              <a:t>;  </a:t>
            </a:r>
            <a:r>
              <a:rPr lang="ru-RU" sz="1200" dirty="0"/>
              <a:t>АРМ</a:t>
            </a:r>
            <a:r>
              <a:rPr lang="ru-RU" sz="1200" dirty="0" smtClean="0"/>
              <a:t>;  АСНИ; </a:t>
            </a:r>
            <a:endParaRPr lang="ru-RU" sz="1200" dirty="0"/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педагогические комплексы;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телекоммуникаций;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геоинформационные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 err="1"/>
              <a:t>биллинговые</a:t>
            </a:r>
            <a:r>
              <a:rPr lang="ru-RU" sz="1200" dirty="0"/>
              <a:t> системы;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электронного документооборота;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содержанием;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складом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/>
              <a:t>	</a:t>
            </a:r>
            <a:r>
              <a:rPr lang="ru-RU" sz="1200" dirty="0" smtClean="0"/>
              <a:t>– </a:t>
            </a:r>
            <a:r>
              <a:rPr lang="ru-RU" sz="1200" dirty="0"/>
              <a:t>системы планирования ресурсов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основными фондами предприятия;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управления маркетинговыми ресурсами;</a:t>
            </a:r>
          </a:p>
          <a:p>
            <a:pPr>
              <a:buNone/>
            </a:pPr>
            <a:r>
              <a:rPr lang="ru-RU" sz="1200" dirty="0" smtClean="0"/>
              <a:t>	– </a:t>
            </a:r>
            <a:r>
              <a:rPr lang="ru-RU" sz="1200" dirty="0"/>
              <a:t>системы оперативного управления производством и </a:t>
            </a:r>
            <a:r>
              <a:rPr lang="ru-RU" sz="1200" dirty="0" smtClean="0"/>
              <a:t>ремонтами</a:t>
            </a:r>
            <a:r>
              <a:rPr lang="ru-RU" sz="12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общего назначения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/>
              <a:t>	</a:t>
            </a:r>
            <a:endParaRPr lang="ru-RU" dirty="0"/>
          </a:p>
          <a:p>
            <a:pPr>
              <a:buNone/>
            </a:pPr>
            <a:r>
              <a:rPr lang="ru-RU" dirty="0" smtClean="0"/>
              <a:t>	Среди </a:t>
            </a:r>
            <a:r>
              <a:rPr lang="ru-RU" dirty="0"/>
              <a:t>наиболее распространенных в мире </a:t>
            </a:r>
            <a:r>
              <a:rPr lang="ru-RU" dirty="0" smtClean="0"/>
              <a:t>редакторов:</a:t>
            </a:r>
          </a:p>
          <a:p>
            <a:pPr>
              <a:buNone/>
            </a:pPr>
            <a:r>
              <a:rPr lang="ru-RU" dirty="0" smtClean="0"/>
              <a:t>– </a:t>
            </a:r>
            <a:r>
              <a:rPr lang="en-US" dirty="0"/>
              <a:t>Microsoft Word</a:t>
            </a:r>
            <a:r>
              <a:rPr lang="ru-RU" dirty="0"/>
              <a:t> (версии для </a:t>
            </a:r>
            <a:r>
              <a:rPr lang="en-US" dirty="0"/>
              <a:t>DOS</a:t>
            </a:r>
            <a:r>
              <a:rPr lang="ru-RU" dirty="0"/>
              <a:t> и </a:t>
            </a:r>
            <a:r>
              <a:rPr lang="en-US" dirty="0"/>
              <a:t>Windows</a:t>
            </a:r>
            <a:r>
              <a:rPr lang="ru-RU" dirty="0" smtClean="0"/>
              <a:t>),</a:t>
            </a:r>
          </a:p>
          <a:p>
            <a:pPr>
              <a:buFontTx/>
              <a:buChar char="-"/>
            </a:pPr>
            <a:r>
              <a:rPr lang="en-US" dirty="0" smtClean="0"/>
              <a:t>WordPerfect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en-US" dirty="0" smtClean="0"/>
              <a:t>WordStar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en-US" dirty="0" smtClean="0"/>
              <a:t>WordStar</a:t>
            </a:r>
            <a:r>
              <a:rPr lang="ru-RU" dirty="0" smtClean="0"/>
              <a:t> </a:t>
            </a:r>
            <a:r>
              <a:rPr lang="ru-RU" dirty="0"/>
              <a:t>2000, 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err="1" smtClean="0"/>
              <a:t>XyWrite</a:t>
            </a:r>
            <a:r>
              <a:rPr lang="ru-RU" dirty="0"/>
              <a:t>. 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Из </a:t>
            </a:r>
            <a:r>
              <a:rPr lang="ru-RU" dirty="0"/>
              <a:t>этих редакторов в США наиболее распространены </a:t>
            </a:r>
            <a:r>
              <a:rPr lang="en-US" dirty="0"/>
              <a:t>Microsoft Word</a:t>
            </a:r>
            <a:r>
              <a:rPr lang="ru-RU" dirty="0"/>
              <a:t> для </a:t>
            </a:r>
            <a:r>
              <a:rPr lang="en-US" dirty="0"/>
              <a:t>Windows</a:t>
            </a:r>
            <a:r>
              <a:rPr lang="ru-RU" dirty="0"/>
              <a:t> и </a:t>
            </a:r>
            <a:r>
              <a:rPr lang="en-US" dirty="0"/>
              <a:t>WordPerfect</a:t>
            </a:r>
            <a:r>
              <a:rPr lang="ru-RU" dirty="0"/>
              <a:t>, в Европе и России – </a:t>
            </a:r>
            <a:r>
              <a:rPr lang="en-US" dirty="0"/>
              <a:t>Microsoft Word</a:t>
            </a:r>
            <a:r>
              <a:rPr lang="ru-RU" dirty="0"/>
              <a:t> (для </a:t>
            </a:r>
            <a:r>
              <a:rPr lang="en-US" dirty="0"/>
              <a:t>DOS</a:t>
            </a:r>
            <a:r>
              <a:rPr lang="ru-RU" dirty="0"/>
              <a:t> и </a:t>
            </a:r>
            <a:r>
              <a:rPr lang="en-US" dirty="0"/>
              <a:t>Windows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Системное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К </a:t>
            </a:r>
            <a:r>
              <a:rPr lang="ru-RU" dirty="0"/>
              <a:t>системному ПО относятся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операционные </a:t>
            </a:r>
            <a:r>
              <a:rPr lang="ru-RU" dirty="0"/>
              <a:t>системы (</a:t>
            </a:r>
            <a:r>
              <a:rPr lang="en-US" dirty="0"/>
              <a:t>MS Dos</a:t>
            </a:r>
            <a:r>
              <a:rPr lang="ru-RU" dirty="0"/>
              <a:t>, </a:t>
            </a:r>
            <a:r>
              <a:rPr lang="en-US" dirty="0"/>
              <a:t>Windows</a:t>
            </a:r>
            <a:r>
              <a:rPr lang="ru-RU" dirty="0"/>
              <a:t>, </a:t>
            </a:r>
            <a:r>
              <a:rPr lang="en-US" dirty="0"/>
              <a:t>Linux</a:t>
            </a:r>
            <a:r>
              <a:rPr lang="ru-RU" dirty="0"/>
              <a:t>, </a:t>
            </a:r>
            <a:r>
              <a:rPr lang="en-US" dirty="0"/>
              <a:t>UNIX</a:t>
            </a:r>
            <a:r>
              <a:rPr lang="ru-RU" dirty="0"/>
              <a:t>)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диалоговые </a:t>
            </a:r>
            <a:r>
              <a:rPr lang="ru-RU" dirty="0"/>
              <a:t>оболочки или файловые менеджеры (</a:t>
            </a:r>
            <a:r>
              <a:rPr lang="en-US" dirty="0"/>
              <a:t>Windows</a:t>
            </a:r>
            <a:r>
              <a:rPr lang="ru-RU" dirty="0"/>
              <a:t>, </a:t>
            </a:r>
            <a:r>
              <a:rPr lang="en-US" dirty="0"/>
              <a:t>Norton Commander</a:t>
            </a:r>
            <a:r>
              <a:rPr lang="ru-RU" dirty="0" smtClean="0"/>
              <a:t>)</a:t>
            </a:r>
          </a:p>
          <a:p>
            <a:pPr>
              <a:buFontTx/>
              <a:buChar char="-"/>
            </a:pPr>
            <a:r>
              <a:rPr lang="ru-RU" dirty="0" smtClean="0"/>
              <a:t>драйверы</a:t>
            </a:r>
          </a:p>
          <a:p>
            <a:pPr>
              <a:buFontTx/>
              <a:buChar char="-"/>
            </a:pPr>
            <a:r>
              <a:rPr lang="ru-RU" dirty="0" smtClean="0"/>
              <a:t>Утилиты (сервисные программы):</a:t>
            </a:r>
          </a:p>
          <a:p>
            <a:pPr lvl="2"/>
            <a:r>
              <a:rPr lang="ru-RU" i="1" dirty="0" smtClean="0"/>
              <a:t>Программы-упаковщики.</a:t>
            </a:r>
            <a:r>
              <a:rPr lang="ru-RU" dirty="0" smtClean="0"/>
              <a:t> </a:t>
            </a:r>
          </a:p>
          <a:p>
            <a:pPr lvl="2"/>
            <a:r>
              <a:rPr lang="ru-RU" i="1" dirty="0" smtClean="0"/>
              <a:t>Программы для диагностики компьютер.</a:t>
            </a:r>
            <a:r>
              <a:rPr lang="ru-RU" dirty="0" smtClean="0"/>
              <a:t>  </a:t>
            </a:r>
          </a:p>
          <a:p>
            <a:pPr lvl="2"/>
            <a:r>
              <a:rPr lang="ru-RU" i="1" dirty="0" err="1" smtClean="0"/>
              <a:t>Программы-кэши</a:t>
            </a:r>
            <a:r>
              <a:rPr lang="ru-RU" i="1" dirty="0" smtClean="0"/>
              <a:t> </a:t>
            </a:r>
            <a:endParaRPr lang="ru-RU" dirty="0" smtClean="0"/>
          </a:p>
          <a:p>
            <a:pPr lvl="2"/>
            <a:r>
              <a:rPr lang="ru-RU" i="1" dirty="0" smtClean="0"/>
              <a:t>Программы для оптимизации дисков.</a:t>
            </a:r>
            <a:r>
              <a:rPr lang="ru-RU" dirty="0" smtClean="0"/>
              <a:t> </a:t>
            </a:r>
          </a:p>
          <a:p>
            <a:pPr lvl="2"/>
            <a:r>
              <a:rPr lang="ru-RU" i="1" dirty="0" smtClean="0"/>
              <a:t>Программы динамического сжатия дисков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9139" y="1600200"/>
            <a:ext cx="668572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en-US" dirty="0"/>
              <a:t>MS DOS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8762" y="1962944"/>
            <a:ext cx="608647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034381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ОС </a:t>
            </a:r>
            <a:r>
              <a:rPr lang="ru-RU" i="1" dirty="0"/>
              <a:t>классифицируются </a:t>
            </a:r>
            <a:r>
              <a:rPr lang="ru-RU" dirty="0"/>
              <a:t> </a:t>
            </a:r>
            <a:r>
              <a:rPr lang="ru-RU" dirty="0" smtClean="0"/>
              <a:t>по</a:t>
            </a:r>
          </a:p>
          <a:p>
            <a:pPr>
              <a:buNone/>
            </a:pPr>
            <a:endParaRPr lang="ru-RU" dirty="0"/>
          </a:p>
          <a:p>
            <a:pPr lvl="0"/>
            <a:r>
              <a:rPr lang="ru-RU" dirty="0"/>
              <a:t>количеству одновременно работающих пользователей: </a:t>
            </a:r>
            <a:endParaRPr lang="ru-RU" dirty="0" smtClean="0"/>
          </a:p>
          <a:p>
            <a:pPr lvl="0">
              <a:buNone/>
            </a:pPr>
            <a:r>
              <a:rPr lang="ru-RU" i="1" dirty="0"/>
              <a:t>	</a:t>
            </a:r>
            <a:r>
              <a:rPr lang="ru-RU" i="1" dirty="0" smtClean="0"/>
              <a:t>	одно- </a:t>
            </a:r>
            <a:r>
              <a:rPr lang="ru-RU" i="1" dirty="0"/>
              <a:t>и многопользовательские </a:t>
            </a:r>
            <a:r>
              <a:rPr lang="ru-RU" dirty="0"/>
              <a:t>ОС</a:t>
            </a:r>
            <a:r>
              <a:rPr lang="ru-RU" dirty="0" smtClean="0"/>
              <a:t>;</a:t>
            </a:r>
          </a:p>
          <a:p>
            <a:pPr lvl="0">
              <a:buNone/>
            </a:pPr>
            <a:endParaRPr lang="ru-RU" dirty="0"/>
          </a:p>
          <a:p>
            <a:pPr lvl="0"/>
            <a:r>
              <a:rPr lang="ru-RU" dirty="0"/>
              <a:t>числу задач, одновременно выполняемых под управлением ОС </a:t>
            </a:r>
            <a:endParaRPr lang="ru-RU" dirty="0" smtClean="0"/>
          </a:p>
          <a:p>
            <a:pPr lvl="0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ru-RU" i="1" dirty="0" smtClean="0"/>
              <a:t>одно- </a:t>
            </a:r>
            <a:r>
              <a:rPr lang="ru-RU" i="1" dirty="0"/>
              <a:t>и многозадачные</a:t>
            </a:r>
            <a:r>
              <a:rPr lang="ru-RU" dirty="0"/>
              <a:t> ОС</a:t>
            </a:r>
            <a:r>
              <a:rPr lang="ru-RU" dirty="0" smtClean="0"/>
              <a:t>;</a:t>
            </a:r>
          </a:p>
          <a:p>
            <a:pPr lvl="0">
              <a:buNone/>
            </a:pPr>
            <a:endParaRPr lang="ru-RU" dirty="0"/>
          </a:p>
          <a:p>
            <a:pPr lvl="0"/>
            <a:r>
              <a:rPr lang="ru-RU" dirty="0"/>
              <a:t>типу пользовательского интерфейса на </a:t>
            </a:r>
            <a:endParaRPr lang="ru-RU" dirty="0" smtClean="0"/>
          </a:p>
          <a:p>
            <a:pPr lvl="0">
              <a:buNone/>
            </a:pPr>
            <a:r>
              <a:rPr lang="ru-RU" i="1" dirty="0"/>
              <a:t>	</a:t>
            </a:r>
            <a:r>
              <a:rPr lang="ru-RU" i="1" dirty="0" smtClean="0"/>
              <a:t>	командные </a:t>
            </a:r>
            <a:r>
              <a:rPr lang="ru-RU" i="1" dirty="0"/>
              <a:t>(текстовые)</a:t>
            </a:r>
            <a:r>
              <a:rPr lang="ru-RU" dirty="0"/>
              <a:t> и</a:t>
            </a:r>
            <a:r>
              <a:rPr lang="ru-RU" i="1" dirty="0"/>
              <a:t> </a:t>
            </a:r>
            <a:endParaRPr lang="ru-RU" i="1" dirty="0" smtClean="0"/>
          </a:p>
          <a:p>
            <a:pPr lvl="0">
              <a:buNone/>
            </a:pPr>
            <a:r>
              <a:rPr lang="ru-RU" i="1" dirty="0"/>
              <a:t>	</a:t>
            </a:r>
            <a:r>
              <a:rPr lang="ru-RU" i="1" dirty="0" smtClean="0"/>
              <a:t>	объектно-ориентрованные </a:t>
            </a:r>
            <a:r>
              <a:rPr lang="ru-RU" i="1" dirty="0"/>
              <a:t>(графические</a:t>
            </a:r>
            <a:r>
              <a:rPr lang="ru-RU" i="1" dirty="0" smtClean="0"/>
              <a:t>);</a:t>
            </a:r>
          </a:p>
          <a:p>
            <a:pPr lvl="0">
              <a:buNone/>
            </a:pPr>
            <a:endParaRPr lang="ru-RU" dirty="0"/>
          </a:p>
          <a:p>
            <a:pPr lvl="0"/>
            <a:r>
              <a:rPr lang="ru-RU" dirty="0" smtClean="0"/>
              <a:t>способам </a:t>
            </a:r>
            <a:r>
              <a:rPr lang="ru-RU" dirty="0"/>
              <a:t>использования общих </a:t>
            </a:r>
            <a:r>
              <a:rPr lang="ru-RU" dirty="0" smtClean="0"/>
              <a:t>программных </a:t>
            </a:r>
            <a:r>
              <a:rPr lang="ru-RU" dirty="0"/>
              <a:t>ресурсов </a:t>
            </a:r>
            <a:r>
              <a:rPr lang="ru-RU" dirty="0" smtClean="0"/>
              <a:t>на </a:t>
            </a:r>
          </a:p>
          <a:p>
            <a:pPr lvl="0">
              <a:buNone/>
            </a:pPr>
            <a:r>
              <a:rPr lang="ru-RU" i="1" dirty="0"/>
              <a:t>	</a:t>
            </a:r>
            <a:r>
              <a:rPr lang="ru-RU" i="1" dirty="0" smtClean="0"/>
              <a:t>	сетевые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i="1" dirty="0"/>
              <a:t>локальные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Начальная загрузка компьютера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BIOS </a:t>
            </a:r>
          </a:p>
          <a:p>
            <a:r>
              <a:rPr lang="ru-RU" dirty="0" smtClean="0"/>
              <a:t>POST</a:t>
            </a:r>
          </a:p>
          <a:p>
            <a:r>
              <a:rPr lang="ru-RU" dirty="0"/>
              <a:t>Загрузчик ОС </a:t>
            </a:r>
          </a:p>
          <a:p>
            <a:r>
              <a:rPr lang="ru-RU" dirty="0"/>
              <a:t>Ядро </a:t>
            </a:r>
            <a:r>
              <a:rPr lang="ru-RU" dirty="0" smtClean="0"/>
              <a:t>ОС</a:t>
            </a:r>
          </a:p>
          <a:p>
            <a:r>
              <a:rPr lang="ru-RU" dirty="0" smtClean="0"/>
              <a:t>Операционная система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ОС </a:t>
            </a:r>
            <a:r>
              <a:rPr lang="ru-RU" dirty="0"/>
              <a:t>условно делится на несколько уровней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2600" dirty="0"/>
              <a:t>– ядро операционной </a:t>
            </a:r>
            <a:r>
              <a:rPr lang="ru-RU" sz="2600" dirty="0" smtClean="0"/>
              <a:t>системы (</a:t>
            </a:r>
            <a:r>
              <a:rPr lang="ru-RU" sz="2800" dirty="0"/>
              <a:t>в</a:t>
            </a:r>
            <a:r>
              <a:rPr lang="ru-RU" sz="2800" dirty="0" smtClean="0"/>
              <a:t>ажнейшей функцией операционной системы является организация рационального использования всех аппаратных и программных ресурсов системы)</a:t>
            </a:r>
            <a:r>
              <a:rPr lang="ru-RU" sz="2600" dirty="0" smtClean="0"/>
              <a:t>;</a:t>
            </a:r>
          </a:p>
          <a:p>
            <a:pPr>
              <a:buNone/>
            </a:pPr>
            <a:endParaRPr lang="ru-RU" sz="2600" dirty="0"/>
          </a:p>
          <a:p>
            <a:pPr>
              <a:buNone/>
            </a:pPr>
            <a:r>
              <a:rPr lang="ru-RU" sz="2600" dirty="0"/>
              <a:t>– системный уровень управления устройствами </a:t>
            </a:r>
            <a:r>
              <a:rPr lang="ru-RU" sz="2600" dirty="0" smtClean="0"/>
              <a:t>ввода/вывода (в</a:t>
            </a:r>
            <a:r>
              <a:rPr lang="ru-RU" sz="2400" dirty="0" smtClean="0"/>
              <a:t> </a:t>
            </a:r>
            <a:r>
              <a:rPr lang="ru-RU" sz="2400" dirty="0"/>
              <a:t>первую очередь это драйверы </a:t>
            </a:r>
            <a:r>
              <a:rPr lang="ru-RU" sz="2400" dirty="0" smtClean="0"/>
              <a:t>устройств)</a:t>
            </a:r>
            <a:r>
              <a:rPr lang="ru-RU" sz="2600" dirty="0" smtClean="0"/>
              <a:t>;</a:t>
            </a:r>
          </a:p>
          <a:p>
            <a:pPr>
              <a:buNone/>
            </a:pPr>
            <a:endParaRPr lang="ru-RU" sz="2600" dirty="0"/>
          </a:p>
          <a:p>
            <a:pPr>
              <a:buNone/>
            </a:pPr>
            <a:r>
              <a:rPr lang="ru-RU" sz="2600" dirty="0"/>
              <a:t>– уровень системных </a:t>
            </a:r>
            <a:r>
              <a:rPr lang="ru-RU" sz="2600" dirty="0" smtClean="0"/>
              <a:t>программ-утилит </a:t>
            </a:r>
          </a:p>
          <a:p>
            <a:pPr>
              <a:buNone/>
            </a:pPr>
            <a:r>
              <a:rPr lang="ru-RU" sz="2600" dirty="0"/>
              <a:t>	</a:t>
            </a:r>
            <a:r>
              <a:rPr lang="ru-RU" sz="2400" dirty="0" smtClean="0"/>
              <a:t>интерфейс </a:t>
            </a:r>
            <a:r>
              <a:rPr lang="ru-RU" sz="2400" dirty="0"/>
              <a:t>пользователя компьютера включает:</a:t>
            </a:r>
          </a:p>
          <a:p>
            <a:pPr lvl="2"/>
            <a:r>
              <a:rPr lang="ru-RU" sz="1600" dirty="0" smtClean="0"/>
              <a:t> средства </a:t>
            </a:r>
            <a:r>
              <a:rPr lang="ru-RU" sz="1600" dirty="0"/>
              <a:t>отображения информации;</a:t>
            </a:r>
          </a:p>
          <a:p>
            <a:pPr lvl="2"/>
            <a:r>
              <a:rPr lang="ru-RU" sz="1600" dirty="0" smtClean="0"/>
              <a:t>командные </a:t>
            </a:r>
            <a:r>
              <a:rPr lang="ru-RU" sz="1600" dirty="0"/>
              <a:t>режимы, язык «пользователь–компьютер»;</a:t>
            </a:r>
          </a:p>
          <a:p>
            <a:pPr lvl="2"/>
            <a:r>
              <a:rPr lang="ru-RU" sz="1600" dirty="0" smtClean="0"/>
              <a:t> </a:t>
            </a:r>
            <a:r>
              <a:rPr lang="ru-RU" sz="1600" dirty="0"/>
              <a:t>устройства и технологии ввода данных;</a:t>
            </a:r>
          </a:p>
          <a:p>
            <a:pPr lvl="2"/>
            <a:r>
              <a:rPr lang="ru-RU" sz="1600" dirty="0" smtClean="0"/>
              <a:t> </a:t>
            </a:r>
            <a:r>
              <a:rPr lang="ru-RU" sz="1600" dirty="0"/>
              <a:t>диалоги и взаимодействие между пользователем и компьютером;</a:t>
            </a:r>
          </a:p>
          <a:p>
            <a:pPr lvl="2"/>
            <a:r>
              <a:rPr lang="ru-RU" sz="1600" dirty="0" smtClean="0"/>
              <a:t> </a:t>
            </a:r>
            <a:r>
              <a:rPr lang="ru-RU" sz="1600" dirty="0"/>
              <a:t>порядок использования программ.</a:t>
            </a:r>
          </a:p>
          <a:p>
            <a:pPr>
              <a:buNone/>
            </a:pPr>
            <a:endParaRPr lang="ru-RU" sz="2600" dirty="0"/>
          </a:p>
          <a:p>
            <a:pPr>
              <a:buNone/>
            </a:pPr>
            <a:r>
              <a:rPr lang="ru-RU" sz="26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/>
              <a:t>Основные функции ОС можно классифицировать по двум основным признакам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1</a:t>
            </a:r>
            <a:r>
              <a:rPr lang="ru-RU" dirty="0"/>
              <a:t>. Функции реализуемые виртуальными </a:t>
            </a:r>
            <a:r>
              <a:rPr lang="ru-RU" dirty="0" smtClean="0"/>
              <a:t>машинами 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управление информацией: структурирование, обеспечение сохранности, </a:t>
            </a:r>
            <a:r>
              <a:rPr lang="ru-RU" dirty="0" smtClean="0"/>
              <a:t>использование имен </a:t>
            </a:r>
            <a:r>
              <a:rPr lang="ru-RU" dirty="0"/>
              <a:t>(виртуальная память, файлы), передача (ввод-вывод);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выполнение задач: последовательное или параллельное выполнение программ, компоновка программ и т.д.;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дополнительные услуги: помощь при отладке, обработка аварийных ситуаций, измерение времени выполнения и т.п.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</a:t>
            </a:r>
            <a:r>
              <a:rPr lang="ru-RU" dirty="0"/>
              <a:t>. Функции контроля и распределения ресурсов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управление физическими ресурсами: выделение оперативной памяти, внешней памяти, устройств ввода-вывода;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распределение и обмен информацией между пользователями;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защита от несанкционированного доступа;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функции управления процессами;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дополнительные услуги: выдача счетов на использованные ресурсы, сбор статистической информации, измерение производительности и т.п.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39</Words>
  <Application>Microsoft Office PowerPoint</Application>
  <PresentationFormat>Экран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Классификация ПО</vt:lpstr>
      <vt:lpstr>Системное ПО</vt:lpstr>
      <vt:lpstr>Слайд 3</vt:lpstr>
      <vt:lpstr>  MS DOS  </vt:lpstr>
      <vt:lpstr>Windows</vt:lpstr>
      <vt:lpstr>Классификация ОС</vt:lpstr>
      <vt:lpstr>Начальная загрузка компьютера</vt:lpstr>
      <vt:lpstr>Строение ОС</vt:lpstr>
      <vt:lpstr>Функции ОС</vt:lpstr>
      <vt:lpstr>Классификация ПО</vt:lpstr>
      <vt:lpstr>Прикладное ПО</vt:lpstr>
      <vt:lpstr>ПО общего назначения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ПО</dc:title>
  <dc:creator>Елена</dc:creator>
  <cp:lastModifiedBy>Елена</cp:lastModifiedBy>
  <cp:revision>10</cp:revision>
  <dcterms:created xsi:type="dcterms:W3CDTF">2013-07-06T06:01:14Z</dcterms:created>
  <dcterms:modified xsi:type="dcterms:W3CDTF">2013-07-06T07:44:33Z</dcterms:modified>
</cp:coreProperties>
</file>