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718" autoAdjust="0"/>
  </p:normalViewPr>
  <p:slideViewPr>
    <p:cSldViewPr>
      <p:cViewPr>
        <p:scale>
          <a:sx n="70" d="100"/>
          <a:sy n="70" d="100"/>
        </p:scale>
        <p:origin x="-43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8EB65-1BD2-426F-B58B-AD4D1E93E2A3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1C312-A747-4775-93EB-C28D56179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47D4D-A65A-4CB8-8CAC-5600F6EA029B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2A2C-4C97-41E8-B5F8-1C83C93FC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44783-B245-4689-AD3D-4089BF0201EF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21488-A63A-459F-8657-307721368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5A544-BF80-4FE8-9C1E-E9BC340BA874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E8132-08F4-4AF1-86A9-3FE4BA2CA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94D5-8D3E-41F9-8B09-C8A0D381179B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2AB7-2FCB-4DAF-BEC0-3B038DE2A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A6A85-C2A2-471D-A8B2-B6C4E3A509E1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9BF0A-B8F2-4600-8155-ECDD42F68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677A0-CC0C-4A6D-9C75-9024A93642DD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033EA-CF15-4CD6-B1C4-46B425E8B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C36E0-E2C5-4B10-B4B8-200BF690BB16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4FA11-02E4-47A5-9EEE-5818CE49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491B7-8517-4E6A-BC80-708E83616136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E968B-CF19-4367-AA84-63C092676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DA8F3-05DB-4AD3-857D-9F04A1521273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C5F16-003D-4317-9597-2DB262F86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B6297-2973-4DDC-87C8-11996F5FFFB4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3B12A-0360-4B2B-AD2A-9D4512CB6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8578A5-11DE-4C14-96A1-1C2C8679D5C1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6FF29E-1C72-4455-9F50-F49D2CECC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22" r:id="rId5"/>
    <p:sldLayoutId id="2147483717" r:id="rId6"/>
    <p:sldLayoutId id="2147483716" r:id="rId7"/>
    <p:sldLayoutId id="2147483723" r:id="rId8"/>
    <p:sldLayoutId id="2147483724" r:id="rId9"/>
    <p:sldLayoutId id="2147483715" r:id="rId10"/>
    <p:sldLayoutId id="214748371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FEB80A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00ADDC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popmech.ru/images/upload/article/14439_1234965342_full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302" y="2222485"/>
            <a:ext cx="7544438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</a:rPr>
              <a:t>Рыбопоисковые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</a:rPr>
              <a:t>гидроакустические приборы</a:t>
            </a:r>
            <a:endParaRPr lang="ru-RU" sz="4000" b="1" i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625" y="285750"/>
            <a:ext cx="60721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 При пеленговании </a:t>
            </a:r>
            <a:r>
              <a:rPr lang="ru-RU" sz="1400" b="1" i="1">
                <a:solidFill>
                  <a:srgbClr val="B0105C"/>
                </a:solidFill>
                <a:latin typeface="Times New Roman" pitchFamily="18" charset="0"/>
                <a:cs typeface="Times New Roman" pitchFamily="18" charset="0"/>
              </a:rPr>
              <a:t>фазовым методом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акустическую систему выполняют в виде двух раздельных систем, переключаемых бесконтактным коммутационного устройством из режима излучения в режим приёма и обратно. Суммарные и разностные сигналы, снятые с двухканального компенсатора, после усиления и сдвига по фазе подводятся к ЭЛТ и рекордеру, где отсчитывается дистанция. Этот способ характеризуется сравнительно высокой точностью пеленгования, большим (несколько </a:t>
            </a:r>
            <a:r>
              <a:rPr lang="ru-RU" sz="1400" i="1"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) временем обследования водного пространства и возможностью слежения лишь за одним объектом. </a:t>
            </a:r>
            <a:endParaRPr lang="ru-RU" sz="1400">
              <a:latin typeface="Times New Roman" pitchFamily="18" charset="0"/>
            </a:endParaRPr>
          </a:p>
        </p:txBody>
      </p:sp>
      <p:pic>
        <p:nvPicPr>
          <p:cNvPr id="22530" name="Picture 2" descr="C:\Documents and Settings\Руфина\Рабочий стол\Эхолоты и гидролокатлоры\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2214563"/>
            <a:ext cx="3833813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1" name="Picture 4" descr="C:\Documents and Settings\Руфина\Рабочий стол\Эхолоты и гидролокатлоры\гидролокатор\i_177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714375" y="2643188"/>
            <a:ext cx="3886200" cy="3438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2532" name="Прямоугольник 6"/>
          <p:cNvSpPr>
            <a:spLocks noChangeArrowheads="1"/>
          </p:cNvSpPr>
          <p:nvPr/>
        </p:nvSpPr>
        <p:spPr bwMode="auto">
          <a:xfrm>
            <a:off x="642938" y="6215063"/>
            <a:ext cx="4522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 </a:t>
            </a:r>
            <a:r>
              <a:rPr lang="ru-RU" b="1" i="1">
                <a:latin typeface="Times New Roman" pitchFamily="18" charset="0"/>
              </a:rPr>
              <a:t>1 – излучатель; 2 – приёмник; 3 – объект </a:t>
            </a: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428625" y="285750"/>
            <a:ext cx="4714875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</a:rPr>
              <a:t>При </a:t>
            </a:r>
            <a:r>
              <a:rPr lang="ru-RU" sz="1400" b="1" i="1">
                <a:solidFill>
                  <a:srgbClr val="FF0000"/>
                </a:solidFill>
                <a:latin typeface="Times New Roman" pitchFamily="18" charset="0"/>
              </a:rPr>
              <a:t>секторном поиске </a:t>
            </a:r>
            <a:r>
              <a:rPr lang="ru-RU" sz="1400">
                <a:latin typeface="Times New Roman" pitchFamily="18" charset="0"/>
              </a:rPr>
              <a:t>акустическая энергия излучается одновременно в определенном секторе, а приём и пеленгование отражённых сигналов производятся при быстром сканировании характеристики направленности в пределах этого сектора. При наиболее распространённом круговом обзоре осуществляют ненаправленное (круговое) излучение и направленный (в пределах узкой вращающейся диаграммы направленности) приём, что обеспечивает обнаружение и пеленгование всех окружающих гидролокатора объектов. Акустическая система (антенна) такого гидролокатора выполняется в виде цилиндра или сферы, состоящих из большого количества отдельных вибраторов, и размещается в подъёмно-опускном устройстве или в стационарном обтекателе. К преимуществам этого способа относятся быстрое обследование всего горизонта, возможность обнаруживать и следить за несколькими объектами.</a:t>
            </a:r>
          </a:p>
        </p:txBody>
      </p:sp>
      <p:pic>
        <p:nvPicPr>
          <p:cNvPr id="23554" name="Picture 1" descr="C:\Documents and Settings\Руфина\Рабочий стол\Эхолоты и гидролокатлоры\гидролокатор\3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5514975" y="665163"/>
            <a:ext cx="350043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Documents and Settings\Руфина\Рабочий стол\Эхолоты и гидролокатлоры\гидролокатор\1_3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4143375"/>
            <a:ext cx="80724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гидролокатор бокового обзора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 </a:t>
            </a:r>
            <a:r>
              <a:rPr lang="ru-RU" sz="7200"/>
              <a:t> </a:t>
            </a:r>
            <a:r>
              <a:rPr lang="ru-RU"/>
              <a:t>                    </a:t>
            </a:r>
          </a:p>
        </p:txBody>
      </p:sp>
      <p:sp>
        <p:nvSpPr>
          <p:cNvPr id="24578" name="AutoShape 2" descr="http://www.popmech.ru/images/spacer.gif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273050"/>
            <a:ext cx="13906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214290"/>
            <a:ext cx="457203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3175" cmpd="sng">
                  <a:solidFill>
                    <a:schemeClr val="tx1"/>
                  </a:solidFill>
                  <a:prstDash val="sysDot"/>
                  <a:miter lim="800000"/>
                </a:ln>
                <a:solidFill>
                  <a:srgbClr val="7030A0"/>
                </a:solidFill>
                <a:latin typeface="+mn-lt"/>
              </a:rPr>
              <a:t>Гидролокатор бокового обзора.</a:t>
            </a:r>
            <a:endParaRPr lang="ru-RU" sz="2400" b="1" i="1" dirty="0">
              <a:ln w="3175" cmpd="sng">
                <a:solidFill>
                  <a:schemeClr val="tx1"/>
                </a:solidFill>
                <a:prstDash val="sysDot"/>
                <a:miter lim="800000"/>
              </a:ln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3075" name="Picture 3" descr="C:\Documents and Settings\Руфина\Рабочий стол\Эхолоты и гидролокатлоры\гидролокатор\14439_1234965342_full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714375" y="4071938"/>
            <a:ext cx="3262313" cy="24828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4581" name="Picture 4" descr="C:\Documents and Settings\Руфина\Рабочий стол\Эхолоты и гидролокатлоры\гидролокатор\YellowFi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5" y="4500563"/>
            <a:ext cx="28543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C:\Documents and Settings\Руфина\Рабочий стол\Эхолоты и гидролокатлоры\гидролокатор\sonar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5572125" y="2643188"/>
            <a:ext cx="32099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Прямоугольник 7"/>
          <p:cNvSpPr>
            <a:spLocks noChangeArrowheads="1"/>
          </p:cNvSpPr>
          <p:nvPr/>
        </p:nvSpPr>
        <p:spPr bwMode="auto">
          <a:xfrm>
            <a:off x="428625" y="642938"/>
            <a:ext cx="54292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</a:rPr>
              <a:t>Термин «боковой обзор» применяется потому, что этот тип гидролокаторов «смотрит» в обе стороны, влево и вправо от маршрута съемки, и формирует изображение при физическом движении антенны гидролокатора — буксируемого устройства — над дном. Гидролокатор бокового обзора посылает ультразвуковой импульс под острым углом к плоскости дна и затем принимает вернувшийся назад отраженный от дна сигнал, разворачивая его построчно на экране монитора или принтере. Так формируются отдельные строки сканирования дна, из которых, в порядке поступления с частотой до 20 Гц благодаря движению антенны, составляется изображение дна, похожее на телевизионное.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285750" y="857250"/>
            <a:ext cx="8286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</a:rPr>
              <a:t>Устройство для обнаружения источника звуковых колебаний или шума и определения направления (пеленга) на него; применяются главным образом в </a:t>
            </a:r>
            <a:r>
              <a:rPr lang="ru-RU" sz="1400" i="1" u="sng">
                <a:latin typeface="Times New Roman" pitchFamily="18" charset="0"/>
              </a:rPr>
              <a:t>гидролокации</a:t>
            </a:r>
            <a:r>
              <a:rPr lang="ru-RU" sz="1400">
                <a:latin typeface="Times New Roman" pitchFamily="18" charset="0"/>
              </a:rPr>
              <a:t>. Работают в области звуковых, ультразвуковых и инфразвуковых частот. Шумопеленгаторы  подразделяются на стационарные, которые устанавливаются на дне океана (моря) на специальных опорных конструкциях или на неподвижных (на якоре) буях, и подвижные — на подводных лодках, на некоторых типах надводных кораблей, в контейнерах, опускаемых в воду с вертолёта, на свободно плавающих (дрейфующих) буях.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214290"/>
            <a:ext cx="390844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Шумопеленгатор</a:t>
            </a:r>
            <a:endParaRPr lang="ru-RU" sz="2800" b="1" cap="all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25603" name="Picture 3" descr="C:\Documents and Settings\Руфина\Рабочий стол\Эхолоты и гидролокатлоры\Новая папка\hydrophone3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2500313"/>
            <a:ext cx="3875087" cy="32273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604" name="Picture 4" descr="C:\Documents and Settings\Руфина\Рабочий стол\Эхолоты и гидролокатлоры\Новая папка\hydrophone_photo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571750"/>
            <a:ext cx="2193925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C:\Documents and Settings\Руфина\Рабочий стол\Эхолоты и гидролокатлоры\Новая папка\hydropho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4000500"/>
            <a:ext cx="33909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4572000" y="714375"/>
            <a:ext cx="4572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Блок-схема шумопеленгатора</a:t>
            </a:r>
          </a:p>
          <a:p>
            <a:r>
              <a:rPr lang="ru-RU">
                <a:latin typeface="Times New Roman" pitchFamily="18" charset="0"/>
              </a:rPr>
              <a:t>1 - гидроакустическая антенна;</a:t>
            </a:r>
          </a:p>
          <a:p>
            <a:r>
              <a:rPr lang="ru-RU">
                <a:latin typeface="Times New Roman" pitchFamily="18" charset="0"/>
              </a:rPr>
              <a:t>2 - фильтр;</a:t>
            </a:r>
          </a:p>
          <a:p>
            <a:r>
              <a:rPr lang="ru-RU">
                <a:latin typeface="Times New Roman" pitchFamily="18" charset="0"/>
              </a:rPr>
              <a:t>3 - усилитель;</a:t>
            </a:r>
          </a:p>
          <a:p>
            <a:r>
              <a:rPr lang="ru-RU">
                <a:latin typeface="Times New Roman" pitchFamily="18" charset="0"/>
              </a:rPr>
              <a:t>4 - блок слухового контроля;</a:t>
            </a:r>
          </a:p>
          <a:p>
            <a:r>
              <a:rPr lang="ru-RU">
                <a:latin typeface="Times New Roman" pitchFamily="18" charset="0"/>
              </a:rPr>
              <a:t>5- электронно-лучевой индикатор;</a:t>
            </a:r>
          </a:p>
          <a:p>
            <a:r>
              <a:rPr lang="ru-RU">
                <a:latin typeface="Times New Roman" pitchFamily="18" charset="0"/>
              </a:rPr>
              <a:t>6 - регистратор;</a:t>
            </a:r>
          </a:p>
          <a:p>
            <a:r>
              <a:rPr lang="ru-RU">
                <a:latin typeface="Times New Roman" pitchFamily="18" charset="0"/>
              </a:rPr>
              <a:t>7 - поворотное устройство (компенсатор);</a:t>
            </a:r>
          </a:p>
          <a:p>
            <a:r>
              <a:rPr lang="ru-RU">
                <a:latin typeface="Times New Roman" pitchFamily="18" charset="0"/>
              </a:rPr>
              <a:t>8 - обтекатель;</a:t>
            </a:r>
          </a:p>
          <a:p>
            <a:r>
              <a:rPr lang="ru-RU">
                <a:latin typeface="Times New Roman" pitchFamily="18" charset="0"/>
              </a:rPr>
              <a:t>9 - днище корабля.</a:t>
            </a:r>
          </a:p>
        </p:txBody>
      </p:sp>
      <p:pic>
        <p:nvPicPr>
          <p:cNvPr id="26626" name="Picture 2" descr="C:\Documents and Settings\Руфина\Рабочий стол\Эхолоты и гидролокатлоры\Новая папка\3.gif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4857750" y="3786188"/>
            <a:ext cx="4119563" cy="2714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3143250" y="285750"/>
            <a:ext cx="3019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1">
                <a:latin typeface="Times New Roman" pitchFamily="18" charset="0"/>
              </a:rPr>
              <a:t>ПРИНЦИП ДЕЙСТВИЯ</a:t>
            </a:r>
          </a:p>
        </p:txBody>
      </p:sp>
      <p:pic>
        <p:nvPicPr>
          <p:cNvPr id="26628" name="Picture 2" descr="C:\Documents and Settings\Руфина\Рабочий стол\Эхолоты и гидролокатлоры\0256177984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-214313" y="785813"/>
            <a:ext cx="4762501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Прямоугольник 5"/>
          <p:cNvSpPr>
            <a:spLocks noChangeArrowheads="1"/>
          </p:cNvSpPr>
          <p:nvPr/>
        </p:nvSpPr>
        <p:spPr bwMode="auto">
          <a:xfrm>
            <a:off x="214313" y="4357688"/>
            <a:ext cx="4572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</a:rPr>
              <a:t>Упрощённая блок-схема гидроакустической станции: </a:t>
            </a:r>
          </a:p>
          <a:p>
            <a:r>
              <a:rPr lang="ru-RU" sz="1400">
                <a:latin typeface="Times New Roman" pitchFamily="18" charset="0"/>
              </a:rPr>
              <a:t>а — шумопеленгатора (1 — неподвижная акустическая система, 2 — компенсатор, 3 — усилитель, 4 — индикаторное устройство); </a:t>
            </a:r>
          </a:p>
          <a:p>
            <a:r>
              <a:rPr lang="ru-RU" sz="1400">
                <a:latin typeface="Times New Roman" pitchFamily="18" charset="0"/>
              </a:rPr>
              <a:t>б — гидролокатора (1 — подвижная акустическая система, 2 — обтекатель, 3 — поворотное устройство, 4 — переключатель «приём-передача», 5 — генератор, 6 — усилитель, 7 — индикаторное устройство).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Documents and Settings\Руфина\Рабочий стол\Эхолоты и гидролокатлоры\гидролокатор\dpa-hydrophon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643174" y="1714488"/>
            <a:ext cx="403264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Конец</a:t>
            </a:r>
            <a:r>
              <a:rPr lang="ru-RU" sz="54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dirty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sym typeface="Wingdings" pitchFamily="2" charset="2"/>
              </a:rPr>
              <a:t></a:t>
            </a:r>
            <a:endParaRPr lang="ru-RU" sz="5400" b="1" dirty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50" y="285750"/>
            <a:ext cx="542925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</a:rPr>
              <a:t>Рыбопоисковая аппаратура, </a:t>
            </a:r>
            <a:r>
              <a:rPr lang="ru-RU" sz="1400" dirty="0">
                <a:latin typeface="+mn-lt"/>
              </a:rPr>
              <a:t>приборы и устройства для поиска рыбы, морских млекопитающих и других водных организмов. Применяется также для изучения поведения рыб, обнаружения на дне препятствий, мешающих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рыболовным орудиям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1400" dirty="0">
                <a:latin typeface="+mn-lt"/>
              </a:rPr>
              <a:t>наведения судна и орудия лова на скопления рыбы и для других целей. Наиболее распространена в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рыболовстве</a:t>
            </a:r>
            <a:r>
              <a:rPr lang="ru-RU" sz="1400" dirty="0">
                <a:latin typeface="+mn-lt"/>
              </a:rPr>
              <a:t> гидроакустическая рыбопоисковая аппаратура, основанная на принципах звуковой локации. В рыбопоисковой аппаратуре активной локации регистрируется сигнал, отражённый от объекта; рыбопоисковая аппаратура пассивного действия улавливает акустические сигналы, издаваемые водными организмами.</a:t>
            </a:r>
          </a:p>
        </p:txBody>
      </p:sp>
      <p:pic>
        <p:nvPicPr>
          <p:cNvPr id="1433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1571625"/>
            <a:ext cx="3357563" cy="429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339" name="Picture 8" descr="C:\Documents and Settings\Руфина\Рабочий стол\Эхолоты и гидролокатлоры\applaqoustics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3214688"/>
            <a:ext cx="3500437" cy="2857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714375"/>
            <a:ext cx="4071938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Активная рыбопоисковая аппаратура в основном включает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эхолоты</a:t>
            </a:r>
            <a:r>
              <a:rPr lang="ru-RU" sz="1400" dirty="0">
                <a:latin typeface="+mn-lt"/>
              </a:rPr>
              <a:t>, обеспечивающие поиск рыбы в вертикальной плоскости (под килем судна), и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гидролокаторы</a:t>
            </a:r>
            <a:r>
              <a:rPr lang="ru-RU" sz="1400" dirty="0">
                <a:latin typeface="+mn-lt"/>
              </a:rPr>
              <a:t>, предназначенные для поиска промысловых объектов во всех направлениях относительно судна.</a:t>
            </a:r>
            <a:endParaRPr lang="ru-RU" sz="1400" dirty="0">
              <a:latin typeface="+mn-lt"/>
            </a:endParaRPr>
          </a:p>
        </p:txBody>
      </p:sp>
      <p:pic>
        <p:nvPicPr>
          <p:cNvPr id="15362" name="Picture 3" descr="C:\Documents and Settings\Руфина\Рабочий стол\Эхолоты и гидролокатлоры\025542683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928938"/>
            <a:ext cx="3857625" cy="2286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3" name="Picture 4" descr="C:\Documents and Settings\Руфина\Рабочий стол\Эхолоты и гидролокатлоры\2804799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357188"/>
            <a:ext cx="3003550" cy="18986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3071813"/>
            <a:ext cx="4572000" cy="28924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К пассивной рыбопоисковой аппаратуре относятся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шумопеленгаторы</a:t>
            </a:r>
            <a:r>
              <a:rPr lang="ru-RU" sz="1400" dirty="0">
                <a:latin typeface="+mn-lt"/>
              </a:rPr>
              <a:t> и шумоиндикаторы, которые используются в основном при рыбохозяйственных исследованиях для изучения звуков и звуковой активности водных организмов, например при создании рыбозаградителей. Такая рыбопоисковая аппаратура предназначается также для обнаружения объектов лова, поиск которых рыбопоисковой аппаратурой активного действия затруднён (например, тунцовых и ракообразных). Для поиска донных промысловых объектов (моллюсков, крабов, водорослей и др.) и при изучении поведения рыбы по отношению к орудиям лова применяются подводные телевизионные установки.</a:t>
            </a:r>
            <a:endParaRPr lang="ru-RU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142852"/>
            <a:ext cx="2132635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Эхолот</a:t>
            </a:r>
            <a:endParaRPr lang="ru-RU" sz="4000" b="1" dirty="0">
              <a:ln w="11430"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1000125"/>
            <a:ext cx="52863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Эхолот</a:t>
            </a:r>
            <a:r>
              <a:rPr lang="ru-RU" sz="1200" dirty="0">
                <a:latin typeface="+mn-lt"/>
              </a:rPr>
              <a:t> - это прибор, предназначенный для измерения глубины водоёма, распознавания рельефа дна и определения наличия рыбы.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</a:rPr>
              <a:t>Он принимает ультразвуковой сигнал, отражённый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</a:rPr>
              <a:t>от подводных объектов, а затем обрабатывает полученные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</a:rPr>
              <a:t> данные и выводит их на экран.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</a:rPr>
              <a:t>Можно использовать эхолот для поиска косяков рыбы, с его помощью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</a:rPr>
              <a:t> легко определить тип грунта. Эхолоты бывают однолучевыми и многолучевыми.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</a:rPr>
              <a:t>В зависимости от модели изображение, которое видит рыбак, может быть двух- или трёхмерным. Если включить автоматический режим прибора, то вне зависимости от диапазона глубин на экране будут одновременно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</a:rPr>
              <a:t> видны и поверхность водоёма, и его дно. </a:t>
            </a:r>
          </a:p>
        </p:txBody>
      </p:sp>
      <p:sp>
        <p:nvSpPr>
          <p:cNvPr id="16387" name="AutoShape 7" descr="http://vecherka.su/pics/uploads/archive2008/03_2008/21032008/2.jpg"/>
          <p:cNvSpPr>
            <a:spLocks noChangeAspect="1" noChangeArrowheads="1"/>
          </p:cNvSpPr>
          <p:nvPr/>
        </p:nvSpPr>
        <p:spPr bwMode="auto">
          <a:xfrm>
            <a:off x="49213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6388" name="Прямоугольник 11"/>
          <p:cNvSpPr>
            <a:spLocks noChangeArrowheads="1"/>
          </p:cNvSpPr>
          <p:nvPr/>
        </p:nvSpPr>
        <p:spPr bwMode="auto">
          <a:xfrm>
            <a:off x="4572000" y="3643313"/>
            <a:ext cx="4572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</a:rPr>
              <a:t>Принцип</a:t>
            </a:r>
            <a:r>
              <a:rPr lang="ru-RU" sz="1200">
                <a:latin typeface="Times New Roman" pitchFamily="18" charset="0"/>
              </a:rPr>
              <a:t> </a:t>
            </a:r>
            <a:r>
              <a:rPr lang="ru-RU" sz="1200" b="1">
                <a:latin typeface="Times New Roman" pitchFamily="18" charset="0"/>
              </a:rPr>
              <a:t>действия</a:t>
            </a:r>
            <a:r>
              <a:rPr lang="ru-RU" sz="1200">
                <a:latin typeface="Times New Roman" pitchFamily="18" charset="0"/>
              </a:rPr>
              <a:t>: электрический импульс от передатчика преобразуется в звуковую волну в преобразователе и передается в воду. Когда волна попадает на объект (рыбу, дно, дерево и т.д.) она отражается. Отраженная волна попадает в преобразователь, где она трансформируется в электрический сигнал, усиленный приемником, и посылается на дисплей. Так как скорость звука в воде постоянна (приблизительно 4800 футов в секунду), промежуток времени между отправкой сигнала и получением эха может быть измерен и по этим данным расстояние до объекта может быть определено. Этот процесс повторяется многократно в течение секунды.</a:t>
            </a:r>
          </a:p>
          <a:p>
            <a:r>
              <a:rPr lang="ru-RU" sz="1200">
                <a:latin typeface="Times New Roman" pitchFamily="18" charset="0"/>
              </a:rPr>
              <a:t>Наиболее часто используемая частота волны составляет 192 кГц, также иногда производятся приборы на частоте 50 кГц. </a:t>
            </a:r>
          </a:p>
        </p:txBody>
      </p:sp>
      <p:pic>
        <p:nvPicPr>
          <p:cNvPr id="16389" name="Picture 11" descr="C:\Documents and Settings\Руфина\Рабочий стол\Эхолоты и гидролокатлоры\tub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714750"/>
            <a:ext cx="3970337" cy="2852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390" name="Picture 12" descr="C:\Documents and Settings\Руфина\Рабочий стол\Эхолоты и гидролокатлоры\ssp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000125"/>
            <a:ext cx="3714750" cy="247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357188" y="142875"/>
            <a:ext cx="7358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</a:rPr>
              <a:t>Эхолот состоит из: передатчика, преобразователя, приемника и дисплея.</a:t>
            </a:r>
          </a:p>
        </p:txBody>
      </p:sp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000125"/>
            <a:ext cx="2286000" cy="1857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3143250" y="1143000"/>
            <a:ext cx="550068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</a:rPr>
              <a:t>Приемник имеет дело с чрезвычайно широким диапазоном сигналов. Он должен отличить максимально сильный передаваемый сигнал и слабое эхо, пришедшее от преобразователя. Кроме того, он должен различить объекты находящиеся близко друг к другу, превратив их в разные импульсы для дисплея, чтобы отличить рыбу от бревна.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2714625"/>
            <a:ext cx="2357438" cy="1785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1357313" y="3071813"/>
            <a:ext cx="43576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</a:rPr>
              <a:t>Дисплей должен иметь высокое разрешение (вертикальные пиксели) и хороший контраст, чтобы показывать подводный мир детально и ясно. Это позволяет видеть дуги рыбы и мелкие подробности дна.</a:t>
            </a: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786313"/>
            <a:ext cx="2428875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5" name="Прямоугольник 7"/>
          <p:cNvSpPr>
            <a:spLocks noChangeArrowheads="1"/>
          </p:cNvSpPr>
          <p:nvPr/>
        </p:nvSpPr>
        <p:spPr bwMode="auto">
          <a:xfrm>
            <a:off x="3429000" y="5000625"/>
            <a:ext cx="4572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</a:rPr>
              <a:t>Высокая мощность передатчика увеличивает вероятность, что Вы получите эхо на глубоководье или в плохих водных условиях. Это также позволяет Вам видеть мелкие подробности, типа мальков и мелкой структуры дна.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786" y="3643314"/>
          <a:ext cx="7667636" cy="2920370"/>
        </p:xfrm>
        <a:graphic>
          <a:graphicData uri="http://schemas.openxmlformats.org/drawingml/2006/table">
            <a:tbl>
              <a:tblPr firstRow="1">
                <a:tableStyleId>{327F97BB-C833-4FB7-BDE5-3F7075034690}</a:tableStyleId>
              </a:tblPr>
              <a:tblGrid>
                <a:gridCol w="3833818"/>
                <a:gridCol w="3833818"/>
              </a:tblGrid>
              <a:tr h="4388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192 kHz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 kHz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1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Малые глубины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Большие глубины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1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Узкий конический угол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Широкий конический угол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96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Лучшее определение и разделение целей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Худшее определение и разделение целей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967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Меньшая чувствительность к помехам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Большая чувствительность к помехам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357188" y="214313"/>
            <a:ext cx="8001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latin typeface="Times New Roman" pitchFamily="18" charset="0"/>
              </a:rPr>
              <a:t>ЧАСТОТА ВОЛНЫ</a:t>
            </a:r>
            <a:endParaRPr lang="ru-RU" sz="1400">
              <a:latin typeface="Times New Roman" pitchFamily="18" charset="0"/>
            </a:endParaRPr>
          </a:p>
          <a:p>
            <a:pPr eaLnBrk="0" hangingPunct="0"/>
            <a:r>
              <a:rPr lang="ru-RU" sz="1400">
                <a:latin typeface="Times New Roman" pitchFamily="18" charset="0"/>
              </a:rPr>
              <a:t>Большинство современных эхолотов оперирует на частоте 192 кГц, некоторые используют 50 кГц. Есть свои преимущества у каждой частоты, но почти для всех состояний пресной воды и большинства состояний соленой воды, 192 кГц - лучший выбор. Эта частота дает лучшие подробности, работает лучше всего в неглубокой воде и на скорости, и обычно дает меньшее количество "шумовых" и нежелательных отражений. Определение близлежащих подводных объектов, также лучше на частоте 192 кГц. Это способность отобразить две рыбы как два отдельных эха вместо одной "капли" на экране.</a:t>
            </a:r>
          </a:p>
          <a:p>
            <a:pPr eaLnBrk="0" hangingPunct="0"/>
            <a:r>
              <a:rPr lang="ru-RU" sz="1400">
                <a:latin typeface="Times New Roman" pitchFamily="18" charset="0"/>
              </a:rPr>
              <a:t>Существуют некоторые условия, при которых частота 50 кГц лучше. Как правило, эхолоты, работающие на частоте 50 кГц (при тех же самых условиях и мощности) может проникать более глубоко через воду. Это происходит из-за естественной способности воды поглощать звуковые волны. Скорость поглощения больше для более высоких частот звука, чем для более низких частот. Поэтому 50 кГц эхолоты находят использование в более глубокой соленой воде. Также, преобразователи 50 кГц эхолотов имеют более широкие углы обзора, чем преобразователи 192 кГц эхолотов.</a:t>
            </a:r>
          </a:p>
          <a:p>
            <a:pPr eaLnBrk="0" hangingPunct="0"/>
            <a:r>
              <a:rPr lang="ru-RU" sz="1400">
                <a:latin typeface="Times New Roman" pitchFamily="18" charset="0"/>
              </a:rPr>
              <a:t>Резюме: различия между 192 кГц и 50 кГц: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214290"/>
            <a:ext cx="384477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Гидролокаторы</a:t>
            </a:r>
            <a:endParaRPr lang="ru-RU" sz="4000" b="1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500063" y="928688"/>
            <a:ext cx="78581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</a:rPr>
              <a:t>Гидролокация</a:t>
            </a:r>
            <a:r>
              <a:rPr lang="ru-RU" sz="1400">
                <a:latin typeface="Times New Roman" pitchFamily="18" charset="0"/>
              </a:rPr>
              <a:t> (от </a:t>
            </a:r>
            <a:r>
              <a:rPr lang="ru-RU" sz="1400" i="1" u="sng">
                <a:latin typeface="Times New Roman" pitchFamily="18" charset="0"/>
              </a:rPr>
              <a:t>гидро</a:t>
            </a:r>
            <a:r>
              <a:rPr lang="ru-RU" sz="1400" i="1">
                <a:latin typeface="Times New Roman" pitchFamily="18" charset="0"/>
              </a:rPr>
              <a:t> – вода </a:t>
            </a:r>
            <a:r>
              <a:rPr lang="ru-RU" sz="1400">
                <a:latin typeface="Times New Roman" pitchFamily="18" charset="0"/>
              </a:rPr>
              <a:t> и лат. locatio — размещение), определение положения подводных объектов при помощи звуковых сигналов, излучаемых самими объектами (пассивная локация) или возникающих в результате отражения от подводных объектов искусственно создаваемых звуковых сигналов (активная локация). Под термином гидролокация понимают исключительно звуковую локацию, поскольку звуковые волны являются единственным известным в настоящее время видом волн, распространяющихся в морской среде без значительного ослабления. Гидролокация имеет большое значение в навигации для обнаружения невидимых подводных препятствий, при рыбной ловле для обнаружения косяков и отдельных крупных рыб, в океанологии как инструмент исследования физических свойств океана, картографирования морского дна, поиска затонувших судов и т.п., а также в военных целях для обнаружения подводных лодок, надводных кораблей и др. и наблюдения за ними, для определения координат целей при применении торпедного и ракетного оружия.</a:t>
            </a:r>
          </a:p>
        </p:txBody>
      </p:sp>
      <p:pic>
        <p:nvPicPr>
          <p:cNvPr id="19459" name="Picture 3" descr="C:\Documents and Settings\Руфина\Рабочий стол\Эхолоты и гидролокатлоры\0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3714750"/>
            <a:ext cx="3095625" cy="2214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 descr="C:\Documents and Settings\Руфина\Рабочий стол\Эхолоты и гидролокатлоры\30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38621">
            <a:off x="563312" y="3659437"/>
            <a:ext cx="3797300" cy="2786082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214313" y="285750"/>
            <a:ext cx="75009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</a:rPr>
              <a:t>  </a:t>
            </a:r>
            <a:r>
              <a:rPr lang="ru-RU" sz="1600" b="1">
                <a:latin typeface="Times New Roman" pitchFamily="18" charset="0"/>
              </a:rPr>
              <a:t>Работа гидролокатора </a:t>
            </a:r>
            <a:r>
              <a:rPr lang="ru-RU" sz="1400">
                <a:latin typeface="Times New Roman" pitchFamily="18" charset="0"/>
              </a:rPr>
              <a:t>происходит следующим образом: импульс электрического напряжения, выработанный генератором, через переключатель «приём — передача» подаётся к электроакустическим преобразователям (вибраторам), излучающим в воду акустический импульс длительностью 10—100 </a:t>
            </a:r>
            <a:r>
              <a:rPr lang="ru-RU" sz="1400" i="1">
                <a:latin typeface="Times New Roman" pitchFamily="18" charset="0"/>
              </a:rPr>
              <a:t>мсек</a:t>
            </a:r>
            <a:r>
              <a:rPr lang="ru-RU" sz="1400">
                <a:latin typeface="Times New Roman" pitchFamily="18" charset="0"/>
              </a:rPr>
              <a:t> в определенном телесном угле или во всех направлениях. По окончании излучения вибраторы подключаются к гетеродинному усилителю для приёма и усиления отражённых от объектов импульсных акустических сигналов. Затем сигналы поступают на индикаторные приборы: рекордер, электродинамический громкоговоритель, телефоны, электроннолучевую трубку (ЭЛТ). На рекордере измеряется и регистрируется электрохимическим способом на ленте расстояние (дистанция) до объекта; с помощью телефонов и электродинамического громкоговорителя принятые сигналы прослушиваются на звуковой частоте и классифицируются, по максимуму звучания определяется пеленг; на ЭЛТ высвечивается сигнал от объекта и измеряется дистанция до него и направление (пеленг). Длительность паузы между соседними посылками импульсов составляет несколько </a:t>
            </a:r>
            <a:r>
              <a:rPr lang="ru-RU" sz="1400" i="1">
                <a:latin typeface="Times New Roman" pitchFamily="18" charset="0"/>
              </a:rPr>
              <a:t>сек</a:t>
            </a:r>
            <a:r>
              <a:rPr lang="ru-RU" sz="1400">
                <a:latin typeface="Times New Roman" pitchFamily="18" charset="0"/>
              </a:rPr>
              <a:t>.</a:t>
            </a:r>
          </a:p>
        </p:txBody>
      </p:sp>
      <p:pic>
        <p:nvPicPr>
          <p:cNvPr id="20482" name="Picture 4" descr="C:\Documents and Settings\Руфина\Рабочий стол\Эхолоты и гидролокатлоры\25474407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2000250" y="3000375"/>
            <a:ext cx="6350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6"/>
          <p:cNvSpPr>
            <a:spLocks noChangeArrowheads="1"/>
          </p:cNvSpPr>
          <p:nvPr/>
        </p:nvSpPr>
        <p:spPr bwMode="auto">
          <a:xfrm>
            <a:off x="214313" y="5715000"/>
            <a:ext cx="8286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>
                <a:latin typeface="Times New Roman" pitchFamily="18" charset="0"/>
              </a:rPr>
              <a:t>Блок-схема гидролокатора: 1 — акустическая система; 2 — обтекатель; 3 — поворотное устройство; 4 — коммутационное устройство; 5 — импульсный генератор; 6 — усилитель; 7 — рекордер; 8 — электродинамический громкоговоритель; 9 — телефоны; 10 — отметчик (электроннолучевая трубка).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313" y="214313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По способу поиска объекта различают гидролокаторы шагового поиска, секторного поиска и кругового обзора. </a:t>
            </a:r>
            <a:endParaRPr lang="ru-RU" sz="1600" b="1" i="1">
              <a:latin typeface="Times New Roman" pitchFamily="18" charset="0"/>
            </a:endParaRPr>
          </a:p>
        </p:txBody>
      </p:sp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285750" y="928688"/>
            <a:ext cx="45720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</a:rPr>
              <a:t>При </a:t>
            </a:r>
            <a:r>
              <a:rPr lang="ru-RU" sz="1600" b="1" i="1">
                <a:solidFill>
                  <a:srgbClr val="7030A0"/>
                </a:solidFill>
                <a:latin typeface="Times New Roman" pitchFamily="18" charset="0"/>
              </a:rPr>
              <a:t>шаговом поиске </a:t>
            </a:r>
            <a:r>
              <a:rPr lang="ru-RU" sz="1600">
                <a:latin typeface="Times New Roman" pitchFamily="18" charset="0"/>
              </a:rPr>
              <a:t>и пеленговании по максимуму сигнала акустическую систему поворачивают в горизонтальной плоскости на угол 2,5—15°, делают выдержку (паузу), равную времени прохождения импульсом пути от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гидролокатора</a:t>
            </a:r>
            <a:r>
              <a:rPr lang="ru-RU" sz="1600">
                <a:latin typeface="Times New Roman" pitchFamily="18" charset="0"/>
              </a:rPr>
              <a:t> до объекта, находящегося на максимально возможной дальности, и от объекта до Г., а затем производят следующий поворот.</a:t>
            </a:r>
          </a:p>
        </p:txBody>
      </p:sp>
      <p:pic>
        <p:nvPicPr>
          <p:cNvPr id="21507" name="Picture 3" descr="C:\Documents and Settings\Руфина\Рабочий стол\Эхолоты и гидролокатлоры\гидролокатор\ch-scan.jp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357188" y="3429000"/>
            <a:ext cx="5500687" cy="2857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8" name="Picture 5" descr="C:\Documents and Settings\Руфина\Рабочий стол\Эхолоты и гидролокатлоры\гидролокатор\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88" y="500063"/>
            <a:ext cx="2714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Documents and Settings\Руфина\Рабочий стол\Эхолоты и гидролокатлоры\гидролокатор\CH2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928934"/>
            <a:ext cx="2905122" cy="2920089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Left"/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296</TotalTime>
  <Words>1357</Words>
  <PresentationFormat>Экран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Times New Roman</vt:lpstr>
      <vt:lpstr>Arial</vt:lpstr>
      <vt:lpstr>Wingdings 2</vt:lpstr>
      <vt:lpstr>Calibri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32</cp:revision>
  <dcterms:modified xsi:type="dcterms:W3CDTF">2011-02-22T08:26:38Z</dcterms:modified>
</cp:coreProperties>
</file>