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91" r:id="rId2"/>
    <p:sldId id="292" r:id="rId3"/>
    <p:sldId id="293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0" autoAdjust="0"/>
    <p:restoredTop sz="94660"/>
  </p:normalViewPr>
  <p:slideViewPr>
    <p:cSldViewPr>
      <p:cViewPr varScale="1">
        <p:scale>
          <a:sx n="103" d="100"/>
          <a:sy n="103" d="100"/>
        </p:scale>
        <p:origin x="-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Соблюдены ли требования </a:t>
            </a:r>
            <a:r>
              <a:rPr lang="ru-RU" sz="2800" dirty="0" smtClean="0">
                <a:solidFill>
                  <a:srgbClr val="7030A0"/>
                </a:solidFill>
              </a:rPr>
              <a:t>формально-логических </a:t>
            </a:r>
            <a:r>
              <a:rPr lang="ru-RU" sz="2800" dirty="0">
                <a:solidFill>
                  <a:srgbClr val="7030A0"/>
                </a:solidFill>
              </a:rPr>
              <a:t>законов в следующих высказываниях и если нет, то какие допущены логические ошибки: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5328592"/>
          </a:xfrm>
        </p:spPr>
        <p:txBody>
          <a:bodyPr>
            <a:normAutofit/>
          </a:bodyPr>
          <a:lstStyle/>
          <a:p>
            <a:r>
              <a:rPr lang="ru-RU" sz="3200" dirty="0"/>
              <a:t>«Один свидетель — не свидетель» (стар. посл.).</a:t>
            </a:r>
          </a:p>
          <a:p>
            <a:r>
              <a:rPr lang="ru-RU" sz="3200" dirty="0"/>
              <a:t>«Я созвал нежданных гостей, прелесть — не лучше ли еще незваных» (А. Пушкин</a:t>
            </a:r>
            <a:r>
              <a:rPr lang="ru-RU" sz="3200" dirty="0" smtClean="0"/>
              <a:t>).</a:t>
            </a:r>
          </a:p>
          <a:p>
            <a:r>
              <a:rPr lang="ru-RU" sz="3200" dirty="0"/>
              <a:t>«Как только я на что-нибудь решусь, мной сразу же овладевает нерешительность» (О. Левант).</a:t>
            </a:r>
          </a:p>
          <a:p>
            <a:r>
              <a:rPr lang="ru-RU" sz="3200" dirty="0"/>
              <a:t>«Вопреки ожиданиям, канал («Культура») собирает ожидаемые 5%».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6194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Определите, имеются ли нарушения требований закона достаточного основания: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494116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800" dirty="0" smtClean="0"/>
              <a:t>Один </a:t>
            </a:r>
            <a:r>
              <a:rPr lang="ru-RU" sz="2800" dirty="0"/>
              <a:t>из ученых пожаловался известному врачу, что он болеет артритом.</a:t>
            </a:r>
          </a:p>
          <a:p>
            <a:pPr marL="45720" indent="0">
              <a:buNone/>
            </a:pPr>
            <a:r>
              <a:rPr lang="ru-RU" sz="2800" dirty="0"/>
              <a:t>-А ваша мать болела артритом? — спросил врач.</a:t>
            </a:r>
          </a:p>
          <a:p>
            <a:pPr marL="45720" indent="0">
              <a:buNone/>
            </a:pPr>
            <a:r>
              <a:rPr lang="ru-RU" sz="2800" dirty="0"/>
              <a:t>-Нет.</a:t>
            </a:r>
          </a:p>
          <a:p>
            <a:pPr marL="45720" indent="0">
              <a:buNone/>
            </a:pPr>
            <a:r>
              <a:rPr lang="ru-RU" sz="2800" dirty="0"/>
              <a:t>-А отец?</a:t>
            </a:r>
          </a:p>
          <a:p>
            <a:pPr marL="45720" indent="0">
              <a:buNone/>
            </a:pPr>
            <a:r>
              <a:rPr lang="ru-RU" sz="2800" dirty="0"/>
              <a:t>-Тоже не болел.</a:t>
            </a:r>
          </a:p>
          <a:p>
            <a:pPr marL="45720" indent="0">
              <a:buNone/>
            </a:pPr>
            <a:r>
              <a:rPr lang="ru-RU" sz="2800" dirty="0"/>
              <a:t>-В таком случае, может, болел дедушка?</a:t>
            </a:r>
          </a:p>
          <a:p>
            <a:pPr marL="45720" indent="0">
              <a:buNone/>
            </a:pPr>
            <a:r>
              <a:rPr lang="ru-RU" sz="2800" dirty="0"/>
              <a:t>-Тоже не болел.</a:t>
            </a:r>
          </a:p>
          <a:p>
            <a:pPr marL="45720" indent="0">
              <a:buNone/>
            </a:pPr>
            <a:r>
              <a:rPr lang="ru-RU" sz="2800" dirty="0"/>
              <a:t>- Нет у вас артрита,— заявил врач и, распростившись с пациентом, ушел без дальнейших объяснении.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319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Определите, имеются ли нарушения требований закона достаточного основания: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494116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800" dirty="0"/>
              <a:t>Графиня Мостовская хотела, чтобы </a:t>
            </a:r>
            <a:r>
              <a:rPr lang="ru-RU" sz="2800" dirty="0" err="1"/>
              <a:t>Виленский</a:t>
            </a:r>
            <a:r>
              <a:rPr lang="ru-RU" sz="2800" dirty="0"/>
              <a:t> университет присвоил ей почетное звание профессора. Однако она не имела для этого никаких заслуг и, кроме того, женщинам в то время не присваивалось это звание. Ректор обратился по этому вопросу к профессорам за советом, не называя фамилии кандидатки.</a:t>
            </a:r>
          </a:p>
          <a:p>
            <a:pPr marL="45720" indent="0">
              <a:buNone/>
            </a:pPr>
            <a:r>
              <a:rPr lang="ru-RU" sz="2800" dirty="0"/>
              <a:t>Разумеется можно, но только при условии, чтобы кандидатка была красивой,— ответил Е. </a:t>
            </a:r>
            <a:r>
              <a:rPr lang="ru-RU" sz="2800" dirty="0" err="1"/>
              <a:t>Снядецкий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Раздался общий смех, так как все поняли, о ком идет речь. Графиня была слишком некрасивой.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77214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</a:rPr>
              <a:t>Определите, имеются ли нарушения требований закона достаточного основания: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49411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«Всем известен следующий случай с одним придворным </a:t>
            </a:r>
            <a:r>
              <a:rPr lang="ru-RU" sz="2800" dirty="0" err="1"/>
              <a:t>Иммануила</a:t>
            </a:r>
            <a:r>
              <a:rPr lang="ru-RU" sz="2800" dirty="0"/>
              <a:t> португальского. Ему было поручено составить депешу, вторую депешу на эту же тему написал сам государь. Сравнив их, последний нашел депешу придворного лучшей и сказал ему об этом. Придворный ответил лишь глубоким поклоном и побежал проститься со своим лучшим другом: «Я должен покинуть двор,— сказал он ему,— государь знает, что я умнее его»» (</a:t>
            </a:r>
            <a:r>
              <a:rPr lang="ru-RU" sz="2800" dirty="0" err="1"/>
              <a:t>Гельвеций.Об</a:t>
            </a:r>
            <a:r>
              <a:rPr lang="ru-RU" sz="2800" dirty="0"/>
              <a:t> уме).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4882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ru-RU" sz="2600" dirty="0" smtClean="0"/>
              <a:t>«</a:t>
            </a:r>
            <a:r>
              <a:rPr lang="ru-RU" sz="2600" dirty="0"/>
              <a:t>Запад есть Запад, Восток есть Восток, и с места они не сойдут» (Р. Киплинг).</a:t>
            </a:r>
          </a:p>
          <a:p>
            <a:r>
              <a:rPr lang="ru-RU" sz="2600" dirty="0"/>
              <a:t>«Невозможно поверить в то, что тот же Бог, который позволил своему собственному сыну умереть холостяком, действительно рассматривает безбрачие как грех» (Г. </a:t>
            </a:r>
            <a:r>
              <a:rPr lang="ru-RU" sz="2600" dirty="0" err="1"/>
              <a:t>Менкен</a:t>
            </a:r>
            <a:r>
              <a:rPr lang="ru-RU" sz="2600" dirty="0"/>
              <a:t>).</a:t>
            </a:r>
          </a:p>
          <a:p>
            <a:r>
              <a:rPr lang="ru-RU" sz="2600" dirty="0"/>
              <a:t>«Или пан, или пропал» (посл.).</a:t>
            </a:r>
          </a:p>
          <a:p>
            <a:r>
              <a:rPr lang="ru-RU" sz="2600" dirty="0"/>
              <a:t>«Предварительное решение может быть отозвано, если имеются достаточные основания для этого» (УК РФ).</a:t>
            </a:r>
          </a:p>
          <a:p>
            <a:r>
              <a:rPr lang="ru-RU" sz="2600" dirty="0"/>
              <a:t>«Нельзя удирать вместе с зайцем и в то же время охотиться на него вместе с гончими» (посл.).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12657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</a:t>
            </a:r>
            <a:r>
              <a:rPr lang="ru-RU" sz="2800" dirty="0"/>
              <a:t>Но жизнь есть жизнь, а не бега и скачки, И в жизни добывают не призы» (Р. Гамзатов).</a:t>
            </a:r>
          </a:p>
          <a:p>
            <a:r>
              <a:rPr lang="ru-RU" sz="2800" dirty="0"/>
              <a:t>«Алиби — нахождение обвиняемого в момент, когда совершалось преступление, в другом месте как доказательство непричастности его к преступлению (доказать свое алиби)» (ЮЭС).</a:t>
            </a:r>
          </a:p>
          <a:p>
            <a:r>
              <a:rPr lang="ru-RU" sz="2800" dirty="0"/>
              <a:t>«Что же касается судебных речей, то дело их — обвинять или оправдывать, потому что тяжущиеся всегда делают непременно одно что-нибудь из двух (или обвиняют или оправдываются)» (Аристотель).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8137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Белый Рыцарь в разговоре с Алисой предлагает ей:</a:t>
            </a:r>
          </a:p>
          <a:p>
            <a:pPr marL="45720" indent="0">
              <a:buNone/>
            </a:pPr>
            <a:r>
              <a:rPr lang="ru-RU" sz="2800" dirty="0"/>
              <a:t>— Давай я спою тебе в утешение песню... Когда я ее пою, то все рыдают... или...</a:t>
            </a:r>
          </a:p>
          <a:p>
            <a:pPr marL="45720" indent="0">
              <a:buNone/>
            </a:pPr>
            <a:r>
              <a:rPr lang="ru-RU" sz="2800" dirty="0"/>
              <a:t>— Или что? — спросила Алиса, не понимая, почему Рыцарь вдруг остановился.</a:t>
            </a:r>
          </a:p>
          <a:p>
            <a:pPr marL="45720" indent="0">
              <a:buNone/>
            </a:pPr>
            <a:r>
              <a:rPr lang="ru-RU" sz="2800" dirty="0"/>
              <a:t>— Или... не рыдают» (Л. Кэрролл).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7652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ru-RU" sz="2800" dirty="0"/>
              <a:t>«Жила-была старушка, Вязала кружева, И если не скончалась — Она еще жива» (Л. Кэрролл</a:t>
            </a:r>
            <a:r>
              <a:rPr lang="ru-RU" sz="2800" dirty="0" smtClean="0"/>
              <a:t>).</a:t>
            </a:r>
          </a:p>
          <a:p>
            <a:pPr marL="45720" indent="0">
              <a:buNone/>
            </a:pPr>
            <a:endParaRPr lang="ru-RU" sz="2800" dirty="0"/>
          </a:p>
          <a:p>
            <a:r>
              <a:rPr lang="ru-RU" sz="2800" dirty="0"/>
              <a:t>«Теперь, сделавшись по наследству большим землевладельцем, он должен был одно из двух: или отказаться от своей собственности, как он сделал это десять лет тому назад по отношению двухсот десятин отцовской земли, или молчаливым соглашением признать все свои прежние мысли ошибочными и ложными» (Л. Толстой).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25991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«Она капризна, непостоянна, не имеет ни одного прочного убеждения. Вчера она говорила, что деньги — ерунда, что вся суть не в них, сегодня же она дает концерты в четырех местах, потому что пришла к убеждению, что на этом свете нет ничего выше денег. Завтра она скажет то, что говорила вчера» (А. Чехов).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4248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«— Пусть присяжные решают, виновен он или нет, — произнес Король в двадцатый раз за этот день.</a:t>
            </a:r>
          </a:p>
          <a:p>
            <a:pPr marL="45720" indent="0">
              <a:buNone/>
            </a:pPr>
            <a:r>
              <a:rPr lang="ru-RU" sz="2800" dirty="0"/>
              <a:t>— Нет! — сказала Королева. — Пусть выносят приговор! А виновен он или нет — потом разберемся!</a:t>
            </a:r>
          </a:p>
          <a:p>
            <a:pPr marL="45720" indent="0">
              <a:buNone/>
            </a:pPr>
            <a:r>
              <a:rPr lang="ru-RU" sz="2800" dirty="0"/>
              <a:t>— Чепуха! — сказала громко Алиса. — Как только такое в голову могло прийти!» (Л. Кэрролл).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57362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«Я утверждаю, что человек, покупавший стрихнин в шесть часов вечера в понедельник, не был мистером </a:t>
            </a:r>
            <a:r>
              <a:rPr lang="ru-RU" sz="2800" dirty="0" err="1"/>
              <a:t>Инглторном</a:t>
            </a:r>
            <a:r>
              <a:rPr lang="ru-RU" sz="2800" dirty="0"/>
              <a:t>, так как в это время он провожал домой миссис </a:t>
            </a:r>
            <a:r>
              <a:rPr lang="ru-RU" sz="2800" dirty="0" err="1"/>
              <a:t>Райкес</a:t>
            </a:r>
            <a:r>
              <a:rPr lang="ru-RU" sz="2800" dirty="0"/>
              <a:t>, возвращавшуюся с соседней фермы. Есть по меньшей мере шесть свидетелей, видевших их вместе в шесть и даже немного позже. Как известно, Эбби </a:t>
            </a:r>
            <a:r>
              <a:rPr lang="ru-RU" sz="2800" dirty="0" err="1"/>
              <a:t>Фарм</a:t>
            </a:r>
            <a:r>
              <a:rPr lang="ru-RU" sz="2800" dirty="0"/>
              <a:t>, дом миссис </a:t>
            </a:r>
            <a:r>
              <a:rPr lang="ru-RU" sz="2800" dirty="0" err="1"/>
              <a:t>Райкес</a:t>
            </a:r>
            <a:r>
              <a:rPr lang="ru-RU" sz="2800" dirty="0"/>
              <a:t> расположен в двух милях от </a:t>
            </a:r>
            <a:r>
              <a:rPr lang="ru-RU" sz="2800" dirty="0" err="1"/>
              <a:t>Стайлз</a:t>
            </a:r>
            <a:r>
              <a:rPr lang="ru-RU" sz="2800" dirty="0"/>
              <a:t> </a:t>
            </a:r>
            <a:r>
              <a:rPr lang="ru-RU" sz="2800" dirty="0" err="1"/>
              <a:t>Сент</a:t>
            </a:r>
            <a:r>
              <a:rPr lang="ru-RU" sz="2800" dirty="0"/>
              <a:t>-Мэри, поэтому алиби мистера </a:t>
            </a:r>
            <a:r>
              <a:rPr lang="ru-RU" sz="2800" dirty="0" err="1"/>
              <a:t>Инглторна</a:t>
            </a:r>
            <a:r>
              <a:rPr lang="ru-RU" sz="2800" dirty="0"/>
              <a:t> сомнений не вызывает» (А. Кристи).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9212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Соблюдены ли требования </a:t>
            </a:r>
            <a:r>
              <a:rPr lang="ru-RU" sz="2800" dirty="0" smtClean="0">
                <a:solidFill>
                  <a:srgbClr val="7030A0"/>
                </a:solidFill>
              </a:rPr>
              <a:t>формально-логических </a:t>
            </a:r>
            <a:r>
              <a:rPr lang="ru-RU" sz="2800" dirty="0">
                <a:solidFill>
                  <a:srgbClr val="7030A0"/>
                </a:solidFill>
              </a:rPr>
              <a:t>законов в следующих высказываниях и если нет, то какие допущены логические ошибки: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53285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/>
              <a:t>«— Эта женщина была невиновна. Вы сами только что сказали.</a:t>
            </a:r>
          </a:p>
          <a:p>
            <a:pPr marL="45720" indent="0">
              <a:buNone/>
            </a:pPr>
            <a:r>
              <a:rPr lang="ru-RU" sz="3200" dirty="0"/>
              <a:t>— Я не сказал, что она была невиновна. Я сказал, что ее оправдали.</a:t>
            </a:r>
          </a:p>
          <a:p>
            <a:pPr marL="45720" indent="0">
              <a:buNone/>
            </a:pPr>
            <a:r>
              <a:rPr lang="ru-RU" sz="3200" dirty="0"/>
              <a:t>— Но ведь это одно и то же.</a:t>
            </a:r>
          </a:p>
          <a:p>
            <a:pPr marL="45720" indent="0">
              <a:buNone/>
            </a:pPr>
            <a:r>
              <a:rPr lang="ru-RU" sz="3200" dirty="0"/>
              <a:t>— Не всегда» (А. Кристи).</a:t>
            </a:r>
          </a:p>
          <a:p>
            <a:endParaRPr lang="ru-RU" sz="3200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35837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С действием каких основных формально-логических законов связаны следующие высказывания: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700808"/>
            <a:ext cx="9144000" cy="515719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800" dirty="0" smtClean="0"/>
              <a:t>«— </a:t>
            </a:r>
            <a:r>
              <a:rPr lang="ru-RU" sz="2800" dirty="0"/>
              <a:t>Репортеры есть репортеры, — сказал инспектор </a:t>
            </a:r>
            <a:r>
              <a:rPr lang="ru-RU" sz="2800" dirty="0" err="1"/>
              <a:t>Нарракот</a:t>
            </a:r>
            <a:r>
              <a:rPr lang="ru-RU" sz="2800" dirty="0"/>
              <a:t>. — Как бы вы ни приручили его, мисс </a:t>
            </a:r>
            <a:r>
              <a:rPr lang="ru-RU" sz="2800" dirty="0" err="1"/>
              <a:t>Трефусис</a:t>
            </a:r>
            <a:r>
              <a:rPr lang="ru-RU" sz="2800" dirty="0"/>
              <a:t>, но сенсация есть сенсация, так ведь?</a:t>
            </a:r>
          </a:p>
          <a:p>
            <a:pPr marL="45720" indent="0">
              <a:buNone/>
            </a:pPr>
            <a:r>
              <a:rPr lang="ru-RU" sz="2800" dirty="0"/>
              <a:t>— Тогда не буду говорить и ему, — сказала Эмили. — Надеюсь, я надела на него хороший намордник, но, как вы заметили, газетчик остается газетчиком.</a:t>
            </a:r>
          </a:p>
          <a:p>
            <a:pPr marL="45720" indent="0">
              <a:buNone/>
            </a:pPr>
            <a:r>
              <a:rPr lang="ru-RU" sz="2800" dirty="0"/>
              <a:t>— Никогда не делиться информацией без необходимости — вот мое правило, — сказал инспектор.</a:t>
            </a:r>
          </a:p>
          <a:p>
            <a:pPr marL="45720" indent="0">
              <a:buNone/>
            </a:pPr>
            <a:r>
              <a:rPr lang="ru-RU" sz="2800" dirty="0"/>
              <a:t>Эмили, затаив улыбку, взглянула на него: «Да, инспектор, вы изволили нарушить свое правило!» (А. Кристи).</a:t>
            </a:r>
          </a:p>
          <a:p>
            <a:pPr marL="45720" lv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048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Соблюдены ли требования </a:t>
            </a:r>
            <a:r>
              <a:rPr lang="ru-RU" sz="2800" dirty="0" smtClean="0">
                <a:solidFill>
                  <a:srgbClr val="7030A0"/>
                </a:solidFill>
              </a:rPr>
              <a:t>формально-логических </a:t>
            </a:r>
            <a:r>
              <a:rPr lang="ru-RU" sz="2800" dirty="0">
                <a:solidFill>
                  <a:srgbClr val="7030A0"/>
                </a:solidFill>
              </a:rPr>
              <a:t>законов в следующих высказываниях и если нет, то какие допущены логические ошибки: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916832"/>
            <a:ext cx="9144000" cy="53285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/>
              <a:t>«— Это самое старое правило в книжке! — возразил Король.</a:t>
            </a:r>
          </a:p>
          <a:p>
            <a:pPr marL="45720" indent="0">
              <a:buNone/>
            </a:pPr>
            <a:r>
              <a:rPr lang="ru-RU" sz="3200" dirty="0"/>
              <a:t>— Почему же оно тогда 42-е? — спросила Алиса. Оно должно быть первым» (Л. Кэрролл).</a:t>
            </a:r>
          </a:p>
          <a:p>
            <a:endParaRPr lang="ru-RU" sz="3200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571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2800" dirty="0">
                <a:solidFill>
                  <a:srgbClr val="7030A0"/>
                </a:solidFill>
              </a:rPr>
              <a:t>Соблюдены ли требования </a:t>
            </a:r>
            <a:r>
              <a:rPr lang="ru-RU" sz="2800" dirty="0" smtClean="0">
                <a:solidFill>
                  <a:srgbClr val="7030A0"/>
                </a:solidFill>
              </a:rPr>
              <a:t>формально-логических </a:t>
            </a:r>
            <a:r>
              <a:rPr lang="ru-RU" sz="2800" dirty="0">
                <a:solidFill>
                  <a:srgbClr val="7030A0"/>
                </a:solidFill>
              </a:rPr>
              <a:t>законов в следующих высказываниях и если нет, то какие допущены логические ошибки: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556792"/>
            <a:ext cx="9144000" cy="5472608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sz="3200" dirty="0"/>
              <a:t>«Это очень важно, — произнес Король, поворачиваясь к присяжным. Они кинулись писать, но тут вмешался Белый Кролик.</a:t>
            </a:r>
          </a:p>
          <a:p>
            <a:pPr marL="45720" indent="0">
              <a:buNone/>
            </a:pPr>
            <a:r>
              <a:rPr lang="ru-RU" sz="3200" dirty="0"/>
              <a:t>— Ваше величество хочет, конечно, сказать: неважно, — произнес он почтительно. Однако при этом он хмурился и подавал Королю знаки.</a:t>
            </a:r>
          </a:p>
          <a:p>
            <a:pPr marL="45720" indent="0">
              <a:buNone/>
            </a:pPr>
            <a:r>
              <a:rPr lang="ru-RU" sz="3200" dirty="0"/>
              <a:t>— Ну да, — поспешно сказал Король. — Я именно это и хотел сказать: неважно! Конечно, неважно.</a:t>
            </a:r>
          </a:p>
          <a:p>
            <a:pPr marL="45720" indent="0">
              <a:buNone/>
            </a:pPr>
            <a:r>
              <a:rPr lang="ru-RU" sz="3200" dirty="0"/>
              <a:t>И забормотал вполголоса, словно примериваясь, что лучше звучит:</a:t>
            </a:r>
          </a:p>
          <a:p>
            <a:pPr marL="45720" indent="0">
              <a:buNone/>
            </a:pPr>
            <a:r>
              <a:rPr lang="ru-RU" sz="3200" dirty="0"/>
              <a:t>— Важно — неважно... неважно — важно.</a:t>
            </a:r>
          </a:p>
          <a:p>
            <a:pPr marL="45720" indent="0">
              <a:buNone/>
            </a:pPr>
            <a:r>
              <a:rPr lang="ru-RU" sz="3200" dirty="0"/>
              <a:t>Некоторые присяжные записали: «Важно», а другие —«Неважно!» (Л. Кэрролл).</a:t>
            </a:r>
          </a:p>
          <a:p>
            <a:endParaRPr lang="ru-RU" sz="3200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9760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>
              <a:buNone/>
            </a:pPr>
            <a:r>
              <a:rPr lang="ru-RU" sz="3200" dirty="0">
                <a:solidFill>
                  <a:srgbClr val="7030A0"/>
                </a:solidFill>
              </a:rPr>
              <a:t>В каких из приведенных ниже пар понятий проявляется закон исключенного третьего?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Сладкий</a:t>
            </a:r>
            <a:r>
              <a:rPr lang="ru-RU" sz="3200" dirty="0"/>
              <a:t>, горький.</a:t>
            </a:r>
          </a:p>
          <a:p>
            <a:r>
              <a:rPr lang="ru-RU" sz="3200" dirty="0"/>
              <a:t>Убежденный, уверенный.</a:t>
            </a:r>
          </a:p>
          <a:p>
            <a:r>
              <a:rPr lang="ru-RU" sz="3200" dirty="0"/>
              <a:t>Сообразительный, схватывающий на лету.</a:t>
            </a:r>
          </a:p>
          <a:p>
            <a:r>
              <a:rPr lang="ru-RU" sz="3200" dirty="0"/>
              <a:t>Инициативный, охотно выполняющий порученное дело.</a:t>
            </a:r>
          </a:p>
          <a:p>
            <a:r>
              <a:rPr lang="ru-RU" sz="3200" dirty="0"/>
              <a:t>Обратимый, необратимый.</a:t>
            </a:r>
          </a:p>
          <a:p>
            <a:r>
              <a:rPr lang="ru-RU" sz="3200" dirty="0"/>
              <a:t>Агрессивный, воинственный.</a:t>
            </a:r>
          </a:p>
          <a:p>
            <a:r>
              <a:rPr lang="ru-RU" sz="3200" dirty="0"/>
              <a:t>Воинственный, </a:t>
            </a:r>
            <a:r>
              <a:rPr lang="ru-RU" sz="3200" dirty="0" err="1"/>
              <a:t>невоинственный</a:t>
            </a:r>
            <a:r>
              <a:rPr lang="ru-RU" sz="3200" dirty="0"/>
              <a:t>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859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 anchorCtr="1"/>
          <a:lstStyle/>
          <a:p>
            <a:pPr marL="0" indent="0">
              <a:buNone/>
            </a:pPr>
            <a:r>
              <a:rPr lang="ru-RU" sz="3200" dirty="0">
                <a:solidFill>
                  <a:srgbClr val="7030A0"/>
                </a:solidFill>
              </a:rPr>
              <a:t>Установите, могут ли быть одновременно ложными суждения в следующих парах: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Все </a:t>
            </a:r>
            <a:r>
              <a:rPr lang="ru-RU" sz="3200" dirty="0"/>
              <a:t>китообразные дышат жабрами. Некоторые китообразные дышат жабрами.</a:t>
            </a:r>
          </a:p>
          <a:p>
            <a:r>
              <a:rPr lang="ru-RU" sz="3200" dirty="0"/>
              <a:t>Некоторые студенты правильно решили эту задачу. Некоторые студенты не смогли правильно решить эту задачу.</a:t>
            </a:r>
          </a:p>
          <a:p>
            <a:r>
              <a:rPr lang="ru-RU" sz="3200" dirty="0"/>
              <a:t>Все люди изучали логику. Ни один человек не изучал логики.</a:t>
            </a:r>
          </a:p>
          <a:p>
            <a:r>
              <a:rPr lang="ru-RU" sz="3200" dirty="0"/>
              <a:t>Жизнь есть либо на Марсе, либо на Венере. Жизни нет ни на Марсе, ни на Венере.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8050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Является ли первое в каждой из приведенных ниже пар суждений достаточным основанием для второго?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862826"/>
            <a:ext cx="9144000" cy="49951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Это </a:t>
            </a:r>
            <a:r>
              <a:rPr lang="ru-RU" sz="2800" dirty="0"/>
              <a:t>предложение длинное. Это предложение сложное.</a:t>
            </a:r>
          </a:p>
          <a:p>
            <a:r>
              <a:rPr lang="ru-RU" sz="2800" dirty="0"/>
              <a:t>Кит дышит легкими. Кит — морское млекопитающее.</a:t>
            </a:r>
          </a:p>
          <a:p>
            <a:r>
              <a:rPr lang="ru-RU" sz="2800" dirty="0"/>
              <a:t>Данная мысль построена правильно. Данная мысль истинна.</a:t>
            </a:r>
          </a:p>
          <a:p>
            <a:r>
              <a:rPr lang="ru-RU" sz="2800" dirty="0"/>
              <a:t>Пришла весна. Сильнее стало греть солнце, и зазеленели деревья.</a:t>
            </a:r>
          </a:p>
          <a:p>
            <a:r>
              <a:rPr lang="ru-RU" sz="2800" dirty="0"/>
              <a:t>Данное определение соответствует законам логики. Данное определение логически правильно.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0042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06742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Требование какого из законов логики нарушается в следующем диалоге: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smtClean="0"/>
              <a:t>Почтмейстер</a:t>
            </a:r>
            <a:r>
              <a:rPr lang="ru-RU" sz="2800" b="1" dirty="0"/>
              <a:t>. </a:t>
            </a:r>
            <a:r>
              <a:rPr lang="ru-RU" sz="2800" dirty="0"/>
              <a:t>Объясните, господа, что, какой чиновник едет?</a:t>
            </a:r>
          </a:p>
          <a:p>
            <a:r>
              <a:rPr lang="ru-RU" sz="2800" b="1" dirty="0"/>
              <a:t>Городничий. </a:t>
            </a:r>
            <a:r>
              <a:rPr lang="ru-RU" sz="2800" dirty="0"/>
              <a:t>А разве вы не слышали?</a:t>
            </a:r>
          </a:p>
          <a:p>
            <a:r>
              <a:rPr lang="ru-RU" sz="2800" b="1" dirty="0"/>
              <a:t>Почтмейстер. </a:t>
            </a:r>
            <a:r>
              <a:rPr lang="ru-RU" sz="2800" dirty="0"/>
              <a:t>Слышал от Петра Ивановича </a:t>
            </a:r>
            <a:r>
              <a:rPr lang="ru-RU" sz="2800" dirty="0" err="1"/>
              <a:t>Бобчинского</a:t>
            </a:r>
            <a:r>
              <a:rPr lang="ru-RU" sz="2800" dirty="0"/>
              <a:t>. Он только что был у меня в почтовой конторе.</a:t>
            </a:r>
          </a:p>
          <a:p>
            <a:r>
              <a:rPr lang="ru-RU" sz="2800" b="1" dirty="0"/>
              <a:t>Городничий. </a:t>
            </a:r>
            <a:r>
              <a:rPr lang="ru-RU" sz="2800" dirty="0"/>
              <a:t>Ну, что? Как вы думаете об этом?</a:t>
            </a:r>
          </a:p>
          <a:p>
            <a:r>
              <a:rPr lang="ru-RU" sz="2800" b="1" dirty="0"/>
              <a:t>Почтмейстер. </a:t>
            </a:r>
            <a:r>
              <a:rPr lang="ru-RU" sz="2800" dirty="0"/>
              <a:t>А что думаю? Война с турками будет.</a:t>
            </a:r>
          </a:p>
          <a:p>
            <a:r>
              <a:rPr lang="ru-RU" sz="2800" b="1" dirty="0" err="1"/>
              <a:t>Аммос</a:t>
            </a:r>
            <a:r>
              <a:rPr lang="ru-RU" sz="2800" b="1" dirty="0"/>
              <a:t> Федорович. </a:t>
            </a:r>
            <a:r>
              <a:rPr lang="ru-RU" sz="2800" dirty="0"/>
              <a:t>В одно слово! Я сам то же думал.</a:t>
            </a:r>
          </a:p>
          <a:p>
            <a:r>
              <a:rPr lang="ru-RU" sz="2800" b="1" dirty="0"/>
              <a:t>Городничий. </a:t>
            </a:r>
            <a:r>
              <a:rPr lang="ru-RU" sz="2800" dirty="0"/>
              <a:t>Да, оба пальцем в небо попали!</a:t>
            </a:r>
          </a:p>
          <a:p>
            <a:r>
              <a:rPr lang="ru-RU" sz="2800" b="1" dirty="0"/>
              <a:t>Почтмейстер</a:t>
            </a:r>
            <a:r>
              <a:rPr lang="ru-RU" sz="2800" dirty="0"/>
              <a:t>. Право, война с турками. Это все француз гадит.</a:t>
            </a:r>
          </a:p>
          <a:p>
            <a:r>
              <a:rPr lang="ru-RU" sz="2800" b="1" dirty="0"/>
              <a:t>Городничий</a:t>
            </a:r>
            <a:r>
              <a:rPr lang="ru-RU" sz="2800" dirty="0"/>
              <a:t>. Какая война с турками! Просто нам плохо будет, а не туркам. Это уже известно: у меня письмо.</a:t>
            </a:r>
          </a:p>
          <a:p>
            <a:r>
              <a:rPr lang="ru-RU" sz="2800" b="1" dirty="0"/>
              <a:t>Почтмейстер. </a:t>
            </a:r>
            <a:r>
              <a:rPr lang="ru-RU" sz="2800" dirty="0"/>
              <a:t>А если так, то не будет войны с турками». (Н.В. Гоголь. Ревизор).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1100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90718"/>
          </a:xfrm>
        </p:spPr>
        <p:txBody>
          <a:bodyPr anchorCtr="1"/>
          <a:lstStyle/>
          <a:p>
            <a:pPr marL="0" indent="0" algn="ctr">
              <a:buNone/>
            </a:pPr>
            <a:r>
              <a:rPr lang="ru-RU" sz="3200" dirty="0">
                <a:solidFill>
                  <a:srgbClr val="7030A0"/>
                </a:solidFill>
              </a:rPr>
              <a:t>Требования каких из законов нарушает философ </a:t>
            </a:r>
            <a:r>
              <a:rPr lang="ru-RU" sz="3200" dirty="0" err="1">
                <a:solidFill>
                  <a:srgbClr val="7030A0"/>
                </a:solidFill>
              </a:rPr>
              <a:t>Труйоган</a:t>
            </a:r>
            <a:r>
              <a:rPr lang="ru-RU" sz="3200" dirty="0">
                <a:solidFill>
                  <a:srgbClr val="7030A0"/>
                </a:solidFill>
              </a:rPr>
              <a:t> в своих ответах?</a:t>
            </a:r>
          </a:p>
        </p:txBody>
      </p:sp>
      <p:sp>
        <p:nvSpPr>
          <p:cNvPr id="2" name="Объект 1"/>
          <p:cNvSpPr txBox="1">
            <a:spLocks noGrp="1"/>
          </p:cNvSpPr>
          <p:nvPr>
            <p:ph sz="quarter" idx="13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2800" dirty="0" smtClean="0"/>
              <a:t>«</a:t>
            </a:r>
            <a:r>
              <a:rPr lang="ru-RU" sz="2800" dirty="0"/>
              <a:t>Затем </a:t>
            </a:r>
            <a:r>
              <a:rPr lang="ru-RU" sz="2800" dirty="0" err="1"/>
              <a:t>Пантагрюэль</a:t>
            </a:r>
            <a:r>
              <a:rPr lang="ru-RU" sz="2800" dirty="0"/>
              <a:t> обратился к философу </a:t>
            </a:r>
            <a:r>
              <a:rPr lang="ru-RU" sz="2800" dirty="0" err="1"/>
              <a:t>Труйогану</a:t>
            </a:r>
            <a:r>
              <a:rPr lang="ru-RU" sz="2800" dirty="0"/>
              <a:t>:</a:t>
            </a:r>
          </a:p>
          <a:p>
            <a:pPr marL="45720" indent="0">
              <a:buNone/>
            </a:pPr>
            <a:r>
              <a:rPr lang="ru-RU" sz="2800" dirty="0"/>
              <a:t>-Ныне, о верный наш подданный, факел вручается вам. Настал ваш черед ответить на вопрос: жениться </a:t>
            </a:r>
            <a:r>
              <a:rPr lang="ru-RU" sz="2800" dirty="0" err="1"/>
              <a:t>Панургу</a:t>
            </a:r>
            <a:r>
              <a:rPr lang="ru-RU" sz="2800" dirty="0"/>
              <a:t> или нет?</a:t>
            </a:r>
          </a:p>
          <a:p>
            <a:pPr marL="45720" indent="0">
              <a:buNone/>
            </a:pPr>
            <a:r>
              <a:rPr lang="ru-RU" sz="2800" dirty="0"/>
              <a:t>-И то, и другое, — отвечал </a:t>
            </a:r>
            <a:r>
              <a:rPr lang="ru-RU" sz="2800" dirty="0" err="1"/>
              <a:t>Труйоган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-Что вы говорите? — спросил </a:t>
            </a:r>
            <a:r>
              <a:rPr lang="ru-RU" sz="2800" dirty="0" err="1"/>
              <a:t>Панург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-То, что вы слышите, — отвечал </a:t>
            </a:r>
            <a:r>
              <a:rPr lang="ru-RU" sz="2800" dirty="0" err="1"/>
              <a:t>Труйоган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-А что же я слышал? — спросил </a:t>
            </a:r>
            <a:r>
              <a:rPr lang="ru-RU" sz="2800" dirty="0" err="1"/>
              <a:t>Панург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-То, что я сказал, — отвечал </a:t>
            </a:r>
            <a:r>
              <a:rPr lang="ru-RU" sz="2800" dirty="0" err="1"/>
              <a:t>Труйоган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-Ха-ха! — засмеялся </a:t>
            </a:r>
            <a:r>
              <a:rPr lang="ru-RU" sz="2800" dirty="0" err="1"/>
              <a:t>Панург</a:t>
            </a:r>
            <a:r>
              <a:rPr lang="ru-RU" sz="2800" dirty="0"/>
              <a:t>. — Трюх-трюх — все на одном месте. Ну как же все-таки: жениться мне или нет?</a:t>
            </a:r>
          </a:p>
          <a:p>
            <a:pPr marL="45720" indent="0">
              <a:buNone/>
            </a:pPr>
            <a:r>
              <a:rPr lang="ru-RU" sz="2800" dirty="0"/>
              <a:t>-Ни то, ни другое, — отвечал </a:t>
            </a:r>
            <a:r>
              <a:rPr lang="ru-RU" sz="2800" dirty="0" err="1"/>
              <a:t>Труйоган</a:t>
            </a:r>
            <a:r>
              <a:rPr lang="ru-RU" sz="2800" dirty="0"/>
              <a:t>.</a:t>
            </a:r>
          </a:p>
          <a:p>
            <a:pPr marL="45720" indent="0">
              <a:buNone/>
            </a:pPr>
            <a:r>
              <a:rPr lang="ru-RU" sz="2800" dirty="0"/>
              <a:t>-Пусть меня черт возьмет, если у меня не зашел ум за разум,— заметил </a:t>
            </a:r>
            <a:r>
              <a:rPr lang="ru-RU" sz="2800" dirty="0" err="1"/>
              <a:t>Панург</a:t>
            </a:r>
            <a:r>
              <a:rPr lang="ru-RU" sz="2800" dirty="0"/>
              <a:t>, — и он имеет полное право меня взять, оттого что я ничего не понимаю.</a:t>
            </a:r>
          </a:p>
          <a:p>
            <a:pPr marL="45720" indent="0">
              <a:buNone/>
            </a:pPr>
            <a:r>
              <a:rPr lang="ru-RU" sz="2800" dirty="0"/>
              <a:t>-Погодите, дайте мне одеть очки на левое ухо, — так мне будет лучше вас слышно».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377906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295</TotalTime>
  <Words>1815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Соблюдены ли требования формально-логических законов в следующих высказываниях и если нет, то какие допущены логические ошибки:</vt:lpstr>
      <vt:lpstr>Соблюдены ли требования формально-логических законов в следующих высказываниях и если нет, то какие допущены логические ошибки:</vt:lpstr>
      <vt:lpstr>Соблюдены ли требования формально-логических законов в следующих высказываниях и если нет, то какие допущены логические ошибки:</vt:lpstr>
      <vt:lpstr>Соблюдены ли требования формально-логических законов в следующих высказываниях и если нет, то какие допущены логические ошибки:</vt:lpstr>
      <vt:lpstr>В каких из приведенных ниже пар понятий проявляется закон исключенного третьего?</vt:lpstr>
      <vt:lpstr>Установите, могут ли быть одновременно ложными суждения в следующих парах:</vt:lpstr>
      <vt:lpstr>Является ли первое в каждой из приведенных ниже пар суждений достаточным основанием для второго?</vt:lpstr>
      <vt:lpstr>Требование какого из законов логики нарушается в следующем диалоге:</vt:lpstr>
      <vt:lpstr>Требования каких из законов нарушает философ Труйоган в своих ответах?</vt:lpstr>
      <vt:lpstr>Определите, имеются ли нарушения требований закона достаточного основания:</vt:lpstr>
      <vt:lpstr>Определите, имеются ли нарушения требований закона достаточного основания:</vt:lpstr>
      <vt:lpstr>Определите, имеются ли нарушения требований закона достаточного основания: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  <vt:lpstr>С действием каких основных формально-логических законов связаны следующие высказывания: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Употребление термина «логика»</dc:title>
  <dc:creator>USER</dc:creator>
  <cp:lastModifiedBy>USER</cp:lastModifiedBy>
  <cp:revision>74</cp:revision>
  <dcterms:created xsi:type="dcterms:W3CDTF">2024-07-16T08:41:33Z</dcterms:created>
  <dcterms:modified xsi:type="dcterms:W3CDTF">2024-10-05T04:59:57Z</dcterms:modified>
</cp:coreProperties>
</file>