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80" r:id="rId2"/>
    <p:sldId id="286" r:id="rId3"/>
    <p:sldId id="301" r:id="rId4"/>
    <p:sldId id="315" r:id="rId5"/>
    <p:sldId id="316" r:id="rId6"/>
    <p:sldId id="329" r:id="rId7"/>
    <p:sldId id="330" r:id="rId8"/>
    <p:sldId id="331" r:id="rId9"/>
    <p:sldId id="332" r:id="rId10"/>
    <p:sldId id="333" r:id="rId11"/>
    <p:sldId id="334" r:id="rId12"/>
    <p:sldId id="317" r:id="rId13"/>
    <p:sldId id="318" r:id="rId14"/>
    <p:sldId id="319" r:id="rId15"/>
    <p:sldId id="320" r:id="rId16"/>
    <p:sldId id="287" r:id="rId17"/>
    <p:sldId id="288" r:id="rId18"/>
    <p:sldId id="275" r:id="rId19"/>
    <p:sldId id="289" r:id="rId20"/>
    <p:sldId id="290" r:id="rId21"/>
    <p:sldId id="291" r:id="rId22"/>
    <p:sldId id="292" r:id="rId23"/>
    <p:sldId id="276" r:id="rId24"/>
    <p:sldId id="277" r:id="rId25"/>
    <p:sldId id="323" r:id="rId26"/>
    <p:sldId id="324" r:id="rId27"/>
    <p:sldId id="325" r:id="rId28"/>
    <p:sldId id="326" r:id="rId29"/>
    <p:sldId id="327" r:id="rId30"/>
    <p:sldId id="328" r:id="rId31"/>
    <p:sldId id="256" r:id="rId32"/>
    <p:sldId id="257" r:id="rId33"/>
    <p:sldId id="258" r:id="rId34"/>
    <p:sldId id="262" r:id="rId35"/>
    <p:sldId id="263" r:id="rId36"/>
    <p:sldId id="264" r:id="rId37"/>
    <p:sldId id="266" r:id="rId38"/>
    <p:sldId id="267" r:id="rId39"/>
    <p:sldId id="261" r:id="rId40"/>
    <p:sldId id="259" r:id="rId41"/>
    <p:sldId id="270" r:id="rId42"/>
    <p:sldId id="260" r:id="rId43"/>
    <p:sldId id="296" r:id="rId44"/>
    <p:sldId id="297" r:id="rId45"/>
    <p:sldId id="298" r:id="rId46"/>
    <p:sldId id="299" r:id="rId47"/>
    <p:sldId id="307" r:id="rId48"/>
    <p:sldId id="308" r:id="rId49"/>
    <p:sldId id="309" r:id="rId50"/>
    <p:sldId id="310" r:id="rId51"/>
    <p:sldId id="311" r:id="rId52"/>
    <p:sldId id="312" r:id="rId53"/>
    <p:sldId id="335" r:id="rId54"/>
    <p:sldId id="336" r:id="rId55"/>
  </p:sldIdLst>
  <p:sldSz cx="12192000" cy="6858000"/>
  <p:notesSz cx="9945688" cy="6813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84873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9798" cy="34186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3"/>
            <a:ext cx="4309798" cy="34186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F2F3A7E3-6A95-4CCE-A0E2-E0C8BCAD91F7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90988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70" y="3279020"/>
            <a:ext cx="7956550" cy="2682836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71690"/>
            <a:ext cx="4309798" cy="34186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471690"/>
            <a:ext cx="4309798" cy="34186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771489EE-397B-4DEF-9D9B-73F3205CA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2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9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0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97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D59218ED-372F-4922-87DC-8BCCC9A69A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FAFD6ED9-FBDA-4568-8C9F-A3A40B281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dirty="0"/>
              <a:t>В префиксной форме сначала изменяется операнд, а затем его значение становится результирующим значением выражения, а в постфиксной форме значением выражения является исходное значение операнда, после чего он изменяется.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C01F211C-850D-469C-A408-644C3B146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13954-F98A-468A-85AC-36F287F073E0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37BD2BE5-927E-4DAB-8EED-C1847DAB12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98ED2D0D-991A-4BEB-9B87-494D9965F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ru-RU"/>
              <a:t>Tckb </a:t>
            </a: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CE95E579-C5CC-40E7-8518-3AC5B1103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610974-C981-4394-AF4B-335EBF32F41B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ED8BD109-2DF4-4CEA-91AA-440CF301C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16F1546E-839E-47D3-87BC-13A2F9108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В С++ определены в заголовочном файле &lt;cmath&gt; функции выполняющие некоторые часто используемые математические задачи. 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5420BA72-A2CA-4507-9A18-14E55ED83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227B29-2BDA-4D86-8C7E-EFB0D38002DD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2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87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56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2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79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58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79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4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19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46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17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36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1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D67F5D-7AF4-464E-B964-94405BC9E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5CD87D2-2EAC-47C9-B31A-C0E98F1A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Arial" panose="020B0604020202020204" pitchFamily="34" charset="0"/>
              </a:rPr>
              <a:t>Размер типа </a:t>
            </a:r>
            <a:r>
              <a:rPr lang="en-GB" altLang="ru-RU" sz="1600" i="1" dirty="0">
                <a:latin typeface="Arial" panose="020B0604020202020204" pitchFamily="34" charset="0"/>
              </a:rPr>
              <a:t>int</a:t>
            </a:r>
            <a:r>
              <a:rPr lang="ru-RU" altLang="ru-RU" sz="1600" dirty="0">
                <a:latin typeface="Arial" panose="020B0604020202020204" pitchFamily="34" charset="0"/>
              </a:rPr>
              <a:t> не определяется стандартом, а зависит от компьютера и компилятора.</a:t>
            </a:r>
          </a:p>
          <a:p>
            <a:r>
              <a:rPr lang="ru-RU" altLang="ru-RU" sz="1600" i="1" dirty="0">
                <a:latin typeface="Arial" panose="020B0604020202020204" pitchFamily="34" charset="0"/>
              </a:rPr>
              <a:t>По умолчанию</a:t>
            </a:r>
            <a:r>
              <a:rPr lang="ru-RU" altLang="ru-RU" sz="1600" dirty="0">
                <a:latin typeface="Arial" panose="020B0604020202020204" pitchFamily="34" charset="0"/>
              </a:rPr>
              <a:t> все целочисленные типы считаются знаковыми, т.е. спецификатор </a:t>
            </a:r>
            <a:r>
              <a:rPr lang="en-GB" altLang="ru-RU" sz="1600" i="1" dirty="0">
                <a:latin typeface="Arial" panose="020B0604020202020204" pitchFamily="34" charset="0"/>
              </a:rPr>
              <a:t> signed</a:t>
            </a:r>
            <a:r>
              <a:rPr lang="ru-RU" altLang="ru-RU" sz="1600" dirty="0">
                <a:latin typeface="Arial" panose="020B0604020202020204" pitchFamily="34" charset="0"/>
              </a:rPr>
              <a:t> можно опускать.</a:t>
            </a:r>
            <a:endParaRPr lang="ru-RU" altLang="ru-RU" sz="1600" i="1" dirty="0">
              <a:latin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D0BE696-95D4-47BC-BA29-76F01736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DE652-E4C2-450C-A23C-19E1F63114EB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C7A55C95-B5F8-400E-AC30-3A7DACF78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0BC0C2EA-E371-4482-B362-96EB3CCB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F76B1678-1086-4746-8071-9E1F21449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AA94A-7791-4B96-B217-D45A428872D8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EA6658FE-23E2-4739-AD70-4CED52583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5E3A48EB-FEF2-4824-BFD6-2F6E5875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Arial" panose="020B0604020202020204" pitchFamily="34" charset="0"/>
              </a:rPr>
              <a:t>Константы с плавающей точкой имеют по умолчанию тип </a:t>
            </a:r>
            <a:r>
              <a:rPr lang="en-GB" altLang="ru-RU" sz="1600" i="1" dirty="0">
                <a:latin typeface="Arial" panose="020B0604020202020204" pitchFamily="34" charset="0"/>
              </a:rPr>
              <a:t>double</a:t>
            </a:r>
            <a:r>
              <a:rPr lang="ru-RU" altLang="ru-RU" sz="1600" i="1" dirty="0">
                <a:latin typeface="Arial" panose="020B0604020202020204" pitchFamily="34" charset="0"/>
              </a:rPr>
              <a:t>.</a:t>
            </a:r>
          </a:p>
          <a:p>
            <a:r>
              <a:rPr lang="ru-RU" altLang="ru-RU" sz="1600" dirty="0">
                <a:latin typeface="Arial" panose="020B0604020202020204" pitchFamily="34" charset="0"/>
              </a:rPr>
              <a:t>Но оптимизированная для ПК определенного типа программа может стать непереносимой на другие платформы, поэтому в общем случае следует избегать зависимостей от конкретных характеристик типов машины.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FA3E886F-4683-44DD-AA44-344A5D971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18" indent="-28566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43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01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58" indent="-22852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15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874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31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988" indent="-2285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CB8CF-0629-4B8D-8357-CA892CF1AC33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3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9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89EE-397B-4DEF-9D9B-73F3205CA6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6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6136E-ECE1-4B41-BD12-155A361A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1B1706-ED16-4F9B-AE40-6D867BEE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4A041-0F03-45DB-AC68-AD9A778D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E7A-1E64-410E-AC7A-495D7AC9D376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1A0EB-BBCC-4E18-8DE0-770049EF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E229B-6F0B-4CDF-88C6-D2BA2BAD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3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16EDC-D621-4CEA-8D91-CD148F38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CFECD9-28C9-4BE9-AA82-DED4605EF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9E0E3-B32F-4D47-8DDF-95134084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057A8-E6DC-4DE1-9F2C-ED5E5217DD2E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3B6CB-40A2-4F21-B445-44DE7AF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13297-6D6A-4B39-B9CF-367C3683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4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EA1F6B-1A53-4286-8593-D625C18D3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FB8925-68AE-4FC9-83C6-0323E86E5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6989-7B36-4D7F-A693-74E558F1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7BB0-97BD-4BCB-852F-FF194BF32A99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5D35EA-2C49-4B35-AF18-E6BB9B01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6884A-C283-46A9-A1A5-C7D3D1D4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52B41-3AB6-4210-A6F6-975B9D0D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67981-8E4C-498C-9D73-1552892E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5BD8B-68B6-4DF0-BD30-6D0F7167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7A59-BF51-4F07-A609-1104104D52D5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2E0E9-6A44-400F-B5C5-F93B591F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EDC58-8F5B-45DD-A9B9-22CDDC73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B26D3-77F6-4221-AE1F-0C9DF45E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5FE278-75CB-4343-A630-65E44A3B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50360-D1F4-4119-AD2A-2175DA76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A03C-0F0E-4156-A1CE-5C31906B7058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090F4-51ED-4068-B5AC-DDC03B3A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2010C-F013-49C8-9CFB-EF070B50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92AA9-A186-4C97-BE66-0BDB0419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C6386-20FC-4D3D-B41C-14F4AA3D4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15B75-82BD-4F50-92C1-9BA7044B3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E31AA8-8C6E-4B81-8F94-232AE36E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9321-6A53-4586-A922-5F8141B8F4B4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16A01-644D-4512-9740-F7F2E70B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1DE8C-9331-4A27-A95B-A605787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1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9C666-FA78-4257-91C4-7E65F41A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86635-9F86-433C-87F4-DC48E5CDB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88B52-D273-4407-ACD6-26CD0AFCA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60E7E5-77C3-461A-B015-213BD33F0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C8B1D0-DCD0-44AD-A55D-CCA224900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322A31-528E-4D0A-B870-B179AECC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CC86-A299-4A82-8A40-A4C947519D23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9F1CEA-178C-422A-AFE8-C70C4803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7F565-BF53-43AD-A66D-7B99B647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9B5D-3C31-4C51-939B-26C36A2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55402-8916-43FE-9651-0BDC81C1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D4B0-6DCD-4B60-9F06-CC058CB0C555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30E996-E7B0-4580-BD60-B976C55F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7D32F9-1A72-40D1-9F41-5DD3CBE8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6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20AE98-BFDF-4146-BE9D-30B567B7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9CE0-569D-4E63-92C1-43A5D44E7F30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E3457C-134F-4E82-BEFB-3DAC1E46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2E1E52-D4A1-4E5D-970D-961A3C46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3D049-FFC1-4506-9DBE-6806F1E9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779E5-5865-480A-8DF9-6D602EC6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26EF12-81D7-4D6F-9700-880F42EBD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7CDACD-A8BC-4D44-9BA6-D1C795BF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5DA-E586-4C38-9C10-C4B98F160A4A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7E5122-3348-42C0-AD8D-950E2654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7A5E3C-497F-42D8-BBA0-A3CE3CBF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53450-FBC6-4D5D-8FBA-E35C4FF7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42D24-B617-41F8-83B2-B8147DE0B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B92DBB-62F0-4567-9185-D17433D9A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E4F02D-09D0-4C94-80ED-F7BE0004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609-C943-4F43-8140-FA2C8F52D4AE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2C4A15-630A-4AD9-8EB8-D98096F9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503122-2321-4689-9F55-489D0A8F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0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D9C0-6E6A-440B-BC29-58385BD7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C64F8C-1DDB-4124-B1F0-ACA1D37E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9AACA-9EAE-4D38-B197-D724B4DE0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0E46-995E-4FC8-8C9D-D17C0EE86543}" type="datetime1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B2C53-42FC-49AA-ACE7-ED8581499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D5D66-1948-4B7A-8ACF-BF4E4A34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fld id="{2E8D3CB2-F87A-4F4F-BBE6-2F6DF8A400AE}" type="slidenum">
              <a:rPr lang="ru-RU" smtClean="0"/>
              <a:pPr/>
              <a:t>‹#›</a:t>
            </a:fld>
            <a:r>
              <a:rPr lang="ru-RU" dirty="0"/>
              <a:t>/41</a:t>
            </a:r>
          </a:p>
        </p:txBody>
      </p:sp>
    </p:spTree>
    <p:extLst>
      <p:ext uri="{BB962C8B-B14F-4D97-AF65-F5344CB8AC3E}">
        <p14:creationId xmlns:p14="http://schemas.microsoft.com/office/powerpoint/2010/main" val="2887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avesli.com/urok-31-tselochislennyj-tip-dannyh-integer/" TargetMode="External"/><Relationship Id="rId2" Type="http://schemas.openxmlformats.org/officeDocument/2006/relationships/hyperlink" Target="https://ravesli.com/urok-34-logicheskij-tip-dannyh-boole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ravesli.com/urok-33-tip-dannyh-s-plavayushhej-tochkoj-floating-point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-ru.facebook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6BC5-D858-4B2D-AEA2-A959449D4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218457"/>
            <a:ext cx="7772400" cy="1470025"/>
          </a:xfrm>
        </p:spPr>
        <p:txBody>
          <a:bodyPr/>
          <a:lstStyle/>
          <a:p>
            <a:r>
              <a:rPr lang="ru-RU" sz="5400" b="1" dirty="0"/>
              <a:t>Лекция № 1. Вводная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5C100-CD78-411A-B228-8B479B58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7E937-7081-4D28-9940-00F5592F817B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8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ввода текста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25" y="1104900"/>
            <a:ext cx="11525250" cy="56165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Меню Проект</a:t>
            </a:r>
            <a:r>
              <a:rPr lang="ru-RU" dirty="0"/>
              <a:t> – </a:t>
            </a:r>
            <a:r>
              <a:rPr lang="ru-RU" i="1" dirty="0"/>
              <a:t>Добавить новый элемент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В диалоговом окне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Visual C</a:t>
            </a:r>
            <a:r>
              <a:rPr lang="ru-RU" dirty="0">
                <a:solidFill>
                  <a:srgbClr val="C00000"/>
                </a:solidFill>
              </a:rPr>
              <a:t>++ - здесь важно выбрать именно этот вид среды</a:t>
            </a:r>
          </a:p>
          <a:p>
            <a:pPr marL="342900" lvl="1" indent="0">
              <a:buNone/>
            </a:pPr>
            <a:r>
              <a:rPr lang="ru-RU" dirty="0"/>
              <a:t>Файл</a:t>
            </a:r>
            <a:r>
              <a:rPr lang="en-US" dirty="0"/>
              <a:t>C</a:t>
            </a:r>
            <a:r>
              <a:rPr lang="ru-RU" dirty="0"/>
              <a:t>++(.</a:t>
            </a:r>
            <a:r>
              <a:rPr lang="en-US" dirty="0" err="1"/>
              <a:t>cpp</a:t>
            </a:r>
            <a:r>
              <a:rPr lang="ru-RU" dirty="0"/>
              <a:t>) –</a:t>
            </a:r>
            <a:r>
              <a:rPr lang="ru-RU" dirty="0">
                <a:solidFill>
                  <a:srgbClr val="C00000"/>
                </a:solidFill>
              </a:rPr>
              <a:t> и этот тип файла</a:t>
            </a:r>
            <a:endParaRPr lang="ru-RU" dirty="0"/>
          </a:p>
          <a:p>
            <a:pPr marL="342900" lvl="1" indent="0">
              <a:buNone/>
            </a:pPr>
            <a:r>
              <a:rPr lang="ru-RU" dirty="0"/>
              <a:t>Набираем Имя – </a:t>
            </a:r>
            <a:r>
              <a:rPr lang="ru-RU" dirty="0">
                <a:solidFill>
                  <a:srgbClr val="C00000"/>
                </a:solidFill>
              </a:rPr>
              <a:t>имя тоже будет создаваться по умолчанию </a:t>
            </a:r>
            <a:r>
              <a:rPr lang="en-US" dirty="0">
                <a:solidFill>
                  <a:srgbClr val="C00000"/>
                </a:solidFill>
              </a:rPr>
              <a:t>SourceN.cpp</a:t>
            </a:r>
            <a:endParaRPr lang="ru-RU" dirty="0"/>
          </a:p>
          <a:p>
            <a:pPr marL="342900" lvl="1" indent="0">
              <a:buNone/>
            </a:pPr>
            <a:r>
              <a:rPr lang="ru-RU" dirty="0"/>
              <a:t>Кнопка ДОБАВИТЬ</a:t>
            </a:r>
          </a:p>
          <a:p>
            <a:pPr marL="0" indent="0">
              <a:buNone/>
            </a:pPr>
            <a:r>
              <a:rPr lang="ru-RU" b="1" dirty="0"/>
              <a:t>6. В открывшемся окне набираем текст программы</a:t>
            </a:r>
          </a:p>
          <a:p>
            <a:pPr marL="0" indent="0">
              <a:buNone/>
            </a:pPr>
            <a:r>
              <a:rPr lang="ru-RU" b="1" dirty="0"/>
              <a:t>7. Запускаем программу клавишей </a:t>
            </a:r>
            <a:r>
              <a:rPr lang="en-US" b="1" dirty="0"/>
              <a:t>F5</a:t>
            </a:r>
            <a:r>
              <a:rPr lang="ru-RU" b="1" dirty="0"/>
              <a:t> или значком </a:t>
            </a:r>
          </a:p>
          <a:p>
            <a:pPr marL="0" indent="0">
              <a:buNone/>
            </a:pPr>
            <a:r>
              <a:rPr lang="ru-RU" b="1" i="1" dirty="0"/>
              <a:t>Рекомендация</a:t>
            </a:r>
            <a:r>
              <a:rPr lang="ru-RU" dirty="0"/>
              <a:t>: В случае зависания программы</a:t>
            </a:r>
            <a:r>
              <a:rPr lang="en-US" dirty="0"/>
              <a:t> </a:t>
            </a:r>
            <a:r>
              <a:rPr lang="ru-RU" dirty="0"/>
              <a:t>или санкционированного прерывания её работы можно воспользоваться следующими клавишами: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B1512-7693-480C-81EF-924100F8F92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42" y="4258603"/>
            <a:ext cx="362441" cy="299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A9F0F-AA0F-4E10-92E9-A47B4EB3F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203"/>
          <a:stretch/>
        </p:blipFill>
        <p:spPr>
          <a:xfrm>
            <a:off x="947737" y="5543732"/>
            <a:ext cx="10296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75658" y="653144"/>
            <a:ext cx="9350828" cy="616689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653144"/>
            <a:ext cx="6858001" cy="35882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D3EF3-2636-477A-B17A-EE17C359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37960"/>
            <a:ext cx="11887199" cy="615184"/>
          </a:xfrm>
        </p:spPr>
        <p:txBody>
          <a:bodyPr>
            <a:norm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созданного проекта и результатов трансляции и работы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9140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Программа -  это последовательность </a:t>
            </a:r>
            <a:r>
              <a:rPr lang="ru-RU" dirty="0" err="1"/>
              <a:t>обьявлений</a:t>
            </a:r>
            <a:r>
              <a:rPr lang="ru-RU" dirty="0"/>
              <a:t>. Одно из объявлений – это </a:t>
            </a:r>
            <a:r>
              <a:rPr lang="ru-RU" dirty="0" err="1"/>
              <a:t>обявление</a:t>
            </a:r>
            <a:r>
              <a:rPr lang="ru-RU" dirty="0"/>
              <a:t> функции </a:t>
            </a:r>
            <a:r>
              <a:rPr lang="en-US" dirty="0"/>
              <a:t>main</a:t>
            </a:r>
            <a:r>
              <a:rPr lang="ru-RU" dirty="0"/>
              <a:t>, она должна быть обязательна и выглядит:</a:t>
            </a:r>
          </a:p>
          <a:p>
            <a:pPr>
              <a:buNone/>
            </a:pPr>
            <a:r>
              <a:rPr lang="en-US" dirty="0" err="1"/>
              <a:t>Int</a:t>
            </a:r>
            <a:r>
              <a:rPr lang="en-US" dirty="0"/>
              <a:t> main ()</a:t>
            </a:r>
          </a:p>
          <a:p>
            <a:pPr>
              <a:buNone/>
            </a:pPr>
            <a:r>
              <a:rPr lang="en-US" dirty="0"/>
              <a:t>{</a:t>
            </a:r>
          </a:p>
          <a:p>
            <a:pPr>
              <a:buNone/>
            </a:pPr>
            <a:r>
              <a:rPr lang="ru-RU" dirty="0"/>
              <a:t>Тело функции</a:t>
            </a:r>
            <a:endParaRPr lang="en-US" dirty="0"/>
          </a:p>
          <a:p>
            <a:pPr marL="228600" lvl="3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/>
              <a:t>}</a:t>
            </a:r>
            <a:endParaRPr lang="ru-RU" sz="2800" dirty="0"/>
          </a:p>
          <a:p>
            <a:pPr lvl="3"/>
            <a:r>
              <a:rPr lang="ru-RU" sz="2800" dirty="0"/>
              <a:t>Можно сказать что точка входа в программы находится здесь (</a:t>
            </a:r>
            <a:r>
              <a:rPr lang="ru-RU" sz="2800" dirty="0" err="1"/>
              <a:t>мэйн</a:t>
            </a:r>
            <a:r>
              <a:rPr lang="ru-RU" sz="2800" dirty="0"/>
              <a:t>)</a:t>
            </a:r>
          </a:p>
          <a:p>
            <a:pPr lvl="3"/>
            <a:r>
              <a:rPr lang="ru-RU" sz="2800" dirty="0"/>
              <a:t>Подключить заголовочные файлы. Что это?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57939"/>
            <a:ext cx="10515600" cy="5619024"/>
          </a:xfrm>
        </p:spPr>
        <p:txBody>
          <a:bodyPr>
            <a:normAutofit/>
          </a:bodyPr>
          <a:lstStyle/>
          <a:p>
            <a:r>
              <a:rPr lang="ru-RU" dirty="0"/>
              <a:t>С++ не содержит в явном виде, например средств ввода-вывода. Чтобы они заработали нужно подключить некоторую библиотеку (стандартную, что описано в стандарте) в которой описано как они работают.</a:t>
            </a:r>
          </a:p>
          <a:p>
            <a:r>
              <a:rPr lang="ru-RU" dirty="0"/>
              <a:t>Для этого нужно записать </a:t>
            </a:r>
            <a:r>
              <a:rPr lang="en-US" dirty="0"/>
              <a:t>include </a:t>
            </a:r>
            <a:r>
              <a:rPr lang="ru-RU" dirty="0"/>
              <a:t>и потом что вы хотите использовать, например,</a:t>
            </a:r>
            <a:r>
              <a:rPr lang="en-US" dirty="0"/>
              <a:t> &lt;</a:t>
            </a:r>
            <a:r>
              <a:rPr lang="en-US" dirty="0" err="1"/>
              <a:t>iostream</a:t>
            </a:r>
            <a:r>
              <a:rPr lang="en-US" dirty="0"/>
              <a:t>&gt;</a:t>
            </a:r>
            <a:r>
              <a:rPr lang="ru-RU" dirty="0"/>
              <a:t> (там реализованы средства ввода-вывода)</a:t>
            </a:r>
          </a:p>
          <a:p>
            <a:r>
              <a:rPr lang="ru-RU" dirty="0"/>
              <a:t>Что содержит программа (что содержит тело функции). Тело функции состоит из инструкций, которые отделяются ; (точка с запятой) и их можно группировать фигурными скобками.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бывают инструкции. Упрощенно три вида: либо объявление, либо выражение, либо управляющая конструкция.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Объявление (</a:t>
            </a:r>
            <a:r>
              <a:rPr lang="en-US" dirty="0"/>
              <a:t>declaration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Обьявление</a:t>
            </a:r>
            <a:r>
              <a:rPr lang="ru-RU" dirty="0"/>
              <a:t> это когда вы вводите новую сущность, например переменную или новое название типа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en-US" b="1" dirty="0"/>
              <a:t>Type</a:t>
            </a:r>
            <a:r>
              <a:rPr lang="en-US" dirty="0"/>
              <a:t> identifier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= </a:t>
            </a:r>
            <a:r>
              <a:rPr lang="en-US" dirty="0"/>
              <a:t> ]</a:t>
            </a:r>
            <a:r>
              <a:rPr lang="ru-RU" dirty="0"/>
              <a:t> ;</a:t>
            </a:r>
          </a:p>
          <a:p>
            <a:pPr>
              <a:buNone/>
            </a:pPr>
            <a:r>
              <a:rPr lang="en-US" b="1" dirty="0"/>
              <a:t>Type</a:t>
            </a:r>
            <a:r>
              <a:rPr lang="ru-RU" b="1" dirty="0"/>
              <a:t> </a:t>
            </a:r>
            <a:r>
              <a:rPr lang="ru-RU" dirty="0"/>
              <a:t>- тип</a:t>
            </a:r>
          </a:p>
          <a:p>
            <a:pPr>
              <a:buNone/>
            </a:pPr>
            <a:r>
              <a:rPr lang="en-US" dirty="0"/>
              <a:t>Identifier – </a:t>
            </a:r>
            <a:r>
              <a:rPr lang="ru-RU" dirty="0"/>
              <a:t>идентификатор, имя переменной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A67A6C7-24A8-42CA-B1BE-FBB7AF94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/>
              <a:t>Типы данных на С++</a:t>
            </a:r>
          </a:p>
        </p:txBody>
      </p:sp>
      <p:sp>
        <p:nvSpPr>
          <p:cNvPr id="3076" name="Номер слайда 3">
            <a:extLst>
              <a:ext uri="{FF2B5EF4-FFF2-40B4-BE49-F238E27FC236}">
                <a16:creationId xmlns:a16="http://schemas.microsoft.com/office/drawing/2014/main" id="{1D27756A-0841-4AD1-B81B-8DF99C2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9E7569-2C61-4E9D-A308-BD65B2E1879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CBE66E-D415-41A0-8294-9DD49FF0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527175"/>
            <a:ext cx="9505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7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1">
            <a:extLst>
              <a:ext uri="{FF2B5EF4-FFF2-40B4-BE49-F238E27FC236}">
                <a16:creationId xmlns:a16="http://schemas.microsoft.com/office/drawing/2014/main" id="{6944CBD2-327C-45CB-9E66-A75935E4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16682"/>
            <a:ext cx="11811000" cy="1325563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Целые типы данных (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32-разрядного процессора)</a:t>
            </a: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82E067-FB0A-49EC-B824-8CCBD880F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988990"/>
              </p:ext>
            </p:extLst>
          </p:nvPr>
        </p:nvGraphicFramePr>
        <p:xfrm>
          <a:off x="1943099" y="1380888"/>
          <a:ext cx="8562974" cy="5477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066">
                  <a:extLst>
                    <a:ext uri="{9D8B030D-6E8A-4147-A177-3AD203B41FA5}">
                      <a16:colId xmlns:a16="http://schemas.microsoft.com/office/drawing/2014/main" val="459835141"/>
                    </a:ext>
                  </a:extLst>
                </a:gridCol>
              </a:tblGrid>
              <a:tr h="75627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Тип8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Диапазон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Память , бит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/>
                        <a:t>Память , байт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78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short  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 </a:t>
                      </a:r>
                      <a:r>
                        <a:rPr lang="ru-RU" sz="2000" b="1" baseline="0" dirty="0"/>
                        <a:t>-</a:t>
                      </a:r>
                      <a:r>
                        <a:rPr lang="en-US" sz="2000" b="1" baseline="0" dirty="0"/>
                        <a:t>3</a:t>
                      </a:r>
                      <a:r>
                        <a:rPr lang="ru-RU" sz="2000" b="1" baseline="0" dirty="0"/>
                        <a:t>2 </a:t>
                      </a:r>
                      <a:r>
                        <a:rPr lang="en-US" sz="2000" b="1" baseline="0" dirty="0"/>
                        <a:t>768</a:t>
                      </a:r>
                      <a:r>
                        <a:rPr lang="ru-RU" sz="2000" b="1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/>
                        <a:t>до   </a:t>
                      </a:r>
                      <a:r>
                        <a:rPr lang="en-US" sz="2000" b="1" baseline="0" dirty="0"/>
                        <a:t>32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en-US" sz="2000" b="1" baseline="0" dirty="0"/>
                        <a:t>76</a:t>
                      </a:r>
                      <a:r>
                        <a:rPr lang="ru-RU" sz="2000" b="1" baseline="0" dirty="0"/>
                        <a:t>7 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2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243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unsigned   short  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 </a:t>
                      </a:r>
                      <a:r>
                        <a:rPr lang="en-US" sz="2000" baseline="0" dirty="0"/>
                        <a:t>   </a:t>
                      </a:r>
                      <a:r>
                        <a:rPr lang="en-US" sz="2000" b="1" baseline="0" dirty="0"/>
                        <a:t>0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ru-RU" sz="2000" baseline="0" dirty="0"/>
                        <a:t>до   </a:t>
                      </a:r>
                      <a:r>
                        <a:rPr lang="en-US" sz="2000" b="1" baseline="0" dirty="0"/>
                        <a:t>65</a:t>
                      </a:r>
                      <a:r>
                        <a:rPr lang="ru-RU" sz="2000" b="1" baseline="0" dirty="0"/>
                        <a:t> </a:t>
                      </a:r>
                      <a:r>
                        <a:rPr lang="en-US" sz="2000" b="1" baseline="0" dirty="0"/>
                        <a:t>535</a:t>
                      </a:r>
                      <a:r>
                        <a:rPr lang="ru-RU" sz="2000" b="1" baseline="0" dirty="0"/>
                        <a:t> 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16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2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278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(long)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 </a:t>
                      </a:r>
                      <a:r>
                        <a:rPr lang="ru-RU" sz="2000" b="1" baseline="0" dirty="0"/>
                        <a:t>-2 147 483 648  </a:t>
                      </a:r>
                      <a:br>
                        <a:rPr lang="ru-RU" sz="2000" b="1" baseline="0" dirty="0"/>
                      </a:br>
                      <a:r>
                        <a:rPr lang="ru-RU" sz="2000" baseline="0" dirty="0"/>
                        <a:t>до   </a:t>
                      </a:r>
                      <a:r>
                        <a:rPr lang="ru-RU" sz="2000" b="1" baseline="0" dirty="0"/>
                        <a:t>2 147 483 647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32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4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03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unsigned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b="1" baseline="0" dirty="0"/>
                        <a:t>0 </a:t>
                      </a:r>
                      <a:r>
                        <a:rPr lang="ru-RU" sz="2000" baseline="0" dirty="0"/>
                        <a:t>до </a:t>
                      </a:r>
                      <a:r>
                        <a:rPr lang="ru-RU" sz="2000" b="1" baseline="0" dirty="0"/>
                        <a:t>4 294 967 295 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32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4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78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 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 </a:t>
                      </a:r>
                      <a:r>
                        <a:rPr lang="ru-RU" sz="2000" b="1" baseline="0" dirty="0"/>
                        <a:t>-</a:t>
                      </a:r>
                      <a:r>
                        <a:rPr lang="en-US" sz="2000" b="1" baseline="0" dirty="0"/>
                        <a:t>9 223 372 036 854 775 808</a:t>
                      </a:r>
                      <a:r>
                        <a:rPr lang="ru-RU" sz="2000" b="1" baseline="0" dirty="0"/>
                        <a:t>  </a:t>
                      </a:r>
                      <a:br>
                        <a:rPr lang="ru-RU" sz="2000" b="1" baseline="0" dirty="0"/>
                      </a:br>
                      <a:r>
                        <a:rPr lang="ru-RU" sz="2000" baseline="0" dirty="0"/>
                        <a:t>до   </a:t>
                      </a:r>
                      <a:r>
                        <a:rPr lang="en-US" sz="2000" b="1" baseline="0" dirty="0"/>
                        <a:t>9 223 372 036 854 775 807</a:t>
                      </a:r>
                      <a:r>
                        <a:rPr lang="ru-RU" sz="2000" b="1" baseline="0" dirty="0"/>
                        <a:t> 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64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8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278">
                <a:tc>
                  <a:txBody>
                    <a:bodyPr/>
                    <a:lstStyle/>
                    <a:p>
                      <a:pPr marL="180000" lvl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unsigned   long  </a:t>
                      </a:r>
                      <a:r>
                        <a:rPr lang="en-US" sz="20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от</a:t>
                      </a:r>
                      <a:r>
                        <a:rPr lang="ru-RU" sz="2000" baseline="0" dirty="0"/>
                        <a:t>  </a:t>
                      </a:r>
                      <a:r>
                        <a:rPr lang="en-US" sz="2000" baseline="0" dirty="0"/>
                        <a:t>   </a:t>
                      </a:r>
                      <a:r>
                        <a:rPr lang="en-US" sz="2000" b="1" baseline="0" dirty="0"/>
                        <a:t>0</a:t>
                      </a:r>
                      <a:r>
                        <a:rPr lang="ru-RU" sz="2000" b="1" baseline="0" dirty="0"/>
                        <a:t> </a:t>
                      </a:r>
                      <a:br>
                        <a:rPr lang="en-US" sz="2000" b="1" baseline="0" dirty="0"/>
                      </a:br>
                      <a:r>
                        <a:rPr lang="ru-RU" sz="2000" baseline="0" dirty="0"/>
                        <a:t>до   </a:t>
                      </a:r>
                      <a:r>
                        <a:rPr lang="en-US" sz="2000" b="1" baseline="0" dirty="0"/>
                        <a:t>18 446 744 073 709 551 615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2000" dirty="0"/>
                        <a:t>64</a:t>
                      </a:r>
                      <a:endParaRPr lang="ru-RU" sz="2000" dirty="0"/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2000" dirty="0"/>
                        <a:t>8</a:t>
                      </a:r>
                    </a:p>
                  </a:txBody>
                  <a:tcPr marL="87816" marR="87816" marT="45677" marB="456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29" name="Номер слайда 5">
            <a:extLst>
              <a:ext uri="{FF2B5EF4-FFF2-40B4-BE49-F238E27FC236}">
                <a16:creationId xmlns:a16="http://schemas.microsoft.com/office/drawing/2014/main" id="{EB12B782-D883-4BE9-AC16-D3B19D77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36FBF8-E77D-4A0D-A2E0-30AADCF7568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67726-1C33-458B-9BF9-071B897B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2201863"/>
            <a:ext cx="107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(-2</a:t>
            </a:r>
            <a:r>
              <a:rPr lang="ru-RU" altLang="ru-RU" sz="1800" b="1" baseline="30000"/>
              <a:t>15</a:t>
            </a:r>
            <a:r>
              <a:rPr lang="ru-RU" altLang="ru-RU" sz="1800" b="1"/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(+2</a:t>
            </a:r>
            <a:r>
              <a:rPr lang="ru-RU" altLang="ru-RU" sz="1800" b="1" baseline="30000"/>
              <a:t>15</a:t>
            </a:r>
            <a:r>
              <a:rPr lang="ru-RU" altLang="ru-RU" sz="1800" b="1"/>
              <a:t> )</a:t>
            </a:r>
            <a:endParaRPr lang="ru-RU" altLang="ru-RU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7DDC7-7DDF-4122-A159-CBA5F6BA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1" y="2928939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(+2</a:t>
            </a:r>
            <a:r>
              <a:rPr lang="ru-RU" altLang="ru-RU" sz="1800" b="1" baseline="30000"/>
              <a:t>16</a:t>
            </a:r>
            <a:r>
              <a:rPr lang="ru-RU" altLang="ru-RU" sz="1800" b="1"/>
              <a:t> )</a:t>
            </a:r>
            <a:endParaRPr lang="ru-RU" alt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3CAD3-0339-45B2-9F11-17076010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282" y="3836617"/>
            <a:ext cx="928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(-2</a:t>
            </a:r>
            <a:r>
              <a:rPr lang="ru-RU" altLang="ru-RU" sz="1800" b="1" baseline="30000" dirty="0"/>
              <a:t>31</a:t>
            </a:r>
            <a:r>
              <a:rPr lang="ru-RU" altLang="ru-RU" sz="1800" b="1" dirty="0"/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(+2</a:t>
            </a:r>
            <a:r>
              <a:rPr lang="ru-RU" altLang="ru-RU" sz="1800" b="1" baseline="30000" dirty="0"/>
              <a:t>31</a:t>
            </a:r>
            <a:r>
              <a:rPr lang="ru-RU" altLang="ru-RU" sz="1800" b="1" dirty="0"/>
              <a:t> )</a:t>
            </a:r>
            <a:endParaRPr lang="ru-RU" altLang="ru-RU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7E0BF-EC32-4123-92CC-7A0191E35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07" y="4498996"/>
            <a:ext cx="1285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(+2</a:t>
            </a:r>
            <a:r>
              <a:rPr lang="ru-RU" altLang="ru-RU" sz="1800" b="1" baseline="30000" dirty="0"/>
              <a:t>32</a:t>
            </a:r>
            <a:r>
              <a:rPr lang="ru-RU" altLang="ru-RU" sz="1800" b="1" dirty="0"/>
              <a:t> )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96E70-64C8-4D3D-BE5A-AC556578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036" y="5561992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(?)</a:t>
            </a:r>
            <a:endParaRPr lang="ru-RU" alt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9575B-6E18-435C-AF12-331DE1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86" y="603562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(?)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>
            <a:extLst>
              <a:ext uri="{FF2B5EF4-FFF2-40B4-BE49-F238E27FC236}">
                <a16:creationId xmlns:a16="http://schemas.microsoft.com/office/drawing/2014/main" id="{EF5DBD20-89E6-49B5-B3DC-970FD8F6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F42FC-9832-48CB-BF3F-116B3C036D1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C88C1-5A3D-482A-AC27-AF691C6825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1775520" y="188640"/>
            <a:ext cx="8280920" cy="6336704"/>
          </a:xfrm>
          <a:blipFill rotWithShape="1">
            <a:blip r:embed="rId3"/>
            <a:stretch>
              <a:fillRect l="-736" t="-385" b="-770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A9369-D1EB-4079-947E-EB41F320F97D}"/>
              </a:ext>
            </a:extLst>
          </p:cNvPr>
          <p:cNvSpPr txBox="1"/>
          <p:nvPr/>
        </p:nvSpPr>
        <p:spPr>
          <a:xfrm>
            <a:off x="189569" y="4159405"/>
            <a:ext cx="335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Десятичная экспонента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DE42416-B163-4B6F-80B3-7F86E9C4D610}"/>
              </a:ext>
            </a:extLst>
          </p:cNvPr>
          <p:cNvCxnSpPr>
            <a:stCxn id="2" idx="3"/>
          </p:cNvCxnSpPr>
          <p:nvPr/>
        </p:nvCxnSpPr>
        <p:spPr>
          <a:xfrm flipV="1">
            <a:off x="3546086" y="4159405"/>
            <a:ext cx="1951465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F211227-F566-48A7-B567-C7881B4673EA}"/>
              </a:ext>
            </a:extLst>
          </p:cNvPr>
          <p:cNvCxnSpPr>
            <a:stCxn id="2" idx="3"/>
          </p:cNvCxnSpPr>
          <p:nvPr/>
        </p:nvCxnSpPr>
        <p:spPr>
          <a:xfrm>
            <a:off x="3546086" y="4390238"/>
            <a:ext cx="0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7F238AF-D96E-45B5-B84F-33FDD8A2617B}"/>
              </a:ext>
            </a:extLst>
          </p:cNvPr>
          <p:cNvSpPr/>
          <p:nvPr/>
        </p:nvSpPr>
        <p:spPr>
          <a:xfrm>
            <a:off x="2723535" y="245806"/>
            <a:ext cx="471949" cy="324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FDA6DFA7-FCBF-41D1-96EE-2944AE3D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Вещественные типы данных</a:t>
            </a:r>
          </a:p>
        </p:txBody>
      </p:sp>
      <p:sp>
        <p:nvSpPr>
          <p:cNvPr id="12291" name="Номер слайда 2">
            <a:extLst>
              <a:ext uri="{FF2B5EF4-FFF2-40B4-BE49-F238E27FC236}">
                <a16:creationId xmlns:a16="http://schemas.microsoft.com/office/drawing/2014/main" id="{AD8D38B6-A807-4453-82CC-5BD324D9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136D9-D128-48C2-9223-BE20E951EB47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27487C70-7C49-4064-9B9D-2791E32C45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20326"/>
              </p:ext>
            </p:extLst>
          </p:nvPr>
        </p:nvGraphicFramePr>
        <p:xfrm>
          <a:off x="1809750" y="1916113"/>
          <a:ext cx="8829675" cy="2025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1433565104"/>
                    </a:ext>
                  </a:extLst>
                </a:gridCol>
              </a:tblGrid>
              <a:tr h="914298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Тип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Диапазон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Количество</a:t>
                      </a:r>
                      <a:br>
                        <a:rPr lang="ru-RU" sz="1800" i="1" baseline="0" dirty="0"/>
                      </a:br>
                      <a:r>
                        <a:rPr lang="ru-RU" sz="1800" i="1" baseline="0" dirty="0"/>
                        <a:t>цифр</a:t>
                      </a:r>
                      <a:endParaRPr lang="ru-RU" sz="1800" i="1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Память , бит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Память , байт</a:t>
                      </a:r>
                    </a:p>
                    <a:p>
                      <a:pPr algn="ctr"/>
                      <a:endParaRPr lang="ru-RU" sz="1800" i="1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51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 </a:t>
                      </a:r>
                      <a:r>
                        <a:rPr lang="en-US" sz="1800" b="1" dirty="0"/>
                        <a:t>3.4E-38</a:t>
                      </a:r>
                      <a:r>
                        <a:rPr lang="ru-RU" sz="1800" dirty="0"/>
                        <a:t> до </a:t>
                      </a:r>
                      <a:r>
                        <a:rPr lang="en-US" sz="1800" b="1" dirty="0"/>
                        <a:t>3.4E+38</a:t>
                      </a:r>
                      <a:endParaRPr lang="ru-RU" sz="1800" b="1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800" dirty="0"/>
                        <a:t>7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32</a:t>
                      </a:r>
                      <a:endParaRPr lang="ru-RU" sz="1800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1800" dirty="0"/>
                        <a:t>4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51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800" b="1" baseline="0" dirty="0"/>
                        <a:t>1.7e-308 </a:t>
                      </a:r>
                      <a:r>
                        <a:rPr lang="ru-RU" sz="1800" baseline="0" dirty="0"/>
                        <a:t>до </a:t>
                      </a:r>
                      <a:r>
                        <a:rPr lang="en-US" sz="1800" b="1" baseline="0" dirty="0"/>
                        <a:t>1.7e+308</a:t>
                      </a:r>
                      <a:endParaRPr lang="ru-RU" sz="1800" b="1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15</a:t>
                      </a:r>
                      <a:endParaRPr lang="ru-RU" sz="1800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64</a:t>
                      </a:r>
                      <a:endParaRPr lang="ru-RU" sz="1800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1800" dirty="0"/>
                        <a:t>8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51">
                <a:tc>
                  <a:txBody>
                    <a:bodyPr/>
                    <a:lstStyle/>
                    <a:p>
                      <a:pPr marL="180000" lvl="1"/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 double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от</a:t>
                      </a:r>
                      <a:r>
                        <a:rPr lang="ru-RU" sz="1800" b="1" baseline="0" dirty="0"/>
                        <a:t> 3.4.е-4932 до 3.4е+4932</a:t>
                      </a:r>
                      <a:endParaRPr lang="ru-RU" sz="1800" b="1" dirty="0"/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C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???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CF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64 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8/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10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 marL="91422" marR="91422" marT="45673" marB="456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8120E7-B466-4062-B41E-6B75C8C4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4214813"/>
            <a:ext cx="671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Количество цифр в типе </a:t>
            </a:r>
            <a:r>
              <a:rPr lang="en-GB" altLang="ru-RU" sz="1800" i="1" dirty="0"/>
              <a:t>long double</a:t>
            </a:r>
            <a:r>
              <a:rPr lang="ru-RU" altLang="ru-RU" sz="1800" dirty="0"/>
              <a:t> зависит от типа ПК и процессора. Должно  быть меньше 15 цифр.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3F1F1-ABFB-4838-8DA4-4455C7C8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28" y="5143501"/>
            <a:ext cx="10813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Различные виды целых и вещественных типов, различающихся диапазоном и точностью представления данных, введены для того, чтобы дать программисту</a:t>
            </a:r>
            <a:r>
              <a:rPr lang="ru-RU" altLang="ru-RU" sz="1800" b="1" i="1" dirty="0"/>
              <a:t> возможность наиболее эффективно использовать возможности конкретной аппаратуры, поскольку от выбора типа зависит скорость вычислений и объем памяти.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D0F8EBC5-086B-4D59-92ED-DC647F0D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Рекомендуемая литература</a:t>
            </a:r>
          </a:p>
        </p:txBody>
      </p:sp>
      <p:sp>
        <p:nvSpPr>
          <p:cNvPr id="4099" name="Содержимое 3">
            <a:extLst>
              <a:ext uri="{FF2B5EF4-FFF2-40B4-BE49-F238E27FC236}">
                <a16:creationId xmlns:a16="http://schemas.microsoft.com/office/drawing/2014/main" id="{0063780D-C059-4A35-92C0-54CF5E98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Т.А. Павловская. </a:t>
            </a:r>
            <a:r>
              <a:rPr lang="ru-RU" altLang="ru-RU" i="1"/>
              <a:t>С/С++. Программирование на языке высокого уровня. СПб: Питер, 2013 - 461 стр.</a:t>
            </a:r>
          </a:p>
          <a:p>
            <a:r>
              <a:rPr lang="ru-RU" altLang="ru-RU"/>
              <a:t>Т.А. Павловская, Ю.А. Щупак. </a:t>
            </a:r>
            <a:r>
              <a:rPr lang="ru-RU" altLang="ru-RU" i="1"/>
              <a:t>С/С++. Программирование на языке высокого уровня. ПРАКТИКУМ. (Структурное программирование. СПб: Питер, 2013 -  264 стр.</a:t>
            </a:r>
            <a:endParaRPr lang="ru-RU" altLang="ru-RU"/>
          </a:p>
        </p:txBody>
      </p:sp>
      <p:sp>
        <p:nvSpPr>
          <p:cNvPr id="4100" name="Номер слайда 2">
            <a:extLst>
              <a:ext uri="{FF2B5EF4-FFF2-40B4-BE49-F238E27FC236}">
                <a16:creationId xmlns:a16="http://schemas.microsoft.com/office/drawing/2014/main" id="{C3BF246C-0435-445B-8D10-47D8E641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0DBD1-CB6F-47CF-9759-B95DFBDF71B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>
            <a:extLst>
              <a:ext uri="{FF2B5EF4-FFF2-40B4-BE49-F238E27FC236}">
                <a16:creationId xmlns:a16="http://schemas.microsoft.com/office/drawing/2014/main" id="{58AB6D46-86B3-4950-BC67-82060C00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99D9E-EF2D-4568-B057-2E07EFFEF7F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14339" name="Text Box 7">
            <a:extLst>
              <a:ext uri="{FF2B5EF4-FFF2-40B4-BE49-F238E27FC236}">
                <a16:creationId xmlns:a16="http://schemas.microsoft.com/office/drawing/2014/main" id="{AE28D0CF-5F14-42F2-9580-09C7FC27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620713"/>
            <a:ext cx="525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/>
              <a:t>2.3. Логический тип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DA949C-28D9-4435-985E-109E7A992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13833"/>
              </p:ext>
            </p:extLst>
          </p:nvPr>
        </p:nvGraphicFramePr>
        <p:xfrm>
          <a:off x="3216275" y="1916113"/>
          <a:ext cx="5111751" cy="1554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7">
                  <a:extLst>
                    <a:ext uri="{9D8B030D-6E8A-4147-A177-3AD203B41FA5}">
                      <a16:colId xmlns:a16="http://schemas.microsoft.com/office/drawing/2014/main" val="2105842443"/>
                    </a:ext>
                  </a:extLst>
                </a:gridCol>
              </a:tblGrid>
              <a:tr h="639942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Тип</a:t>
                      </a:r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Значения</a:t>
                      </a:r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Память , бит</a:t>
                      </a:r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/>
                        <a:t>Память , байт</a:t>
                      </a:r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22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bool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true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0" baseline="0" dirty="0"/>
                        <a:t>- </a:t>
                      </a:r>
                      <a:r>
                        <a:rPr lang="ru-RU" sz="1800" b="0" baseline="0" dirty="0"/>
                        <a:t>истина</a:t>
                      </a:r>
                      <a:endParaRPr lang="en-US" sz="18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/>
                        <a:t>или </a:t>
                      </a:r>
                      <a:endParaRPr lang="en-US" sz="1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false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0" baseline="0" dirty="0"/>
                        <a:t>- ложь</a:t>
                      </a:r>
                      <a:endParaRPr lang="ru-RU" sz="1800" b="0" dirty="0"/>
                    </a:p>
                  </a:txBody>
                  <a:tcPr marL="91433" marR="91433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1800" dirty="0"/>
                        <a:t>8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ru-RU" sz="1800" dirty="0"/>
                        <a:t>1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325BD6F-C41B-4865-8065-D86300D30248}"/>
              </a:ext>
            </a:extLst>
          </p:cNvPr>
          <p:cNvSpPr/>
          <p:nvPr/>
        </p:nvSpPr>
        <p:spPr>
          <a:xfrm>
            <a:off x="2379406" y="696298"/>
            <a:ext cx="471949" cy="324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:a16="http://schemas.microsoft.com/office/drawing/2014/main" id="{719DCBAF-EDAE-41CB-95DA-1888A17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B363B-DCE1-4370-BA88-51958A48D1CF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A1CBA6B8-A514-4F5C-B6E6-7E2A3A8C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58775"/>
            <a:ext cx="525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/>
              <a:t>2.4. Символьный тип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94D90D-4542-4E93-9FDB-1BB5C5860DB3}"/>
              </a:ext>
            </a:extLst>
          </p:cNvPr>
          <p:cNvGraphicFramePr>
            <a:graphicFrameLocks/>
          </p:cNvGraphicFramePr>
          <p:nvPr/>
        </p:nvGraphicFramePr>
        <p:xfrm>
          <a:off x="2351088" y="1773239"/>
          <a:ext cx="71294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Значения</a:t>
                      </a:r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Память , бит</a:t>
                      </a:r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7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char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символ</a:t>
                      </a:r>
                      <a:r>
                        <a:rPr lang="en-US" sz="1800" b="0" baseline="0" dirty="0"/>
                        <a:t> (-128 </a:t>
                      </a:r>
                      <a:r>
                        <a:rPr lang="ru-RU" sz="1800" b="0" baseline="0" dirty="0"/>
                        <a:t>до 127)</a:t>
                      </a:r>
                      <a:endParaRPr lang="ru-RU" sz="1800" b="0" dirty="0"/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8</a:t>
                      </a:r>
                      <a:endParaRPr lang="ru-RU" sz="1800" dirty="0"/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70">
                <a:tc>
                  <a:txBody>
                    <a:bodyPr/>
                    <a:lstStyle/>
                    <a:p>
                      <a:pPr marL="180000" lvl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unsigned  char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символ</a:t>
                      </a:r>
                      <a:r>
                        <a:rPr lang="en-US" sz="1800" b="0" baseline="0" dirty="0"/>
                        <a:t> (0 </a:t>
                      </a:r>
                      <a:r>
                        <a:rPr lang="ru-RU" sz="1800" b="0" baseline="0" dirty="0"/>
                        <a:t>до </a:t>
                      </a:r>
                      <a:r>
                        <a:rPr lang="en-US" sz="1800" b="0" baseline="0" dirty="0"/>
                        <a:t>255</a:t>
                      </a:r>
                      <a:r>
                        <a:rPr lang="ru-RU" sz="1800" b="0" baseline="0" dirty="0"/>
                        <a:t>)</a:t>
                      </a:r>
                      <a:endParaRPr lang="ru-RU" sz="1800" b="0" dirty="0"/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800" dirty="0"/>
                        <a:t>8</a:t>
                      </a:r>
                      <a:endParaRPr lang="ru-RU" sz="1800" dirty="0"/>
                    </a:p>
                  </a:txBody>
                  <a:tcPr marL="91441" marR="91441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799E4C-6F52-4682-AD66-2D6687FF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860801"/>
            <a:ext cx="48974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'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      ' F '       ' z'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'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endParaRPr lang="ru-RU" dirty="0"/>
          </a:p>
          <a:p>
            <a:pPr eaLnBrk="1" hangingPunct="1"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3217E03-5393-4078-94C3-C382F2E9E83E}"/>
              </a:ext>
            </a:extLst>
          </p:cNvPr>
          <p:cNvSpPr/>
          <p:nvPr/>
        </p:nvSpPr>
        <p:spPr>
          <a:xfrm>
            <a:off x="2351088" y="434360"/>
            <a:ext cx="471949" cy="324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>
            <a:extLst>
              <a:ext uri="{FF2B5EF4-FFF2-40B4-BE49-F238E27FC236}">
                <a16:creationId xmlns:a16="http://schemas.microsoft.com/office/drawing/2014/main" id="{C6E48A2A-485D-4B49-81D3-D66BF18A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Умолчания</a:t>
            </a:r>
          </a:p>
        </p:txBody>
      </p:sp>
      <p:sp>
        <p:nvSpPr>
          <p:cNvPr id="16387" name="Номер слайда 1">
            <a:extLst>
              <a:ext uri="{FF2B5EF4-FFF2-40B4-BE49-F238E27FC236}">
                <a16:creationId xmlns:a16="http://schemas.microsoft.com/office/drawing/2014/main" id="{35E71CFD-D3E4-42D0-9923-58AF9BCC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BEE6E-EE89-47D1-8FE4-AD1629B1A97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16388" name="Содержимое 5">
            <a:extLst>
              <a:ext uri="{FF2B5EF4-FFF2-40B4-BE49-F238E27FC236}">
                <a16:creationId xmlns:a16="http://schemas.microsoft.com/office/drawing/2014/main" id="{3B641AF7-4576-4C07-A549-4E70D703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При программировании на С++ недопустимы умолчания как на типы данных, так и на их значения: любая переменная или константа ДОЛЖНА быть описаны (им должен быть присвоен тип) перед её использованием.</a:t>
            </a:r>
          </a:p>
          <a:p>
            <a:r>
              <a:rPr lang="ru-RU" altLang="ru-RU" dirty="0"/>
              <a:t>Отсутствие </a:t>
            </a:r>
            <a:r>
              <a:rPr lang="ru-RU" altLang="ru-RU" i="1" dirty="0"/>
              <a:t>начальных  значений</a:t>
            </a:r>
            <a:r>
              <a:rPr lang="ru-RU" altLang="ru-RU" dirty="0"/>
              <a:t> для переменных считается признаком «плохого тона», но , если  значение переменной не определено, компилятор не выдает ошибок. </a:t>
            </a:r>
            <a:r>
              <a:rPr lang="ru-RU" altLang="ru-RU" i="1" dirty="0"/>
              <a:t>Однако</a:t>
            </a:r>
            <a:r>
              <a:rPr lang="ru-RU" altLang="ru-RU" dirty="0"/>
              <a:t>, если в программе есть обращение к неинициализированной переменной, то появляется соответственное предупреждение при трансляции.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>
            <a:extLst>
              <a:ext uri="{FF2B5EF4-FFF2-40B4-BE49-F238E27FC236}">
                <a16:creationId xmlns:a16="http://schemas.microsoft.com/office/drawing/2014/main" id="{B990AD12-8B8A-4C63-9EA9-575071C4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1BC2D-BCDA-4CF2-8626-8C53B8D70CDD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367E132-589B-489F-A535-2C3B77EAA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891" y="1052514"/>
            <a:ext cx="11360727" cy="532923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600" u="sng" dirty="0"/>
              <a:t>Идентификатор</a:t>
            </a:r>
            <a:r>
              <a:rPr lang="ru-RU" sz="2600" dirty="0"/>
              <a:t> – это наименование, присвоенное программистом объекту программы: переменной, массиву, функции.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dirty="0"/>
              <a:t>Идентификатор представляет собой последовательность букв, цифр, знака подчеркивания, начинающуюся с буквы или </a:t>
            </a:r>
            <a:r>
              <a:rPr lang="ru-RU" sz="2600" b="1" i="1" dirty="0">
                <a:solidFill>
                  <a:srgbClr val="0070C0"/>
                </a:solidFill>
              </a:rPr>
              <a:t>знака подчеркивания</a:t>
            </a:r>
            <a:r>
              <a:rPr lang="ru-RU" sz="2600" dirty="0"/>
              <a:t>.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dirty="0"/>
              <a:t>Идентификаторы не должны совпадать с зарезервированными словами.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b="1" i="1" dirty="0">
                <a:solidFill>
                  <a:srgbClr val="0070C0"/>
                </a:solidFill>
              </a:rPr>
              <a:t>Прописные и строчные буквы рассматриваются компилятором как различные символы</a:t>
            </a:r>
            <a:r>
              <a:rPr lang="ru-RU" sz="2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dirty="0"/>
              <a:t>Идентификатор должен (но не обязан) отражать существо обозначаемого им объекта.</a:t>
            </a:r>
          </a:p>
          <a:p>
            <a:pPr eaLnBrk="1" hangingPunct="1">
              <a:defRPr/>
            </a:pPr>
            <a:endParaRPr lang="ru-RU" sz="2000" dirty="0"/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C44C89CE-23E8-4ACB-8638-168311A9B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58776"/>
            <a:ext cx="525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u="sng" dirty="0"/>
              <a:t>Идентификаторы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>
            <a:extLst>
              <a:ext uri="{FF2B5EF4-FFF2-40B4-BE49-F238E27FC236}">
                <a16:creationId xmlns:a16="http://schemas.microsoft.com/office/drawing/2014/main" id="{839CDFB7-D127-42F2-ADE8-7FB4EDB5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03730C-7C1F-4B95-B807-73BB3A8E7255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B1FD656-49E5-40D9-9FCE-78FEA6952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4982" y="880342"/>
            <a:ext cx="6539345" cy="4752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600" b="1" u="sng" dirty="0">
                <a:solidFill>
                  <a:srgbClr val="FF0000"/>
                </a:solidFill>
              </a:rPr>
              <a:t>Примеры правильных идентификаторов:</a:t>
            </a:r>
          </a:p>
          <a:p>
            <a:pPr marL="0" indent="0">
              <a:buNone/>
              <a:defRPr/>
            </a:pPr>
            <a:endParaRPr lang="ru-RU" sz="2600" b="1" dirty="0"/>
          </a:p>
          <a:p>
            <a:pPr marL="0" indent="0">
              <a:buNone/>
              <a:defRPr/>
            </a:pPr>
            <a:r>
              <a:rPr lang="en-US" sz="2600" b="1" dirty="0"/>
              <a:t>x</a:t>
            </a:r>
            <a:endParaRPr lang="ru-RU" sz="2600" b="1" dirty="0"/>
          </a:p>
          <a:p>
            <a:pPr marL="0" indent="0">
              <a:buNone/>
              <a:defRPr/>
            </a:pPr>
            <a:r>
              <a:rPr lang="ru-RU" sz="2600" b="1" dirty="0"/>
              <a:t>Z45</a:t>
            </a:r>
          </a:p>
          <a:p>
            <a:pPr marL="0" indent="0">
              <a:buNone/>
              <a:defRPr/>
            </a:pPr>
            <a:r>
              <a:rPr lang="ru-RU" sz="2600" b="1" dirty="0" err="1"/>
              <a:t>МуРrоgram</a:t>
            </a:r>
            <a:endParaRPr lang="ru-RU" sz="2600" b="1" dirty="0"/>
          </a:p>
          <a:p>
            <a:pPr marL="0" indent="0">
              <a:buNone/>
              <a:defRPr/>
            </a:pPr>
            <a:endParaRPr lang="ru-RU" sz="2600" b="1" dirty="0"/>
          </a:p>
          <a:p>
            <a:pPr marL="0" indent="0">
              <a:buNone/>
              <a:defRPr/>
            </a:pPr>
            <a:r>
              <a:rPr lang="ru-RU" sz="2600" b="1" u="sng" dirty="0">
                <a:solidFill>
                  <a:srgbClr val="FF0000"/>
                </a:solidFill>
              </a:rPr>
              <a:t>Примеры неправильных идентификаторов:</a:t>
            </a:r>
          </a:p>
          <a:p>
            <a:pPr marL="0" indent="0">
              <a:buNone/>
              <a:defRPr/>
            </a:pPr>
            <a:endParaRPr lang="ru-RU" sz="2600" b="1" dirty="0"/>
          </a:p>
          <a:p>
            <a:pPr marL="0" indent="0">
              <a:buNone/>
              <a:defRPr/>
            </a:pPr>
            <a:r>
              <a:rPr lang="ru-RU" sz="2600" b="1" dirty="0"/>
              <a:t>45</a:t>
            </a:r>
            <a:r>
              <a:rPr lang="en-US" sz="2600" b="1" dirty="0"/>
              <a:t>d</a:t>
            </a:r>
            <a:r>
              <a:rPr lang="ru-RU" sz="2600" b="1" dirty="0"/>
              <a:t>   (наименование начинается с цифры)</a:t>
            </a:r>
          </a:p>
          <a:p>
            <a:pPr marL="0" indent="0">
              <a:buNone/>
              <a:defRPr/>
            </a:pPr>
            <a:r>
              <a:rPr lang="ru-RU" sz="2600" b="1" dirty="0" err="1"/>
              <a:t>int</a:t>
            </a:r>
            <a:r>
              <a:rPr lang="ru-RU" sz="2600" b="1" dirty="0"/>
              <a:t>      (это служебное слово в программе)</a:t>
            </a:r>
          </a:p>
          <a:p>
            <a:pPr marL="0" indent="0">
              <a:buNone/>
              <a:defRPr/>
            </a:pPr>
            <a:r>
              <a:rPr lang="en-GB" sz="2600" b="1" dirty="0"/>
              <a:t>sin a </a:t>
            </a:r>
            <a:r>
              <a:rPr lang="ru-RU" sz="2600" b="1" dirty="0"/>
              <a:t> </a:t>
            </a:r>
            <a:r>
              <a:rPr lang="en-GB" sz="2600" b="1" dirty="0"/>
              <a:t>(</a:t>
            </a:r>
            <a:r>
              <a:rPr lang="ru-RU" sz="2600" b="1" dirty="0"/>
              <a:t>недопустим пробел)</a:t>
            </a:r>
          </a:p>
          <a:p>
            <a:pPr marL="0" indent="0">
              <a:buNone/>
              <a:defRPr/>
            </a:pPr>
            <a:endParaRPr lang="ru-RU" sz="2600" b="1" dirty="0"/>
          </a:p>
          <a:p>
            <a:pPr marL="0" indent="0">
              <a:buNone/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Литеральные константы</a:t>
            </a:r>
            <a:r>
              <a:rPr lang="ru-RU" dirty="0"/>
              <a:t> (или просто </a:t>
            </a:r>
            <a:r>
              <a:rPr lang="ru-RU" b="1" i="1" dirty="0"/>
              <a:t>«литералы»</a:t>
            </a:r>
            <a:r>
              <a:rPr lang="ru-RU" dirty="0"/>
              <a:t>) — это значения, которые вставляются непосредственно в код. Поскольку они являются константами, то их значения изменить нельзя. Например: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4929" t="25475" r="38262" b="64398"/>
          <a:stretch>
            <a:fillRect/>
          </a:stretch>
        </p:blipFill>
        <p:spPr bwMode="auto">
          <a:xfrm>
            <a:off x="867508" y="4010139"/>
            <a:ext cx="10691446" cy="19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литералами типов </a:t>
            </a:r>
            <a:r>
              <a:rPr lang="ru-RU" b="1" dirty="0" err="1">
                <a:hlinkClick r:id="rId2"/>
              </a:rPr>
              <a:t>bool</a:t>
            </a:r>
            <a:r>
              <a:rPr lang="ru-RU" dirty="0"/>
              <a:t> и </a:t>
            </a:r>
            <a:r>
              <a:rPr lang="ru-RU" b="1" dirty="0" err="1">
                <a:hlinkClick r:id="rId3"/>
              </a:rPr>
              <a:t>int</a:t>
            </a:r>
            <a:r>
              <a:rPr lang="ru-RU" dirty="0"/>
              <a:t> всё понятно, а вот для литералов </a:t>
            </a:r>
            <a:r>
              <a:rPr lang="ru-RU" b="1" dirty="0">
                <a:hlinkClick r:id="rId4"/>
              </a:rPr>
              <a:t>типа с плавающей точкой</a:t>
            </a:r>
            <a:r>
              <a:rPr lang="ru-RU" dirty="0"/>
              <a:t> есть два способа определения: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 l="4929" t="47785" r="44670" b="45253"/>
          <a:stretch>
            <a:fillRect/>
          </a:stretch>
        </p:blipFill>
        <p:spPr bwMode="auto">
          <a:xfrm>
            <a:off x="984738" y="3312718"/>
            <a:ext cx="10621107" cy="15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втором способе определения, число после экспонента может быть и отрицательным: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929" t="62184" r="40310" b="31803"/>
          <a:stretch>
            <a:fillRect/>
          </a:stretch>
        </p:blipFill>
        <p:spPr bwMode="auto">
          <a:xfrm>
            <a:off x="797165" y="3328574"/>
            <a:ext cx="10761784" cy="14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15815"/>
            <a:ext cx="10515600" cy="5661148"/>
          </a:xfrm>
        </p:spPr>
        <p:txBody>
          <a:bodyPr/>
          <a:lstStyle/>
          <a:p>
            <a:r>
              <a:rPr lang="ru-RU" dirty="0"/>
              <a:t>Числовые литералы могут иметь суффиксы, которые определяют их типы. Эти суффиксы не являются обязательными, так как компилятор понимает из контекста, константу какого типа данных вы хотите использовать.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2548" t="26740" r="23759" b="13924"/>
          <a:stretch>
            <a:fillRect/>
          </a:stretch>
        </p:blipFill>
        <p:spPr bwMode="auto">
          <a:xfrm>
            <a:off x="656492" y="2039816"/>
            <a:ext cx="11136923" cy="48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9" y="398584"/>
            <a:ext cx="10861431" cy="5955323"/>
          </a:xfrm>
        </p:spPr>
        <p:txBody>
          <a:bodyPr/>
          <a:lstStyle/>
          <a:p>
            <a:r>
              <a:rPr lang="ru-RU" dirty="0"/>
              <a:t>Суффиксы есть даже для целочисленных типов (но они почти не используются):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 умолчанию литеральные константы типа с плавающей точкой являются типа </a:t>
            </a:r>
            <a:r>
              <a:rPr lang="ru-RU" dirty="0" err="1"/>
              <a:t>double</a:t>
            </a:r>
            <a:r>
              <a:rPr lang="ru-RU" dirty="0"/>
              <a:t>. Для конвертации литеральных констант в тип </a:t>
            </a:r>
            <a:r>
              <a:rPr lang="ru-RU" dirty="0" err="1"/>
              <a:t>float</a:t>
            </a:r>
            <a:r>
              <a:rPr lang="ru-RU" dirty="0"/>
              <a:t> можно использовать суффикс </a:t>
            </a:r>
            <a:r>
              <a:rPr lang="ru-RU" dirty="0" err="1"/>
              <a:t>f</a:t>
            </a:r>
            <a:r>
              <a:rPr lang="ru-RU" dirty="0"/>
              <a:t> или F: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840" t="30380" r="44669" b="62342"/>
          <a:stretch>
            <a:fillRect/>
          </a:stretch>
        </p:blipFill>
        <p:spPr bwMode="auto">
          <a:xfrm>
            <a:off x="726832" y="1312994"/>
            <a:ext cx="10269414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 l="4840" t="49684" r="46185" b="43354"/>
          <a:stretch>
            <a:fillRect/>
          </a:stretch>
        </p:blipFill>
        <p:spPr bwMode="auto">
          <a:xfrm>
            <a:off x="914399" y="4344348"/>
            <a:ext cx="10152185" cy="156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AA53-354E-46F2-9EEC-F83FFCE6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С++</a:t>
            </a:r>
            <a:r>
              <a:rPr lang="en-US" b="1" dirty="0"/>
              <a:t> online compiler: </a:t>
            </a:r>
            <a:r>
              <a:rPr lang="en-US" dirty="0"/>
              <a:t>https://www.onlinegdb.com/online_c++_compiler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C09863-E809-49D5-900B-3A250E28E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88" y="1594624"/>
            <a:ext cx="11304765" cy="526337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E78BD-A216-4DC3-BB4D-5BF43C5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C10DC-AA2C-4BD7-86B7-BD1A6BC4F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79" y="2193351"/>
            <a:ext cx="8648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Язык C++ также поддерживает литералы типов </a:t>
            </a:r>
            <a:r>
              <a:rPr lang="ru-RU" b="1" dirty="0" err="1"/>
              <a:t>string</a:t>
            </a:r>
            <a:r>
              <a:rPr lang="ru-RU" dirty="0"/>
              <a:t> и </a:t>
            </a:r>
            <a:r>
              <a:rPr lang="ru-RU" b="1" dirty="0" err="1"/>
              <a:t>char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840" t="65507" r="27588" b="24841"/>
          <a:stretch>
            <a:fillRect/>
          </a:stretch>
        </p:blipFill>
        <p:spPr bwMode="auto">
          <a:xfrm>
            <a:off x="656492" y="3267791"/>
            <a:ext cx="11183816" cy="19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A67A6C7-24A8-42CA-B1BE-FBB7AF94A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/>
              <a:t>Математические операции и стандартные функции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847BEA-24FD-4AD2-B151-2F99BCF4B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6" name="Номер слайда 3">
            <a:extLst>
              <a:ext uri="{FF2B5EF4-FFF2-40B4-BE49-F238E27FC236}">
                <a16:creationId xmlns:a16="http://schemas.microsoft.com/office/drawing/2014/main" id="{1D27756A-0841-4AD1-B81B-8DF99C2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9E7569-2C61-4E9D-A308-BD65B2E1879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>
            <a:extLst>
              <a:ext uri="{FF2B5EF4-FFF2-40B4-BE49-F238E27FC236}">
                <a16:creationId xmlns:a16="http://schemas.microsoft.com/office/drawing/2014/main" id="{21210E99-B515-41A5-9220-B45E223B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78D12-F7B5-44A3-944B-F4CF41FF16F5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5123" name="Text Box 7">
            <a:extLst>
              <a:ext uri="{FF2B5EF4-FFF2-40B4-BE49-F238E27FC236}">
                <a16:creationId xmlns:a16="http://schemas.microsoft.com/office/drawing/2014/main" id="{C503F189-CC5B-4C75-B552-0AEF5D41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417514"/>
            <a:ext cx="818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u="sng">
                <a:latin typeface="Arial" panose="020B0604020202020204" pitchFamily="34" charset="0"/>
              </a:rPr>
              <a:t>1. </a:t>
            </a:r>
            <a:r>
              <a:rPr lang="ru-RU" altLang="ru-RU" sz="2800" u="sng">
                <a:latin typeface="Arial" panose="020B0604020202020204" pitchFamily="34" charset="0"/>
              </a:rPr>
              <a:t>Унарные операции по убыванию приоритетов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1800BB-9FD5-4A91-9631-DA30796163C2}"/>
              </a:ext>
            </a:extLst>
          </p:cNvPr>
          <p:cNvGraphicFramePr>
            <a:graphicFrameLocks/>
          </p:cNvGraphicFramePr>
          <p:nvPr/>
        </p:nvGraphicFramePr>
        <p:xfrm>
          <a:off x="1738313" y="1143000"/>
          <a:ext cx="8470900" cy="4144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Знак операции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Название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Краткое описание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++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Инкремент (префикс)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 на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-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endParaRPr lang="ru-RU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Декремент (префикс)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на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0" baseline="0" dirty="0"/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baseline="0" dirty="0"/>
                        <a:t>&gt;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Унарный плюс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+x-2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0" lvl="1" algn="l"/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0" baseline="0" dirty="0"/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baseline="0" dirty="0"/>
                        <a:t>&gt;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Унарный минус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Изменение знака на противоположный</a:t>
                      </a:r>
                      <a:r>
                        <a:rPr lang="ru-RU" sz="1800" b="0" baseline="0" dirty="0"/>
                        <a:t>  -</a:t>
                      </a:r>
                      <a:r>
                        <a:rPr lang="en-GB" sz="1800" b="0" baseline="0" dirty="0"/>
                        <a:t>x+3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marL="0" lvl="1" algn="l"/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!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0" baseline="0" dirty="0"/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baseline="0" dirty="0"/>
                        <a:t>&gt;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Логическое отрицание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Not</a:t>
                      </a:r>
                      <a:r>
                        <a:rPr lang="en-GB" sz="1800" b="0" baseline="0" dirty="0"/>
                        <a:t> (</a:t>
                      </a:r>
                      <a:r>
                        <a:rPr lang="ru-RU" sz="1800" b="0" baseline="0" dirty="0"/>
                        <a:t>инверсия)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Инкремент (постфикс)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 на 1 после выполнения операции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переменная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Декремент (постфикс)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 на 1 после выполнения операции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pPr marL="0" lvl="1" algn="l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ru-RU" sz="1800" b="0" dirty="0"/>
                        <a:t>тип</a:t>
                      </a:r>
                      <a:r>
                        <a:rPr lang="en-US" sz="1800" b="0" dirty="0"/>
                        <a:t>&gt;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baseline="0" dirty="0"/>
                        <a:t>переменная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Преобразование типа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(</a:t>
                      </a:r>
                      <a:r>
                        <a:rPr lang="en-GB" sz="1800" b="0" dirty="0" err="1"/>
                        <a:t>int</a:t>
                      </a:r>
                      <a:r>
                        <a:rPr lang="en-GB" sz="1800" b="0" dirty="0"/>
                        <a:t>)</a:t>
                      </a:r>
                      <a:r>
                        <a:rPr lang="en-GB" sz="1800" b="0" baseline="0" dirty="0"/>
                        <a:t> x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A0E107E3-F8CD-489E-8748-14E3345C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5500688"/>
            <a:ext cx="3598863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/>
              <a:t>Путь </a:t>
            </a:r>
            <a:r>
              <a:rPr lang="en-US" dirty="0"/>
              <a:t>x</a:t>
            </a:r>
            <a:r>
              <a:rPr lang="ru-RU" dirty="0"/>
              <a:t> = 0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 ++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/>
              <a:t>равно 11,  </a:t>
            </a:r>
            <a:r>
              <a:rPr lang="en-US" dirty="0"/>
              <a:t>x </a:t>
            </a:r>
            <a:r>
              <a:rPr lang="ru-RU" dirty="0"/>
              <a:t>равен 1</a:t>
            </a:r>
            <a:endParaRPr lang="en-GB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E8FEF43-447E-4580-AFAD-FACF08A4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5589588"/>
            <a:ext cx="3494088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/>
              <a:t>Пусть </a:t>
            </a:r>
            <a:r>
              <a:rPr lang="en-US" dirty="0"/>
              <a:t>x</a:t>
            </a:r>
            <a:r>
              <a:rPr lang="ru-RU" dirty="0"/>
              <a:t> = 0</a:t>
            </a: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  </a:t>
            </a:r>
            <a:r>
              <a:rPr lang="ru-RU" dirty="0"/>
              <a:t>равно 10,  </a:t>
            </a:r>
            <a:r>
              <a:rPr lang="en-US" dirty="0"/>
              <a:t>x </a:t>
            </a:r>
            <a:r>
              <a:rPr lang="ru-RU" dirty="0"/>
              <a:t>равен 1</a:t>
            </a:r>
            <a:endParaRPr lang="en-GB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4C29B3-F1B4-48BA-B55E-E74A2831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6286500"/>
            <a:ext cx="263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2000"/>
              <a:t>a) x=0+1=1; b) 10+1=11</a:t>
            </a:r>
            <a:endParaRPr lang="ru-RU" altLang="ru-RU" sz="20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A5960-DCCC-41F7-AEB3-2BE907ED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6286500"/>
            <a:ext cx="267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800"/>
              <a:t>a</a:t>
            </a:r>
            <a:r>
              <a:rPr lang="en-GB" altLang="ru-RU" sz="2000"/>
              <a:t>) 10+0=10: b)x=0+1=1 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>
            <a:extLst>
              <a:ext uri="{FF2B5EF4-FFF2-40B4-BE49-F238E27FC236}">
                <a16:creationId xmlns:a16="http://schemas.microsoft.com/office/drawing/2014/main" id="{CE3BFD14-2A0E-4E0C-AA9B-8F85BE7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4778F-1B42-4D03-96FA-3BD7D0B7FC93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AC08F1C1-0B3A-49AF-B8D4-6FFC46B6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285751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u="sng">
                <a:latin typeface="Arial" panose="020B0604020202020204" pitchFamily="34" charset="0"/>
              </a:rPr>
              <a:t>2</a:t>
            </a:r>
            <a:r>
              <a:rPr lang="ru-RU" altLang="ru-RU" sz="2800" u="sng">
                <a:latin typeface="Arial" panose="020B0604020202020204" pitchFamily="34" charset="0"/>
              </a:rPr>
              <a:t>. Арифметические операции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CE16411-C887-454F-BCE9-30C0A01AA27E}"/>
              </a:ext>
            </a:extLst>
          </p:cNvPr>
          <p:cNvGraphicFramePr>
            <a:graphicFrameLocks/>
          </p:cNvGraphicFramePr>
          <p:nvPr/>
        </p:nvGraphicFramePr>
        <p:xfrm>
          <a:off x="1809750" y="1000126"/>
          <a:ext cx="8643938" cy="3571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Знак операции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Название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Примечание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Сложение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lvl="1"/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Вычитание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Умножение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79">
                <a:tc>
                  <a:txBody>
                    <a:bodyPr/>
                    <a:lstStyle/>
                    <a:p>
                      <a:pPr lvl="1"/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Деление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Если оба операнда целочисленные, то работает  как целочисленное деление, в противном случае тип результата определяется</a:t>
                      </a:r>
                      <a:r>
                        <a:rPr lang="ru-RU" sz="1800" b="0" baseline="0" dirty="0"/>
                        <a:t> правилами преобразования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78">
                <a:tc>
                  <a:txBody>
                    <a:bodyPr/>
                    <a:lstStyle/>
                    <a:p>
                      <a:pPr lvl="1"/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Остаток от  деления</a:t>
                      </a:r>
                      <a:r>
                        <a:rPr lang="en-GB" sz="1800" b="0" baseline="0" dirty="0"/>
                        <a:t> 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Применяется</a:t>
                      </a:r>
                      <a:r>
                        <a:rPr lang="ru-RU" sz="1800" b="0" baseline="0" dirty="0"/>
                        <a:t> только к целочисленным операндам</a:t>
                      </a:r>
                      <a:endParaRPr lang="ru-RU" sz="1800" b="0" dirty="0"/>
                    </a:p>
                  </a:txBody>
                  <a:tcPr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92C06948-6FA6-4333-8401-CDA47E1A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9" y="4907696"/>
            <a:ext cx="7445231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/ 3  </a:t>
            </a:r>
            <a:r>
              <a:rPr lang="ru-RU" sz="2000" dirty="0"/>
              <a:t>при целочисленном делении равно 3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10./3  </a:t>
            </a:r>
            <a:r>
              <a:rPr lang="ru-RU" sz="2000" dirty="0"/>
              <a:t>равно 3.333…(в числителе вещественная константа)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3  </a:t>
            </a:r>
            <a:r>
              <a:rPr lang="ru-RU" sz="2000" dirty="0"/>
              <a:t>равно 1  (это остаток от деления)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1A9A9-190E-4C95-A576-A25BFE708136}"/>
              </a:ext>
            </a:extLst>
          </p:cNvPr>
          <p:cNvSpPr txBox="1"/>
          <p:nvPr/>
        </p:nvSpPr>
        <p:spPr>
          <a:xfrm>
            <a:off x="7596188" y="5002510"/>
            <a:ext cx="4363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Если требуется, чтобы результат выражения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 / 2 </a:t>
            </a:r>
            <a:r>
              <a:rPr lang="ru-RU" dirty="0"/>
              <a:t>имел тип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float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dirty="0"/>
              <a:t>необходимо записать 			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float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 i/ 2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ru-RU" dirty="0"/>
              <a:t>(здесь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 </a:t>
            </a:r>
            <a:r>
              <a:rPr lang="ru-RU" dirty="0"/>
              <a:t>целого типа).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>
            <a:extLst>
              <a:ext uri="{FF2B5EF4-FFF2-40B4-BE49-F238E27FC236}">
                <a16:creationId xmlns:a16="http://schemas.microsoft.com/office/drawing/2014/main" id="{8A640FC5-5ECF-470B-9E8B-5E987C55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246A8-EDBE-4A89-86A9-05B1E823CB22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8D78B5-8B49-4F1A-9A7A-109461AC1494}"/>
              </a:ext>
            </a:extLst>
          </p:cNvPr>
          <p:cNvGraphicFramePr>
            <a:graphicFrameLocks/>
          </p:cNvGraphicFramePr>
          <p:nvPr/>
        </p:nvGraphicFramePr>
        <p:xfrm>
          <a:off x="1738281" y="2291187"/>
          <a:ext cx="8572560" cy="3551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31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err="1"/>
                        <a:t>Матем</a:t>
                      </a:r>
                      <a:r>
                        <a:rPr lang="ru-RU" sz="1600" i="1" dirty="0"/>
                        <a:t>.</a:t>
                      </a:r>
                      <a:r>
                        <a:rPr lang="en-US" sz="1600" i="1" dirty="0"/>
                        <a:t> </a:t>
                      </a:r>
                      <a:endParaRPr lang="ru-RU" sz="1600" i="1" dirty="0"/>
                    </a:p>
                    <a:p>
                      <a:pPr algn="ctr"/>
                      <a:r>
                        <a:rPr lang="ru-RU" sz="1600" i="1" baseline="0" dirty="0"/>
                        <a:t>функция</a:t>
                      </a:r>
                      <a:endParaRPr lang="ru-RU" sz="1600" i="1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Имя</a:t>
                      </a:r>
                    </a:p>
                    <a:p>
                      <a:pPr algn="ctr"/>
                      <a:r>
                        <a:rPr lang="ru-RU" sz="1600" i="1" dirty="0"/>
                        <a:t>функции</a:t>
                      </a: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Название</a:t>
                      </a: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/>
                        <a:t>Заголовочный </a:t>
                      </a:r>
                    </a:p>
                    <a:p>
                      <a:pPr algn="ctr"/>
                      <a:r>
                        <a:rPr lang="ru-RU" sz="1600" i="1" dirty="0"/>
                        <a:t>файл</a:t>
                      </a: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|x|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абсолютное значение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abs</a:t>
                      </a:r>
                      <a:r>
                        <a:rPr lang="de-DE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-3.0</a:t>
                      </a:r>
                      <a:r>
                        <a:rPr lang="de-DE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de-DE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3.0</a:t>
                      </a:r>
                      <a:br>
                        <a:rPr lang="de-DE" sz="16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de-DE" sz="1800" b="1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abs</a:t>
                      </a:r>
                      <a:r>
                        <a:rPr lang="de-DE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r>
                        <a:rPr lang="de-DE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de-DE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5.0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&lt;</a:t>
                      </a:r>
                      <a:r>
                        <a:rPr lang="en-US" sz="1600" b="0" dirty="0" err="1"/>
                        <a:t>cmath</a:t>
                      </a:r>
                      <a:r>
                        <a:rPr lang="en-US" sz="1600" b="0" dirty="0"/>
                        <a:t>&gt;</a:t>
                      </a:r>
                      <a:endParaRPr lang="ru-RU" sz="1600" b="0" dirty="0"/>
                    </a:p>
                  </a:txBody>
                  <a:tcPr marL="91427" marR="91427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529" t="-293443" r="-537566" b="-43606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sqrt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квадратный корень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sqrt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=3.0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90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log(x)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/>
                        <a:t>натуральный логарифм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log(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=0.0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82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lg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log10(x)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/>
                        <a:t>десятичный логарифм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ru-RU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76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800" b="1" baseline="30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(x)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 в степени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exp(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endParaRPr lang="ru-RU" sz="16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761">
                <a:tc>
                  <a:txBody>
                    <a:bodyPr/>
                    <a:lstStyle/>
                    <a:p>
                      <a:pPr lvl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baseline="30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ru-RU" sz="1800" b="1" kern="1200" baseline="30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pow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a,x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dirty="0"/>
                        <a:t>в степени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8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=8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20" name="Заголовок 1">
            <a:extLst>
              <a:ext uri="{FF2B5EF4-FFF2-40B4-BE49-F238E27FC236}">
                <a16:creationId xmlns:a16="http://schemas.microsoft.com/office/drawing/2014/main" id="{950C877E-D138-4821-8D6D-F4EFF2A5630F}"/>
              </a:ext>
            </a:extLst>
          </p:cNvPr>
          <p:cNvSpPr txBox="1">
            <a:spLocks/>
          </p:cNvSpPr>
          <p:nvPr/>
        </p:nvSpPr>
        <p:spPr bwMode="auto">
          <a:xfrm>
            <a:off x="3376613" y="260351"/>
            <a:ext cx="6248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800" u="sng">
                <a:latin typeface="Arial" panose="020B0604020202020204" pitchFamily="34" charset="0"/>
              </a:rPr>
              <a:t>3</a:t>
            </a:r>
            <a:r>
              <a:rPr lang="ru-RU" altLang="ru-RU" sz="2800" u="sng">
                <a:latin typeface="Arial" panose="020B0604020202020204" pitchFamily="34" charset="0"/>
              </a:rPr>
              <a:t>. Математические функции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F290249-DA46-4398-BC22-84F8D27C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1" y="1125538"/>
            <a:ext cx="7737475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u="sng" dirty="0"/>
              <a:t>Обращение к функции</a:t>
            </a:r>
            <a:r>
              <a:rPr lang="ru-RU" dirty="0"/>
              <a:t>: 	&lt;имя функции&gt;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/>
              <a:t>&lt;фактический параметр&gt;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качестве </a:t>
            </a:r>
            <a:r>
              <a:rPr lang="ru-RU" u="sng" dirty="0"/>
              <a:t>фактического параметра </a:t>
            </a:r>
            <a:r>
              <a:rPr lang="ru-RU" dirty="0"/>
              <a:t>может быть записано: </a:t>
            </a:r>
            <a:br>
              <a:rPr lang="en-US" dirty="0"/>
            </a:br>
            <a:r>
              <a:rPr lang="ru-RU" dirty="0"/>
              <a:t>число, переменная, выражение.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>
            <a:extLst>
              <a:ext uri="{FF2B5EF4-FFF2-40B4-BE49-F238E27FC236}">
                <a16:creationId xmlns:a16="http://schemas.microsoft.com/office/drawing/2014/main" id="{FCA84535-A3A8-470E-97B5-3A504ABE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Тригонометрические функции</a:t>
            </a:r>
          </a:p>
        </p:txBody>
      </p:sp>
      <p:sp>
        <p:nvSpPr>
          <p:cNvPr id="11268" name="Номер слайда 1">
            <a:extLst>
              <a:ext uri="{FF2B5EF4-FFF2-40B4-BE49-F238E27FC236}">
                <a16:creationId xmlns:a16="http://schemas.microsoft.com/office/drawing/2014/main" id="{C4D55E5B-DD56-4653-90AD-5F0281EF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6D9FD-06F7-4803-B103-EA736FC82838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D49D8F0E-4784-437E-A41F-D4050FEC4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28226"/>
              </p:ext>
            </p:extLst>
          </p:nvPr>
        </p:nvGraphicFramePr>
        <p:xfrm>
          <a:off x="699655" y="1423844"/>
          <a:ext cx="10515598" cy="513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6942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err="1"/>
                        <a:t>Матем</a:t>
                      </a:r>
                      <a:r>
                        <a:rPr lang="ru-RU" sz="2400" i="1" dirty="0"/>
                        <a:t>.</a:t>
                      </a:r>
                      <a:r>
                        <a:rPr lang="en-US" sz="2400" i="1" dirty="0"/>
                        <a:t> </a:t>
                      </a:r>
                      <a:endParaRPr lang="ru-RU" sz="2400" i="1" dirty="0"/>
                    </a:p>
                    <a:p>
                      <a:pPr algn="ctr"/>
                      <a:r>
                        <a:rPr lang="ru-RU" sz="2400" i="1" baseline="0" dirty="0"/>
                        <a:t>функция</a:t>
                      </a:r>
                      <a:endParaRPr lang="ru-RU" sz="2400" i="1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Имя</a:t>
                      </a:r>
                    </a:p>
                    <a:p>
                      <a:pPr algn="ctr"/>
                      <a:r>
                        <a:rPr lang="ru-RU" sz="2400" i="1" dirty="0"/>
                        <a:t>функции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Название</a:t>
                      </a:r>
                      <a:endParaRPr lang="en-GB" sz="2400" i="1" dirty="0"/>
                    </a:p>
                    <a:p>
                      <a:pPr algn="ctr"/>
                      <a:r>
                        <a:rPr lang="ru-RU" sz="24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(аргумент</a:t>
                      </a:r>
                      <a:r>
                        <a:rPr lang="ru-RU" sz="2400" b="1" i="1" baseline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задается в радианах)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Заголовочный</a:t>
                      </a:r>
                    </a:p>
                    <a:p>
                      <a:pPr algn="ctr"/>
                      <a:r>
                        <a:rPr lang="ru-RU" sz="2400" i="1" dirty="0"/>
                        <a:t> файл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1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 X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синус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&lt;</a:t>
                      </a:r>
                      <a:r>
                        <a:rPr lang="en-US" sz="2400" b="0" dirty="0" err="1"/>
                        <a:t>cmath</a:t>
                      </a:r>
                      <a:r>
                        <a:rPr lang="en-US" sz="2400" b="0" dirty="0"/>
                        <a:t>&gt;</a:t>
                      </a:r>
                      <a:endParaRPr lang="ru-RU" sz="2400" b="0" dirty="0"/>
                    </a:p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</a:txBody>
                  <a:tcPr marL="91426" marR="91426" marT="45687" marB="45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14">
                <a:tc>
                  <a:txBody>
                    <a:bodyPr/>
                    <a:lstStyle/>
                    <a:p>
                      <a:pPr lvl="1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/>
                        <a:t>косинус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14"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tan(x)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0" dirty="0"/>
                        <a:t>тангенс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36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arcsin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asin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Возвращает угол, </a:t>
                      </a:r>
                      <a:br>
                        <a:rPr lang="en-US" sz="2400" dirty="0"/>
                      </a:br>
                      <a:r>
                        <a:rPr lang="ru-RU" sz="2400" dirty="0"/>
                        <a:t>синус которого равен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240">
                <a:tc>
                  <a:txBody>
                    <a:bodyPr/>
                    <a:lstStyle/>
                    <a:p>
                      <a:pPr lvl="1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arccos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acos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Возвращает угол, </a:t>
                      </a:r>
                      <a:br>
                        <a:rPr lang="en-US" sz="2400" dirty="0"/>
                      </a:br>
                      <a:r>
                        <a:rPr lang="ru-RU" sz="2400" dirty="0"/>
                        <a:t>косинус которого равен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369"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arctg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8000" lvl="0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(x)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Возвращает угол, </a:t>
                      </a:r>
                      <a:br>
                        <a:rPr lang="en-US" sz="2400" dirty="0"/>
                      </a:br>
                      <a:r>
                        <a:rPr lang="ru-RU" sz="2400" dirty="0"/>
                        <a:t>тангенс которого равен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2400" b="0" dirty="0"/>
                    </a:p>
                  </a:txBody>
                  <a:tcPr marL="91426" marR="91426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27" marR="91427"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>
            <a:extLst>
              <a:ext uri="{FF2B5EF4-FFF2-40B4-BE49-F238E27FC236}">
                <a16:creationId xmlns:a16="http://schemas.microsoft.com/office/drawing/2014/main" id="{42161FA4-9BF6-4CCB-B146-183BB619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Дополнительные функции</a:t>
            </a:r>
          </a:p>
        </p:txBody>
      </p:sp>
      <p:sp>
        <p:nvSpPr>
          <p:cNvPr id="12292" name="Номер слайда 1">
            <a:extLst>
              <a:ext uri="{FF2B5EF4-FFF2-40B4-BE49-F238E27FC236}">
                <a16:creationId xmlns:a16="http://schemas.microsoft.com/office/drawing/2014/main" id="{71250C98-0B11-432F-84DD-A9CC532B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E9E749-4E35-410D-860E-93533D282B36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2D8F084-F21C-4BB2-9CEA-A7680B658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81355"/>
              </p:ext>
            </p:extLst>
          </p:nvPr>
        </p:nvGraphicFramePr>
        <p:xfrm>
          <a:off x="408709" y="983674"/>
          <a:ext cx="10515598" cy="5791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9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Имя</a:t>
                      </a:r>
                      <a:endParaRPr lang="en-US" sz="2400" i="1" dirty="0"/>
                    </a:p>
                    <a:p>
                      <a:pPr algn="ctr"/>
                      <a:r>
                        <a:rPr lang="ru-RU" sz="2400" i="1" dirty="0"/>
                        <a:t>функции</a:t>
                      </a: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Название</a:t>
                      </a: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Примеры</a:t>
                      </a: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/>
                        <a:t>Заголовочный файл</a:t>
                      </a: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108000" lvl="1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floor(x)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Округляет до целого в меньшую сторону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floor(</a:t>
                      </a:r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=12</a:t>
                      </a:r>
                      <a:br>
                        <a:rPr lang="en-US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floor(</a:t>
                      </a:r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-2.9</a:t>
                      </a:r>
                      <a:r>
                        <a:rPr lang="en-US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=-3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&lt;</a:t>
                      </a:r>
                      <a:r>
                        <a:rPr lang="en-US" sz="2400" b="0" dirty="0" err="1"/>
                        <a:t>cmath</a:t>
                      </a:r>
                      <a:r>
                        <a:rPr lang="en-US" sz="2400" b="0" dirty="0"/>
                        <a:t>&gt;</a:t>
                      </a:r>
                      <a:endParaRPr lang="ru-RU" sz="2400" b="0" dirty="0"/>
                    </a:p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</a:txBody>
                  <a:tcPr marL="91439" marR="91439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108000" lvl="1"/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ceil(x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Округляет до целого в большую сторону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ceil(</a:t>
                      </a:r>
                      <a:r>
                        <a:rPr lang="fr-FR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r>
                        <a:rPr lang="fr-FR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=3.0</a:t>
                      </a:r>
                      <a:br>
                        <a:rPr lang="fr-FR" sz="2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ceil(</a:t>
                      </a:r>
                      <a:r>
                        <a:rPr lang="fr-FR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-2.3</a:t>
                      </a:r>
                      <a:r>
                        <a:rPr lang="fr-FR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=-2.0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108000" lvl="1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fmod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(x, y)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Возвращает остаток от деления</a:t>
                      </a:r>
                      <a:r>
                        <a:rPr lang="en-US" sz="2400" dirty="0">
                          <a:effectLst/>
                        </a:rPr>
                        <a:t> x/y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fmod(</a:t>
                      </a:r>
                      <a:r>
                        <a:rPr lang="da-DK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4.4, 7.5</a:t>
                      </a:r>
                      <a:r>
                        <a:rPr lang="da-DK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da-DK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4.4</a:t>
                      </a:r>
                      <a:br>
                        <a:rPr lang="da-DK" sz="2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da-DK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fmod( </a:t>
                      </a:r>
                      <a:r>
                        <a:rPr lang="da-DK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7.5, 4.4</a:t>
                      </a:r>
                      <a:r>
                        <a:rPr lang="da-DK" sz="24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da-DK" sz="2400" b="1" i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= 3.1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744">
                <a:tc>
                  <a:txBody>
                    <a:bodyPr/>
                    <a:lstStyle/>
                    <a:p>
                      <a:pPr marL="108000" lvl="1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srand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Используется для вычисления стартовой точки при генерации последовательности</a:t>
                      </a:r>
                      <a:r>
                        <a:rPr lang="ru-RU" sz="2400" baseline="0" dirty="0">
                          <a:effectLst/>
                        </a:rPr>
                        <a:t> псевдослучайных чисел, где </a:t>
                      </a:r>
                      <a:r>
                        <a:rPr lang="en-US" sz="2400" baseline="0" dirty="0">
                          <a:effectLst/>
                        </a:rPr>
                        <a:t>x </a:t>
                      </a:r>
                      <a:r>
                        <a:rPr lang="ru-RU" sz="2400" baseline="0" dirty="0">
                          <a:effectLst/>
                        </a:rPr>
                        <a:t>типа </a:t>
                      </a:r>
                      <a:r>
                        <a:rPr lang="en-US" sz="2400" baseline="0" dirty="0">
                          <a:effectLst/>
                        </a:rPr>
                        <a:t>unsigned </a:t>
                      </a:r>
                      <a:r>
                        <a:rPr lang="en-US" sz="2400" baseline="0" dirty="0" err="1">
                          <a:effectLst/>
                        </a:rPr>
                        <a:t>int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&lt;</a:t>
                      </a:r>
                      <a:r>
                        <a:rPr lang="en-US" sz="2400" b="0" dirty="0" err="1"/>
                        <a:t>cstdlib</a:t>
                      </a:r>
                      <a:r>
                        <a:rPr lang="en-US" sz="2400" b="0" dirty="0"/>
                        <a:t>&gt;</a:t>
                      </a:r>
                      <a:endParaRPr lang="ru-RU" sz="2400" b="0" dirty="0"/>
                    </a:p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  <a:p>
                      <a:pPr marL="180000" marR="0" lvl="0" indent="0" algn="ctr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</a:txBody>
                  <a:tcPr marL="91439" marR="91439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7">
                <a:tc>
                  <a:txBody>
                    <a:bodyPr/>
                    <a:lstStyle/>
                    <a:p>
                      <a:pPr marL="108000" lvl="1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rand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Генерирует последовательность</a:t>
                      </a:r>
                      <a:r>
                        <a:rPr lang="ru-RU" sz="2400" baseline="0" dirty="0">
                          <a:effectLst/>
                        </a:rPr>
                        <a:t> псевдослучайных чисел</a:t>
                      </a: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80000" marR="0" lvl="0" indent="0" algn="l" defTabSz="288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/>
                    </a:p>
                  </a:txBody>
                  <a:tcPr marL="91438" marR="91438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FC2F469-5964-400B-84CF-4FEF70B7B81C}"/>
              </a:ext>
            </a:extLst>
          </p:cNvPr>
          <p:cNvSpPr txBox="1">
            <a:spLocks noChangeArrowheads="1"/>
          </p:cNvSpPr>
          <p:nvPr/>
        </p:nvSpPr>
        <p:spPr>
          <a:xfrm>
            <a:off x="221673" y="1039814"/>
            <a:ext cx="11970327" cy="55610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  <a:defRPr/>
            </a:pPr>
            <a:r>
              <a:rPr lang="ru-RU" sz="2400" b="1" u="sng" dirty="0"/>
              <a:t>Выражение</a:t>
            </a:r>
            <a:r>
              <a:rPr lang="ru-RU" sz="2400" b="1" dirty="0"/>
              <a:t> – это синтаксическая единица языка, определяющая способ вычисления некоторого значения.</a:t>
            </a:r>
          </a:p>
          <a:p>
            <a:pPr marL="0" indent="457200">
              <a:buNone/>
              <a:defRPr/>
            </a:pPr>
            <a:endParaRPr lang="ru-RU" sz="2400" b="1" dirty="0"/>
          </a:p>
          <a:p>
            <a:pPr marL="0" indent="457200">
              <a:buNone/>
              <a:defRPr/>
            </a:pPr>
            <a:r>
              <a:rPr lang="ru-RU" sz="2400" b="1" dirty="0"/>
              <a:t>Правила записи арифметических выражений на алгоритмическом языке очень близки к обычным алгебраическим записям.</a:t>
            </a:r>
          </a:p>
          <a:p>
            <a:pPr marL="0" indent="457200">
              <a:buNone/>
              <a:defRPr/>
            </a:pPr>
            <a:endParaRPr lang="ru-RU" sz="2400" b="1" dirty="0"/>
          </a:p>
          <a:p>
            <a:pPr marL="0" indent="457200">
              <a:buNone/>
              <a:defRPr/>
            </a:pPr>
            <a:r>
              <a:rPr lang="ru-RU" sz="2400" b="1" dirty="0"/>
              <a:t>Последовательность</a:t>
            </a:r>
            <a:r>
              <a:rPr lang="en-US" sz="2400" b="1" dirty="0"/>
              <a:t> (</a:t>
            </a:r>
            <a:r>
              <a:rPr lang="ru-RU" sz="2400" b="1" dirty="0"/>
              <a:t>приоритет</a:t>
            </a:r>
            <a:r>
              <a:rPr lang="en-US" sz="2400" b="1" dirty="0"/>
              <a:t>)</a:t>
            </a:r>
            <a:r>
              <a:rPr lang="ru-RU" sz="2400" b="1" dirty="0"/>
              <a:t> выполнения арифметических операций следующая:</a:t>
            </a:r>
          </a:p>
          <a:p>
            <a:pPr marL="0" indent="457200">
              <a:buNone/>
              <a:defRPr/>
            </a:pPr>
            <a:r>
              <a:rPr lang="ru-RU" sz="2400" b="1" dirty="0"/>
              <a:t>1)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 </a:t>
            </a:r>
            <a:r>
              <a:rPr lang="ru-RU" sz="2400" b="1" dirty="0"/>
              <a:t>– операции в скобках;</a:t>
            </a:r>
          </a:p>
          <a:p>
            <a:pPr marL="0" indent="457200">
              <a:buNone/>
              <a:defRPr/>
            </a:pPr>
            <a:r>
              <a:rPr lang="ru-RU" sz="2400" b="1" dirty="0"/>
              <a:t>2) вычисление стандартных функций;</a:t>
            </a:r>
          </a:p>
          <a:p>
            <a:pPr marL="0" indent="457200">
              <a:buNone/>
              <a:defRPr/>
            </a:pPr>
            <a:r>
              <a:rPr lang="ru-RU" sz="2400" b="1" dirty="0"/>
              <a:t>3)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b="1" dirty="0"/>
              <a:t> - умножение и деление;</a:t>
            </a:r>
            <a:endParaRPr lang="en-US" sz="2400" b="1" dirty="0"/>
          </a:p>
          <a:p>
            <a:pPr marL="0" indent="457200">
              <a:buNone/>
              <a:defRPr/>
            </a:pPr>
            <a:r>
              <a:rPr lang="en-US" sz="2400" b="1" dirty="0"/>
              <a:t>4)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400" b="1" dirty="0"/>
              <a:t> - </a:t>
            </a:r>
            <a:r>
              <a:rPr lang="ru-RU" sz="2400" b="1" dirty="0"/>
              <a:t>вычисление остатка от целочисленного деления;</a:t>
            </a:r>
          </a:p>
          <a:p>
            <a:pPr marL="0" indent="457200">
              <a:buNone/>
              <a:defRPr/>
            </a:pPr>
            <a:r>
              <a:rPr lang="ru-RU" sz="2400" b="1" dirty="0"/>
              <a:t>5)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400" b="1" dirty="0"/>
              <a:t> сложение и вычитание.</a:t>
            </a:r>
          </a:p>
          <a:p>
            <a:pPr marL="0" indent="457200">
              <a:buNone/>
              <a:defRPr/>
            </a:pPr>
            <a:r>
              <a:rPr lang="ru-RU" sz="2400" b="1" dirty="0"/>
              <a:t> </a:t>
            </a:r>
          </a:p>
        </p:txBody>
      </p:sp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10408C33-7553-4939-9903-3167FE9D20C0}"/>
              </a:ext>
            </a:extLst>
          </p:cNvPr>
          <p:cNvSpPr txBox="1">
            <a:spLocks/>
          </p:cNvSpPr>
          <p:nvPr/>
        </p:nvSpPr>
        <p:spPr bwMode="auto">
          <a:xfrm>
            <a:off x="2135188" y="257176"/>
            <a:ext cx="75612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u="sng">
                <a:latin typeface="Arial" panose="020B0604020202020204" pitchFamily="34" charset="0"/>
              </a:rPr>
              <a:t>5. Арифметические выражения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2AE5321B-04DA-4C6B-8D0E-786C3E4B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8EC5E2-55CE-4FD1-89D0-59ED51FA5F0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87C9B01C-B579-4558-8CB4-CB46B3CD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92151"/>
            <a:ext cx="4968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u="sng"/>
              <a:t>Примеры арифметических выражений:</a:t>
            </a:r>
            <a:endParaRPr lang="en-US" altLang="ru-RU" sz="2000" u="sn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FB691-FDAA-40B6-8233-77791ABF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646238"/>
            <a:ext cx="647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/>
              <a:t>tg x</a:t>
            </a:r>
            <a:endParaRPr lang="ru-RU" altLang="ru-RU" sz="20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C7EE27-786F-4DB8-B9DE-5F6417446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628775"/>
            <a:ext cx="863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>
                <a:solidFill>
                  <a:srgbClr val="FF0000"/>
                </a:solidFill>
              </a:rPr>
              <a:t>tan(x)</a:t>
            </a:r>
            <a:endParaRPr lang="ru-RU" altLang="ru-RU" sz="2000">
              <a:solidFill>
                <a:srgbClr val="FF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F59425-9073-4CA8-BE5B-3020D3AAB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27648" y="3157439"/>
            <a:ext cx="1440160" cy="9419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76BF1F-F5A9-4A8C-8CAB-F7E8A261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349500"/>
            <a:ext cx="381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ru-RU" sz="2000" b="1">
                <a:solidFill>
                  <a:srgbClr val="FF0000"/>
                </a:solidFill>
              </a:rPr>
              <a:t>pow (sin(x), 2) + cos (pow (x, 2))</a:t>
            </a:r>
            <a:endParaRPr lang="ru-RU" altLang="ru-RU" sz="200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7B1EA89-509B-4586-BCC9-2CFD9387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9" y="3305175"/>
            <a:ext cx="3743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>
                <a:solidFill>
                  <a:srgbClr val="FF0000"/>
                </a:solidFill>
              </a:rPr>
              <a:t>A*exp(4.51 * b)/(1+c)</a:t>
            </a:r>
            <a:endParaRPr lang="ru-RU" altLang="ru-RU" sz="2000">
              <a:solidFill>
                <a:srgbClr val="FF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1258867-3332-4441-ACEF-0FAF87032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2438400"/>
            <a:ext cx="2232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/>
              <a:t>sin</a:t>
            </a:r>
            <a:r>
              <a:rPr lang="en-US" altLang="ru-RU" sz="2000" b="1" baseline="30000"/>
              <a:t>2</a:t>
            </a:r>
            <a:r>
              <a:rPr lang="en-US" altLang="ru-RU" sz="2000" b="1"/>
              <a:t>x+cosx</a:t>
            </a:r>
            <a:r>
              <a:rPr lang="en-US" altLang="ru-RU" sz="2000" b="1" baseline="30000"/>
              <a:t>2</a:t>
            </a:r>
            <a:endParaRPr lang="ru-RU" altLang="ru-RU" sz="2000" baseline="30000"/>
          </a:p>
        </p:txBody>
      </p:sp>
      <p:sp>
        <p:nvSpPr>
          <p:cNvPr id="14345" name="Rectangle 4">
            <a:extLst>
              <a:ext uri="{FF2B5EF4-FFF2-40B4-BE49-F238E27FC236}">
                <a16:creationId xmlns:a16="http://schemas.microsoft.com/office/drawing/2014/main" id="{1DF8F307-306C-4FB6-8EB0-30C3C965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DCC5690-9F3B-463A-BDF8-ACB2C6B671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7608" y="4238669"/>
            <a:ext cx="2589350" cy="57022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AB55329-6426-4A87-9749-345DECF65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9" y="4303714"/>
            <a:ext cx="3743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2000" b="1" dirty="0">
                <a:solidFill>
                  <a:srgbClr val="FF0000"/>
                </a:solidFill>
              </a:rPr>
              <a:t>log(abs(a-sqrt(b*b-pow(c, 3))))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14348" name="Номер слайда 13">
            <a:extLst>
              <a:ext uri="{FF2B5EF4-FFF2-40B4-BE49-F238E27FC236}">
                <a16:creationId xmlns:a16="http://schemas.microsoft.com/office/drawing/2014/main" id="{AD68C752-C4EF-4717-A25F-398D0856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A05F8-BA3D-451D-A06A-0822C2F2EB6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E158C-D05C-41A7-BF2E-8F0F9D38A58B}"/>
              </a:ext>
            </a:extLst>
          </p:cNvPr>
          <p:cNvSpPr txBox="1"/>
          <p:nvPr/>
        </p:nvSpPr>
        <p:spPr>
          <a:xfrm>
            <a:off x="748144" y="5229225"/>
            <a:ext cx="1098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Поскольку в Си </a:t>
            </a:r>
            <a:r>
              <a:rPr lang="ru-RU" sz="2400" dirty="0">
                <a:solidFill>
                  <a:srgbClr val="C00000"/>
                </a:solidFill>
              </a:rPr>
              <a:t>нет операции возведения в степень</a:t>
            </a:r>
            <a:r>
              <a:rPr lang="ru-RU" sz="2400" dirty="0"/>
              <a:t>, то возведение в квадрат, а часто и в куб заменяют умножением:  </a:t>
            </a:r>
            <a:r>
              <a:rPr lang="en-US" sz="2400" b="1" dirty="0" err="1"/>
              <a:t>arctg</a:t>
            </a:r>
            <a:r>
              <a:rPr lang="en-US" sz="2400" b="1" dirty="0"/>
              <a:t> x</a:t>
            </a:r>
            <a:r>
              <a:rPr lang="en-US" sz="2400" b="1" baseline="30000" dirty="0"/>
              <a:t>2</a:t>
            </a:r>
            <a:r>
              <a:rPr lang="en-US" sz="2400" dirty="0"/>
              <a:t>	</a:t>
            </a:r>
            <a:r>
              <a:rPr lang="en-US" sz="2400" b="1" dirty="0" err="1">
                <a:solidFill>
                  <a:srgbClr val="FF0000"/>
                </a:solidFill>
              </a:rPr>
              <a:t>atan</a:t>
            </a:r>
            <a:r>
              <a:rPr lang="en-US" sz="2400" b="1" dirty="0">
                <a:solidFill>
                  <a:srgbClr val="FF0000"/>
                </a:solidFill>
              </a:rPr>
              <a:t>(x*x)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:a16="http://schemas.microsoft.com/office/drawing/2014/main" id="{87565C9A-06F7-449B-A133-BE53E1E2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A2026-ECC1-4893-87EC-EF2B349D13CD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B4AE8D84-6696-49F2-8ADD-0A0195A2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60351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u="sng">
                <a:latin typeface="Arial" panose="020B0604020202020204" pitchFamily="34" charset="0"/>
              </a:rPr>
              <a:t>6. Операции присваивания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FB4CC6-536B-4119-B632-049964ACD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856360"/>
              </p:ext>
            </p:extLst>
          </p:nvPr>
        </p:nvGraphicFramePr>
        <p:xfrm>
          <a:off x="997527" y="908050"/>
          <a:ext cx="9379528" cy="307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2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Знак операции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Название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Присваивание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+=</a:t>
                      </a: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Сложение с присваиванием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Вычитание с присваиванием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Умножение с присваиванием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Деление с присваиванием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lvl="1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/>
                        <a:t>Остаток от деления </a:t>
                      </a:r>
                      <a:br>
                        <a:rPr lang="ru-RU" sz="2000" b="0" baseline="0" dirty="0"/>
                      </a:br>
                      <a:r>
                        <a:rPr lang="ru-RU" sz="2000" b="0" baseline="0" dirty="0"/>
                        <a:t>с присваиванием</a:t>
                      </a:r>
                      <a:endParaRPr lang="ru-RU" sz="2000" b="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71440AC-3C36-4806-AB7E-39D52513A6C1}"/>
              </a:ext>
            </a:extLst>
          </p:cNvPr>
          <p:cNvSpPr txBox="1">
            <a:spLocks noChangeArrowheads="1"/>
          </p:cNvSpPr>
          <p:nvPr/>
        </p:nvSpPr>
        <p:spPr>
          <a:xfrm>
            <a:off x="657225" y="4076700"/>
            <a:ext cx="9471025" cy="2160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  <a:defRPr/>
            </a:pPr>
            <a:r>
              <a:rPr lang="ru-RU" sz="2000" dirty="0"/>
              <a:t>Операторы составных (кратких) присваиваний упрощают написание конструкций присваивания и обеспечивают более эффективный программный код.</a:t>
            </a:r>
          </a:p>
          <a:p>
            <a:pPr marL="0" indent="457200">
              <a:buNone/>
              <a:defRPr/>
            </a:pPr>
            <a:r>
              <a:rPr lang="ru-RU" sz="2000" dirty="0"/>
              <a:t>Вместо 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x + 10;   </a:t>
            </a:r>
            <a:r>
              <a:rPr lang="ru-RU" sz="2000" dirty="0"/>
              <a:t>можно записать 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+= 10;</a:t>
            </a:r>
          </a:p>
          <a:p>
            <a:pPr marL="0" indent="457200">
              <a:buNone/>
              <a:defRPr/>
            </a:pPr>
            <a:r>
              <a:rPr lang="ru-RU" sz="2000" dirty="0"/>
              <a:t>Операторная пара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+=</a:t>
            </a:r>
            <a:r>
              <a:rPr lang="ru-RU" sz="2000" dirty="0"/>
              <a:t> указывает компилятору, что переменной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000" dirty="0"/>
              <a:t> следует присвоить значение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000" dirty="0"/>
              <a:t> плюс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слова о языке, история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508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Почему изучаем С++?</a:t>
            </a:r>
          </a:p>
          <a:p>
            <a:r>
              <a:rPr lang="ru-RU" dirty="0"/>
              <a:t>Язык сложный, объемный, есть теория, что изучив язык можно легко перейти на другой язык</a:t>
            </a:r>
          </a:p>
          <a:p>
            <a:r>
              <a:rPr lang="ru-RU" dirty="0"/>
              <a:t>Статистика С++ Не первый по популярности…</a:t>
            </a:r>
            <a:r>
              <a:rPr lang="en-US" dirty="0"/>
              <a:t>Java</a:t>
            </a:r>
            <a:r>
              <a:rPr lang="ru-RU" dirty="0"/>
              <a:t>,Питон и пр.</a:t>
            </a:r>
          </a:p>
          <a:p>
            <a:r>
              <a:rPr lang="ru-RU" dirty="0"/>
              <a:t>Много чего написано на С++: </a:t>
            </a:r>
            <a:r>
              <a:rPr lang="en-US" dirty="0"/>
              <a:t>Google</a:t>
            </a:r>
            <a:r>
              <a:rPr lang="ru-RU" dirty="0"/>
              <a:t>, </a:t>
            </a:r>
            <a:r>
              <a:rPr lang="ru-RU" dirty="0" err="1"/>
              <a:t>Яндекс</a:t>
            </a:r>
            <a:r>
              <a:rPr lang="ru-RU" dirty="0"/>
              <a:t>, </a:t>
            </a:r>
            <a:r>
              <a:rPr lang="en-US" dirty="0" err="1"/>
              <a:t>Facebook</a:t>
            </a:r>
            <a:r>
              <a:rPr lang="en-US" dirty="0"/>
              <a:t> </a:t>
            </a:r>
            <a:endParaRPr lang="en-US" dirty="0">
              <a:hlinkClick r:id="rId2"/>
            </a:endParaRPr>
          </a:p>
          <a:p>
            <a:pPr>
              <a:buNone/>
            </a:pPr>
            <a:r>
              <a:rPr lang="ru-RU" dirty="0"/>
              <a:t> (значительная часть), телеграмм и много чего другого.</a:t>
            </a:r>
          </a:p>
          <a:p>
            <a:r>
              <a:rPr lang="ru-RU" dirty="0"/>
              <a:t>С++ развивается и раз в три года обновляется (С++ 03, С++11, С++14, С++ 17, С++20)</a:t>
            </a:r>
          </a:p>
          <a:p>
            <a:r>
              <a:rPr lang="ru-RU" dirty="0"/>
              <a:t>Возникают проблемы в языке - они устраняются и опять добавляются новые. Существует комитет по стандартизации, который  собирает информацию о проблемах, недочетах и решает что нужно добавить, а что устранить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57DAD91A-2E5C-4A12-BA5C-78901F8F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C00B9-6810-4AD5-A2EA-43CEFDE1FEE6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535D18E0-362E-4A66-B460-04F25992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84314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u="sng">
                <a:latin typeface="Arial" panose="020B0604020202020204" pitchFamily="34" charset="0"/>
              </a:rPr>
              <a:t>7. Операции отношения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F48861-D82F-4CB3-837E-59898D7CD08A}"/>
              </a:ext>
            </a:extLst>
          </p:cNvPr>
          <p:cNvGraphicFramePr>
            <a:graphicFrameLocks/>
          </p:cNvGraphicFramePr>
          <p:nvPr/>
        </p:nvGraphicFramePr>
        <p:xfrm>
          <a:off x="2424113" y="2420939"/>
          <a:ext cx="7200900" cy="259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Знак операции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Название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Меньше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Больше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&lt;=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Меньше или равно</a:t>
                      </a:r>
                      <a:endParaRPr lang="ru-RU" sz="1800" b="0" dirty="0"/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&gt;=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Больше или равно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==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Равно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!=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Не равно</a:t>
                      </a:r>
                    </a:p>
                  </a:txBody>
                  <a:tcPr marL="91441" marR="91441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8B02756-85D3-4673-9FE8-FADA7B45CBF5}"/>
              </a:ext>
            </a:extLst>
          </p:cNvPr>
          <p:cNvSpPr txBox="1">
            <a:spLocks noChangeArrowheads="1"/>
          </p:cNvSpPr>
          <p:nvPr/>
        </p:nvSpPr>
        <p:spPr>
          <a:xfrm>
            <a:off x="249382" y="260350"/>
            <a:ext cx="11831782" cy="6408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  <a:defRPr/>
            </a:pPr>
            <a:r>
              <a:rPr lang="ru-RU" sz="2600" dirty="0"/>
              <a:t>Слово «отношение» обозначает взаимоотношение двух величин, т.е. результат их сравнения: 	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&lt; n</a:t>
            </a:r>
            <a:r>
              <a:rPr lang="ru-RU" sz="2600" dirty="0"/>
              <a:t>.</a:t>
            </a:r>
          </a:p>
          <a:p>
            <a:pPr marL="0" indent="457200">
              <a:buNone/>
              <a:defRPr/>
            </a:pPr>
            <a:r>
              <a:rPr lang="ru-RU" sz="2600" dirty="0"/>
              <a:t>Результатом операции отношения является логическое значение </a:t>
            </a:r>
            <a:r>
              <a:rPr lang="ru-RU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/>
              <a:t>или </a:t>
            </a:r>
            <a:r>
              <a:rPr lang="ru-RU" sz="2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ru-RU" sz="2600" dirty="0"/>
              <a:t>.</a:t>
            </a:r>
          </a:p>
          <a:p>
            <a:pPr marL="0" indent="457200">
              <a:buNone/>
              <a:defRPr/>
            </a:pPr>
            <a:r>
              <a:rPr lang="ru-RU" sz="2600" b="1" dirty="0"/>
              <a:t>Операнды, участвующие в операции отношения, могут принадлежать почти любому типу; необходимо только, чтобы их сравнение имело смысл.</a:t>
            </a:r>
          </a:p>
          <a:p>
            <a:pPr marL="0" indent="457200">
              <a:buNone/>
              <a:defRPr/>
            </a:pPr>
            <a:r>
              <a:rPr lang="ru-RU" sz="2600" dirty="0"/>
              <a:t>Логическое отношение в общем случае имеет следующий вид:</a:t>
            </a:r>
            <a:endParaRPr lang="en-US" sz="2600" dirty="0"/>
          </a:p>
          <a:p>
            <a:pPr marL="0" indent="457200">
              <a:buNone/>
              <a:defRPr/>
            </a:pPr>
            <a:r>
              <a:rPr lang="en-US" sz="2600" dirty="0"/>
              <a:t>&lt;</a:t>
            </a:r>
            <a:r>
              <a:rPr lang="ru-RU" sz="2600" dirty="0"/>
              <a:t>Выражение</a:t>
            </a:r>
            <a:r>
              <a:rPr lang="en-US" sz="2600" dirty="0"/>
              <a:t>&gt;</a:t>
            </a:r>
            <a:r>
              <a:rPr lang="ru-RU" sz="2600" dirty="0"/>
              <a:t>	</a:t>
            </a:r>
            <a:r>
              <a:rPr lang="en-US" sz="2600" dirty="0"/>
              <a:t>&lt;</a:t>
            </a:r>
            <a:r>
              <a:rPr lang="ru-RU" sz="2600" dirty="0"/>
              <a:t>Знак отношения</a:t>
            </a:r>
            <a:r>
              <a:rPr lang="en-US" sz="2600" dirty="0"/>
              <a:t>&gt;</a:t>
            </a:r>
            <a:r>
              <a:rPr lang="ru-RU" sz="2600" dirty="0"/>
              <a:t>	</a:t>
            </a:r>
            <a:r>
              <a:rPr lang="en-US" sz="2600" dirty="0"/>
              <a:t>&lt;</a:t>
            </a:r>
            <a:r>
              <a:rPr lang="ru-RU" sz="2600" dirty="0"/>
              <a:t> Выражение</a:t>
            </a:r>
            <a:r>
              <a:rPr lang="en-US" sz="2600" dirty="0"/>
              <a:t>&gt;</a:t>
            </a:r>
          </a:p>
          <a:p>
            <a:pPr marL="0" indent="45720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ru-RU" sz="2600" u="sng" dirty="0"/>
              <a:t>Примеры логических отношений:</a:t>
            </a:r>
            <a:endParaRPr lang="ru-RU" sz="2600" dirty="0"/>
          </a:p>
          <a:p>
            <a:pPr marL="0" indent="0">
              <a:buNone/>
              <a:defRPr/>
            </a:pPr>
            <a:r>
              <a:rPr lang="en-US" sz="2600" b="1" dirty="0"/>
              <a:t>	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!= 85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+ c &lt; d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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sin(e)		s / t &gt;= p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 + q =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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		w &lt;= x + y – z</a:t>
            </a:r>
          </a:p>
          <a:p>
            <a:pPr marL="0" indent="0">
              <a:buNone/>
              <a:defRPr/>
            </a:pPr>
            <a:r>
              <a:rPr lang="ru-RU" sz="2600" dirty="0"/>
              <a:t>Логические отношения</a:t>
            </a:r>
            <a:r>
              <a:rPr lang="en-US" sz="2600" dirty="0"/>
              <a:t> </a:t>
            </a:r>
            <a:r>
              <a:rPr lang="ru-RU" sz="2600" dirty="0"/>
              <a:t> используются в условных операторах.</a:t>
            </a:r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18435" name="Номер слайда 2">
            <a:extLst>
              <a:ext uri="{FF2B5EF4-FFF2-40B4-BE49-F238E27FC236}">
                <a16:creationId xmlns:a16="http://schemas.microsoft.com/office/drawing/2014/main" id="{30B96618-8DDF-480E-9B52-8A03022F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9A7193-E36B-4C0F-9E66-344EEBCF85E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id="{BB4528AA-B686-4A75-B26F-4EB96FF2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F212D-DE66-46B4-BC1A-8ED3BAD8635B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2BF78BF9-FCFF-43F0-85C0-A1094F4E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107951"/>
            <a:ext cx="748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u="sng">
                <a:latin typeface="Arial" panose="020B0604020202020204" pitchFamily="34" charset="0"/>
              </a:rPr>
              <a:t>8. Логические операции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BF9294-8907-486C-BD20-F27436C6C0AF}"/>
              </a:ext>
            </a:extLst>
          </p:cNvPr>
          <p:cNvGraphicFramePr>
            <a:graphicFrameLocks/>
          </p:cNvGraphicFramePr>
          <p:nvPr/>
        </p:nvGraphicFramePr>
        <p:xfrm>
          <a:off x="2187575" y="692150"/>
          <a:ext cx="7272338" cy="1484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Знак операции</a:t>
                      </a:r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Название</a:t>
                      </a:r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&amp;&amp;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И </a:t>
                      </a:r>
                      <a:r>
                        <a:rPr lang="en-US" sz="1800" b="0" baseline="0" dirty="0"/>
                        <a:t>(AND)</a:t>
                      </a:r>
                      <a:endParaRPr lang="ru-RU" sz="1800" b="0" dirty="0"/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||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ИЛИ </a:t>
                      </a:r>
                      <a:r>
                        <a:rPr lang="en-US" sz="1800" b="0" baseline="0" dirty="0"/>
                        <a:t>(OR)</a:t>
                      </a:r>
                      <a:endParaRPr lang="ru-RU" sz="1800" b="0" dirty="0"/>
                    </a:p>
                  </a:txBody>
                  <a:tcPr marL="91434" marR="91434" marT="45749" marB="457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pPr lvl="1"/>
                      <a:r>
                        <a:rPr lang="ru-RU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!</a:t>
                      </a:r>
                    </a:p>
                  </a:txBody>
                  <a:tcPr marL="91441" marR="91441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/>
                        <a:t>НЕ - Логическое отрицание</a:t>
                      </a:r>
                      <a:endParaRPr lang="ru-RU" sz="1800" b="0" dirty="0"/>
                    </a:p>
                  </a:txBody>
                  <a:tcPr marL="91441" marR="91441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29836548-9AC5-412B-A8AB-36A746A1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6" y="2349501"/>
            <a:ext cx="10930054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457200">
              <a:defRPr/>
            </a:pPr>
            <a:r>
              <a:rPr lang="ru-RU" dirty="0"/>
              <a:t>Результатом логической операции является логическое значение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или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ru-RU" dirty="0"/>
              <a:t>.</a:t>
            </a:r>
          </a:p>
          <a:p>
            <a:pPr indent="457200">
              <a:defRPr/>
            </a:pPr>
            <a:r>
              <a:rPr lang="ru-RU" dirty="0"/>
              <a:t>Поскольку ненулевое значение истинно, а нулевое ложно, это означает, что логические операторы допустимо использовать с любым выражением, дающим нулевой или ненулевой результат.</a:t>
            </a:r>
          </a:p>
          <a:p>
            <a:pPr indent="457200">
              <a:defRPr/>
            </a:pPr>
            <a:r>
              <a:rPr lang="ru-RU" dirty="0"/>
              <a:t>Компилятор C++ автоматически преобразует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/>
              <a:t>, 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в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dirty="0"/>
              <a:t> и обратно.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2EDD4E4-AB07-445C-81F7-FB16370A9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99086"/>
              </p:ext>
            </p:extLst>
          </p:nvPr>
        </p:nvGraphicFramePr>
        <p:xfrm>
          <a:off x="5467350" y="4921249"/>
          <a:ext cx="4537075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7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&amp;&amp; q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|| q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!</a:t>
                      </a:r>
                      <a:r>
                        <a:rPr lang="en-US" sz="1800" dirty="0">
                          <a:effectLst/>
                        </a:rPr>
                        <a:t> p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9A6A44D-FA78-4B9D-B192-FBC28510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306" y="5397500"/>
            <a:ext cx="2636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Таблица истинности для логических операций</a:t>
            </a:r>
            <a:endParaRPr lang="ru-RU" altLang="ru-RU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2A27C-5884-470A-8732-96A0A757C562}"/>
              </a:ext>
            </a:extLst>
          </p:cNvPr>
          <p:cNvSpPr txBox="1"/>
          <p:nvPr/>
        </p:nvSpPr>
        <p:spPr>
          <a:xfrm>
            <a:off x="166413" y="3803095"/>
            <a:ext cx="480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Си всё, что не ноль, есть истина: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C8CC7-5D47-426C-976B-E31BEC73F1FC}"/>
              </a:ext>
            </a:extLst>
          </p:cNvPr>
          <p:cNvSpPr txBox="1"/>
          <p:nvPr/>
        </p:nvSpPr>
        <p:spPr>
          <a:xfrm>
            <a:off x="5715001" y="3834869"/>
            <a:ext cx="337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bool a=-2.e-3;</a:t>
            </a:r>
            <a:r>
              <a:rPr lang="en-US" sz="2400" dirty="0">
                <a:sym typeface="Symbol" panose="05050102010706020507" pitchFamily="18" charset="2"/>
              </a:rPr>
              <a:t>a=true 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56909-2D75-42BA-B8DB-ED0B64D15DBA}"/>
              </a:ext>
            </a:extLst>
          </p:cNvPr>
          <p:cNvSpPr txBox="1"/>
          <p:nvPr/>
        </p:nvSpPr>
        <p:spPr>
          <a:xfrm>
            <a:off x="4974589" y="4304574"/>
            <a:ext cx="5442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int*p=NULL; if (p) </a:t>
            </a:r>
            <a:r>
              <a:rPr lang="ru-RU" sz="2400" dirty="0">
                <a:sym typeface="Symbol" panose="05050102010706020507" pitchFamily="18" charset="2"/>
              </a:rPr>
              <a:t>условие ложное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EAABC-F6B3-4F89-915C-43270F4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lucida grande"/>
              </a:rPr>
              <a:t>Ключевые термины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29989-9758-4200-B9F2-1A93AE5F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5" y="955964"/>
            <a:ext cx="11305308" cy="565265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Базовые типы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типы данных, которые предопределены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стандартом языка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указываются зарезервированными ключевыми словами, характеризуются одним значением и внутренним представлением.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Вещественный тип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базовый 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который применяется для хранения дробных чисел в формате с плавающей точкой.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Логический (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lucida grande"/>
              </a:rPr>
              <a:t>булевый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) тип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базовый 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который применяется для хранения значений двузначной логики.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Неявное приведение типа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преобразование значения переменной к новому типу, которое происходит автоматически, по правилам, заложенным в языке программирования.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Перечисляемый тип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производный 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он определяется как набор идентификаторов, являющихся именованными целыми константами, которым приписаны уникальные обозначения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Преобразование типов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приведение значения переменной одного типа в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значение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другого типа.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Производные типы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типы данных, которые задаются пользователем.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Символьный тип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базовый 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который применяется для хранения символов или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управляющих последовательностей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в виде кода.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множество допустимых значений, которые может принимать тот или иной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объект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а также множество допустимых операций, которые применимы к нему.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Типы класса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типы данных, экземплярами которых являются объекты.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Целочисленный тип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базовый тип данных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который применяется для хранения целых чисел.</a:t>
            </a:r>
          </a:p>
          <a:p>
            <a:pPr algn="l"/>
            <a:r>
              <a:rPr lang="ru-RU" sz="3600" b="1" i="0" dirty="0">
                <a:solidFill>
                  <a:srgbClr val="000000"/>
                </a:solidFill>
                <a:effectLst/>
                <a:latin typeface="lucida grande"/>
              </a:rPr>
              <a:t>Явное приведение типа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 – это преобразование значения переменной к новому типу, при котором указывается </a:t>
            </a:r>
            <a:r>
              <a:rPr lang="ru-RU" sz="3600" b="0" i="1" dirty="0">
                <a:solidFill>
                  <a:srgbClr val="000000"/>
                </a:solidFill>
                <a:effectLst/>
                <a:latin typeface="lucida grande"/>
              </a:rPr>
              <a:t>тип переменной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lucida grande"/>
              </a:rPr>
              <a:t>, к которому необходимо привести исходную переменную.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04F79-A313-4992-B9B2-05722E0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0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EAABC-F6B3-4F89-915C-43270F4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lucida grande"/>
              </a:rPr>
              <a:t>Краткие итоги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29989-9758-4200-B9F2-1A93AE5F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5" y="955964"/>
            <a:ext cx="11305308" cy="5652654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 С++- компилятор, машиноориентированный, обладающий высокой производительностью программ, имеет сложный, но компактный синтаксис.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Для организации хранения данных и корректного выполнения операций над ними в языках программирования определены типы данных.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Типы характеризуются схожим внутренним представлением данных в памяти компьютера; объемом памяти, выделяемым под данные; множеством (диапазоном) принимаемых значений; допустимыми операциями и функциями.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В языке С++ типы классифицируются на базовые, производные и классы.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Для базовых типов определены их подмножества и расширения, что обеспечивает повышение точности расчетов или экономный расход памяти.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lucida grande"/>
              </a:rPr>
              <a:t>Над типами данных определена операция преобразования типов. Ее следует применять с осторожностью при переходе к типу, у которого меньше по модулю границы диапазонов.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2F937-7647-409E-9FFE-3B8C944F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1D2A-5F26-47A9-A419-09FB9D0A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lucida grande"/>
              </a:rPr>
              <a:t>Контрольные вопросы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2BCC8-32C5-4E05-A3F8-F30165698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 Чем отличаются и в чём похожи языки 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Phyton 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и</a:t>
            </a:r>
            <a:r>
              <a:rPr lang="en-US" b="0" i="0" dirty="0">
                <a:solidFill>
                  <a:srgbClr val="000000"/>
                </a:solidFill>
                <a:effectLst/>
                <a:latin typeface="lucida grande"/>
              </a:rPr>
              <a:t> C++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Почему в языке С++ определена строгая типизация данных, используемых в программе?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Как определяются границы диапазона базового типа в зависимости от выделяемой под этот тип памяти?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Почему наблюдается </a:t>
            </a:r>
            <a:r>
              <a:rPr lang="ru-RU" b="0" i="1" dirty="0">
                <a:solidFill>
                  <a:srgbClr val="000000"/>
                </a:solidFill>
                <a:effectLst/>
                <a:latin typeface="lucida grande"/>
              </a:rPr>
              <a:t>асимметрия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 значений границ диапазонов целочисленных типов?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Чему будет равно значение операции </a:t>
            </a:r>
            <a:r>
              <a:rPr lang="ru-RU" b="0" i="1" dirty="0">
                <a:solidFill>
                  <a:srgbClr val="000000"/>
                </a:solidFill>
                <a:effectLst/>
                <a:latin typeface="lucida grande"/>
              </a:rPr>
              <a:t>инкремента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 для максимального числа в целочисленном типе? А каков результат </a:t>
            </a:r>
            <a:r>
              <a:rPr lang="ru-RU" b="0" i="1" dirty="0">
                <a:solidFill>
                  <a:srgbClr val="000000"/>
                </a:solidFill>
                <a:effectLst/>
                <a:latin typeface="lucida grande"/>
              </a:rPr>
              <a:t>декремента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 для минимального значения в таком же типе?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Каким образом представлено число ноль в вещественных типах?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При преобразовании целого со знаком к целому без знака всегда ли будет получено исходное числовое значение? Ответ обоснуйте.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1AE145-712B-477F-A216-16442E49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02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455A5-3D81-4FD2-B249-A4A83D5B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Проверьте себя: </a:t>
            </a:r>
            <a:r>
              <a:rPr lang="ru-RU" sz="3200" dirty="0"/>
              <a:t>какое значение примут переменные </a:t>
            </a:r>
            <a:r>
              <a:rPr lang="en-US" sz="3200" dirty="0" err="1"/>
              <a:t>z,y</a:t>
            </a:r>
            <a:r>
              <a:rPr lang="en-US" sz="3200" dirty="0"/>
              <a:t> </a:t>
            </a:r>
            <a:r>
              <a:rPr lang="ru-RU" sz="3200" dirty="0"/>
              <a:t>в приведённом фрагменте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B0E4D-C8AA-4312-99A5-C113C000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013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pl-PL" sz="2400" dirty="0">
                <a:solidFill>
                  <a:srgbClr val="000000"/>
                </a:solidFill>
                <a:latin typeface="Consolas" panose="020B0609020204030204" pitchFamily="49" charset="0"/>
              </a:rPr>
              <a:t> a = 2, b = 3,z;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c = 6.5, d = 12.4;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x = 1, y;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Consolas" panose="020B0609020204030204" pitchFamily="49" charset="0"/>
              </a:rPr>
              <a:t>z = a / b + a * c - d;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latin typeface="Consolas" panose="020B0609020204030204" pitchFamily="49" charset="0"/>
              </a:rPr>
              <a:t>y = x + b / a + c * d;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1072FF-F5B1-4487-8DE8-E18462C3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61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9842E-1E50-46D6-9741-31A1D83CB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Операции ввода-вывода на консоль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F34657-AFB1-414F-B209-329C3ECCF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867237-C88F-4510-A104-3A1EB8DA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07BE-4032-4EF7-8DA1-218123C50C3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76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>
            <a:extLst>
              <a:ext uri="{FF2B5EF4-FFF2-40B4-BE49-F238E27FC236}">
                <a16:creationId xmlns:a16="http://schemas.microsoft.com/office/drawing/2014/main" id="{560CB734-B913-4204-B652-6A77E6E6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82AA80-23B2-4046-9003-2D3118F1E681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59B088-2499-45A7-8758-5345382A4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1362076"/>
            <a:ext cx="10982324" cy="6048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dirty="0"/>
              <a:t>В </a:t>
            </a:r>
            <a:r>
              <a:rPr lang="en-US" sz="2000" b="1" dirty="0"/>
              <a:t>C++ </a:t>
            </a:r>
            <a:r>
              <a:rPr lang="ru-RU" sz="2000" b="1" dirty="0"/>
              <a:t>ввод-вывод данных </a:t>
            </a:r>
            <a:r>
              <a:rPr lang="ru-RU" sz="2000" dirty="0"/>
              <a:t>осуществляется с использованием так называемых потоков.</a:t>
            </a:r>
          </a:p>
          <a:p>
            <a:pPr marL="0" indent="0">
              <a:buNone/>
              <a:defRPr/>
            </a:pPr>
            <a:r>
              <a:rPr lang="ru-RU" sz="2000" dirty="0"/>
              <a:t>	</a:t>
            </a:r>
            <a:r>
              <a:rPr lang="ru-RU" sz="2000" b="1" u="sng" dirty="0"/>
              <a:t>Поток</a:t>
            </a:r>
            <a:r>
              <a:rPr lang="ru-RU" sz="2000" dirty="0"/>
              <a:t> – это абстрактное понятие, связанное с передачей данных от источника к приемнику.</a:t>
            </a:r>
          </a:p>
          <a:p>
            <a:pPr marL="0" indent="0">
              <a:buNone/>
              <a:defRPr/>
            </a:pPr>
            <a:r>
              <a:rPr lang="ru-RU" sz="2000" dirty="0"/>
              <a:t>	В программе объект- входной поток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2000" dirty="0"/>
              <a:t> </a:t>
            </a:r>
            <a:r>
              <a:rPr lang="ru-RU" sz="2000" dirty="0"/>
              <a:t>– используется для ввода данных с клавиатуры (</a:t>
            </a:r>
            <a:r>
              <a:rPr lang="en-US" sz="2000" dirty="0"/>
              <a:t>console input – </a:t>
            </a:r>
            <a:r>
              <a:rPr lang="ru-RU" sz="2000" dirty="0"/>
              <a:t>консольный ввод),</a:t>
            </a:r>
          </a:p>
          <a:p>
            <a:pPr marL="0" indent="0">
              <a:buNone/>
              <a:defRPr/>
            </a:pPr>
            <a:r>
              <a:rPr lang="ru-RU" sz="2000" dirty="0"/>
              <a:t>а объект- выходной поток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en-US" sz="2000" dirty="0"/>
              <a:t> </a:t>
            </a:r>
            <a:r>
              <a:rPr lang="ru-RU" sz="2000" dirty="0"/>
              <a:t>– используется для вывода на экран</a:t>
            </a:r>
            <a:r>
              <a:rPr lang="en-US" sz="2000" dirty="0"/>
              <a:t> (console output – </a:t>
            </a:r>
            <a:r>
              <a:rPr lang="ru-RU" sz="2000" dirty="0"/>
              <a:t>консольный вывод).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dirty="0"/>
              <a:t>onsole </a:t>
            </a:r>
            <a:r>
              <a:rPr lang="en-US" sz="2000" b="1" dirty="0">
                <a:solidFill>
                  <a:srgbClr val="C00000"/>
                </a:solidFill>
              </a:rPr>
              <a:t>out</a:t>
            </a:r>
            <a:r>
              <a:rPr lang="en-US" sz="2000" dirty="0"/>
              <a:t>put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/>
          </a:p>
          <a:p>
            <a:pPr marL="0" indent="0">
              <a:buNone/>
              <a:defRPr/>
            </a:pPr>
            <a:r>
              <a:rPr lang="ru-RU" sz="2000" dirty="0"/>
              <a:t>Для </a:t>
            </a:r>
            <a:r>
              <a:rPr lang="ru-RU" sz="2000" b="1" dirty="0"/>
              <a:t>ввода</a:t>
            </a:r>
            <a:r>
              <a:rPr lang="ru-RU" sz="2000" dirty="0"/>
              <a:t> из потока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2000" dirty="0"/>
              <a:t> </a:t>
            </a:r>
            <a:r>
              <a:rPr lang="ru-RU" sz="2000" dirty="0"/>
              <a:t> используется оператор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000" dirty="0"/>
              <a:t>который задает направление потока данных: от клавиатуры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в переменную.</a:t>
            </a:r>
          </a:p>
          <a:p>
            <a:pPr marL="0" indent="0">
              <a:buNone/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c</a:t>
            </a:r>
            <a:r>
              <a:rPr lang="en-US" sz="2000" dirty="0"/>
              <a:t>onsole </a:t>
            </a:r>
            <a:r>
              <a:rPr lang="en-US" sz="2000" b="1" dirty="0">
                <a:solidFill>
                  <a:srgbClr val="C00000"/>
                </a:solidFill>
              </a:rPr>
              <a:t>in</a:t>
            </a:r>
            <a:r>
              <a:rPr lang="en-US" sz="2000" dirty="0"/>
              <a:t>put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ru-RU" sz="2000" dirty="0"/>
              <a:t>Для </a:t>
            </a:r>
            <a:r>
              <a:rPr lang="ru-RU" sz="2000" b="1" dirty="0"/>
              <a:t>вывода</a:t>
            </a:r>
            <a:r>
              <a:rPr lang="ru-RU" sz="2000" dirty="0"/>
              <a:t> в поток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en-US" sz="2000" dirty="0"/>
              <a:t> </a:t>
            </a:r>
            <a:r>
              <a:rPr lang="ru-RU" sz="2000" dirty="0"/>
              <a:t>используется оператор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,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  <a:defRPr/>
            </a:pPr>
            <a:r>
              <a:rPr lang="ru-RU" sz="2000" dirty="0"/>
              <a:t>который задает направление потока данных: от переменной или строки на экран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en-US" sz="2000" dirty="0"/>
              <a:t> </a:t>
            </a:r>
            <a:r>
              <a:rPr lang="ru-RU" sz="2000" dirty="0"/>
              <a:t>.</a:t>
            </a:r>
            <a:endParaRPr lang="en-US" sz="2000" dirty="0"/>
          </a:p>
          <a:p>
            <a:pPr marL="0" indent="0">
              <a:buNone/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8BB150-3E44-40A4-855E-8888BC9F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60351"/>
            <a:ext cx="7270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Ввод-вывод данных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>
            <a:extLst>
              <a:ext uri="{FF2B5EF4-FFF2-40B4-BE49-F238E27FC236}">
                <a16:creationId xmlns:a16="http://schemas.microsoft.com/office/drawing/2014/main" id="{626787C9-953A-4634-8AA8-452414E0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FF7F68-1C1A-4999-9C1A-599CB88057C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3B88F81-6F13-40E6-A93B-6CFF8DF24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4" y="115889"/>
            <a:ext cx="5876925" cy="720725"/>
          </a:xfrm>
        </p:spPr>
        <p:txBody>
          <a:bodyPr/>
          <a:lstStyle/>
          <a:p>
            <a:pPr marL="838200" indent="-838200"/>
            <a:r>
              <a:rPr lang="ru-RU" altLang="ru-RU" sz="2400" u="sng"/>
              <a:t>5.1. Ввод данных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3AF3239-8F6A-457C-92D1-69518C718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765175"/>
            <a:ext cx="8569325" cy="59055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осуществляется из потока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оператором чтения из потока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400" u="sng" dirty="0"/>
              <a:t>Пример:</a:t>
            </a:r>
            <a:endParaRPr lang="en-US" sz="2400" u="sng" dirty="0"/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n1 = 0, n2 = 0;	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описание и инициализация переменных</a:t>
            </a:r>
            <a:endParaRPr lang="en-US" sz="2000" dirty="0">
              <a:solidFill>
                <a:srgbClr val="0066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f = 0.0;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описание и инициализация переменной</a:t>
            </a:r>
            <a:endParaRPr lang="en-US" sz="2000" dirty="0">
              <a:solidFill>
                <a:srgbClr val="0066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&gt;&gt; n1 &gt;&gt; f &gt;&gt; n2;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ввод данных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000" dirty="0"/>
              <a:t>Последняя строка читает </a:t>
            </a:r>
            <a:r>
              <a:rPr lang="ru-RU" sz="2000" u="sng" dirty="0"/>
              <a:t>вводимые с клавиатуры</a:t>
            </a:r>
            <a:r>
              <a:rPr lang="ru-RU" sz="2000" dirty="0"/>
              <a:t> три числа, разделенный пробелами (например, </a:t>
            </a:r>
            <a:r>
              <a:rPr lang="ru-RU" sz="2000" b="1" dirty="0">
                <a:solidFill>
                  <a:schemeClr val="accent2"/>
                </a:solidFill>
              </a:rPr>
              <a:t>5  7.23  89</a:t>
            </a:r>
            <a:r>
              <a:rPr lang="ru-RU" sz="2000" dirty="0"/>
              <a:t>), и присваивает эти числа:</a:t>
            </a:r>
          </a:p>
          <a:p>
            <a:pPr marL="0" indent="0">
              <a:buNone/>
              <a:defRPr/>
            </a:pPr>
            <a:r>
              <a:rPr lang="en-US" sz="2000" dirty="0"/>
              <a:t>	</a:t>
            </a:r>
            <a:r>
              <a:rPr lang="ru-RU" sz="2000" dirty="0"/>
              <a:t>первое число </a:t>
            </a:r>
            <a:r>
              <a:rPr lang="ru-RU" sz="2000" b="1" dirty="0">
                <a:solidFill>
                  <a:schemeClr val="accent2"/>
                </a:solidFill>
              </a:rPr>
              <a:t>5</a:t>
            </a:r>
            <a:r>
              <a:rPr lang="ru-RU" sz="2000" dirty="0"/>
              <a:t> -  переменной </a:t>
            </a:r>
            <a:r>
              <a:rPr lang="en-US" sz="2000" dirty="0"/>
              <a:t>n1, </a:t>
            </a:r>
            <a:endParaRPr lang="ru-RU" sz="2000" dirty="0"/>
          </a:p>
          <a:p>
            <a:pPr marL="0" indent="0">
              <a:buNone/>
              <a:defRPr/>
            </a:pPr>
            <a:r>
              <a:rPr lang="en-US" sz="2000" dirty="0"/>
              <a:t>	</a:t>
            </a:r>
            <a:r>
              <a:rPr lang="ru-RU" sz="2000" dirty="0"/>
              <a:t>второе число </a:t>
            </a:r>
            <a:r>
              <a:rPr lang="ru-RU" sz="2000" b="1" dirty="0">
                <a:solidFill>
                  <a:schemeClr val="accent2"/>
                </a:solidFill>
              </a:rPr>
              <a:t>7.23</a:t>
            </a:r>
            <a:r>
              <a:rPr lang="ru-RU" sz="2000" dirty="0"/>
              <a:t> -  переменной </a:t>
            </a:r>
            <a:r>
              <a:rPr lang="en-US" sz="2000" dirty="0"/>
              <a:t>f, </a:t>
            </a:r>
            <a:endParaRPr lang="ru-RU" sz="2000" dirty="0"/>
          </a:p>
          <a:p>
            <a:pPr marL="0" indent="0">
              <a:buNone/>
              <a:defRPr/>
            </a:pPr>
            <a:r>
              <a:rPr lang="en-US" sz="2000" dirty="0"/>
              <a:t>	</a:t>
            </a:r>
            <a:r>
              <a:rPr lang="ru-RU" sz="2000" dirty="0"/>
              <a:t>третье число </a:t>
            </a:r>
            <a:r>
              <a:rPr lang="ru-RU" sz="2000" b="1" dirty="0">
                <a:solidFill>
                  <a:schemeClr val="accent2"/>
                </a:solidFill>
              </a:rPr>
              <a:t>89</a:t>
            </a:r>
            <a:r>
              <a:rPr lang="ru-RU" sz="2000" dirty="0"/>
              <a:t> -  переменной </a:t>
            </a:r>
            <a:r>
              <a:rPr lang="en-US" sz="2000" dirty="0"/>
              <a:t>n2. </a:t>
            </a:r>
            <a:endParaRPr lang="ru-RU" sz="2000" dirty="0"/>
          </a:p>
          <a:p>
            <a:pPr marL="0" indent="0">
              <a:buNone/>
              <a:defRPr/>
            </a:pPr>
            <a:endParaRPr lang="ru-RU" sz="2000" u="sng" dirty="0"/>
          </a:p>
          <a:p>
            <a:pPr marL="0" indent="0"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Связи с другими языками</a:t>
            </a:r>
          </a:p>
          <a:p>
            <a:r>
              <a:rPr lang="ru-RU" dirty="0"/>
              <a:t>Язык возник в начале 1980-х годов, когда сотрудник фирмы </a:t>
            </a:r>
            <a:r>
              <a:rPr lang="ru-RU" dirty="0" err="1"/>
              <a:t>Bell</a:t>
            </a:r>
            <a:r>
              <a:rPr lang="ru-RU" dirty="0"/>
              <a:t> </a:t>
            </a:r>
            <a:r>
              <a:rPr lang="ru-RU" dirty="0" err="1"/>
              <a:t>Labs</a:t>
            </a:r>
            <a:r>
              <a:rPr lang="ru-RU" dirty="0"/>
              <a:t> Бьёрн Страуструп придумал ряд усовершенствований к языку </a:t>
            </a:r>
            <a:r>
              <a:rPr lang="ru-RU" b="1" dirty="0"/>
              <a:t>C</a:t>
            </a:r>
            <a:r>
              <a:rPr lang="ru-RU" dirty="0"/>
              <a:t> под собственные нужды</a:t>
            </a:r>
          </a:p>
          <a:p>
            <a:r>
              <a:rPr lang="ru-RU" dirty="0"/>
              <a:t>В некотором смысле С++ это улучшенный </a:t>
            </a:r>
            <a:r>
              <a:rPr lang="ru-RU" b="1" dirty="0"/>
              <a:t>С н</a:t>
            </a:r>
            <a:r>
              <a:rPr lang="ru-RU" dirty="0"/>
              <a:t>астолько что С маленькая часть от С++</a:t>
            </a:r>
          </a:p>
          <a:p>
            <a:r>
              <a:rPr lang="ru-RU" dirty="0"/>
              <a:t>Почему С++  (++инкремент, т.е.+1)следовательно выше чес </a:t>
            </a:r>
            <a:r>
              <a:rPr lang="ru-RU" b="1" dirty="0"/>
              <a:t>С</a:t>
            </a:r>
            <a:endParaRPr lang="ru-RU" dirty="0"/>
          </a:p>
          <a:p>
            <a:r>
              <a:rPr lang="ru-RU" dirty="0"/>
              <a:t>Есть С</a:t>
            </a:r>
            <a:r>
              <a:rPr lang="en-US" dirty="0"/>
              <a:t>#</a:t>
            </a:r>
            <a:r>
              <a:rPr lang="ru-RU" dirty="0"/>
              <a:t>, тоже улучшение но в другую сторону</a:t>
            </a:r>
          </a:p>
          <a:p>
            <a:r>
              <a:rPr lang="en-US" dirty="0"/>
              <a:t>Java</a:t>
            </a:r>
            <a:r>
              <a:rPr lang="ru-RU" dirty="0"/>
              <a:t>, много общего С</a:t>
            </a:r>
            <a:r>
              <a:rPr lang="en-US" dirty="0"/>
              <a:t>#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>
            <a:extLst>
              <a:ext uri="{FF2B5EF4-FFF2-40B4-BE49-F238E27FC236}">
                <a16:creationId xmlns:a16="http://schemas.microsoft.com/office/drawing/2014/main" id="{029215A2-FC09-442E-A659-5584991D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CCC3D-0961-4054-A8BB-905285AEF6D2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400"/>
          </a:p>
        </p:txBody>
      </p:sp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8126B2D5-971A-4F67-A9F4-626FAE9D7AB0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7C78BB-971D-44A2-B6B7-081D5FB87073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4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450E45-E6E4-4A8B-96A5-090DB4F4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15888"/>
            <a:ext cx="72707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5.2. Вывод данных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20E7B12-3E03-491E-914F-66B8B45EE848}"/>
              </a:ext>
            </a:extLst>
          </p:cNvPr>
          <p:cNvSpPr txBox="1">
            <a:spLocks noChangeArrowheads="1"/>
          </p:cNvSpPr>
          <p:nvPr/>
        </p:nvSpPr>
        <p:spPr>
          <a:xfrm>
            <a:off x="1631950" y="549275"/>
            <a:ext cx="9036050" cy="61928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2400" dirty="0"/>
              <a:t>осуществляется в поток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/>
              <a:t>оператором записи в поток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2400" u="sng" dirty="0"/>
              <a:t>Пример:</a:t>
            </a:r>
            <a:endParaRPr lang="en-US" sz="2400" u="sng" dirty="0"/>
          </a:p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n1 = 5, n2 =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89;	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описание и инициализация переменных</a:t>
            </a:r>
            <a:endParaRPr lang="en-US" sz="2000" dirty="0">
              <a:solidFill>
                <a:srgbClr val="0066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f = 7.23;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описание и инициализация переменной</a:t>
            </a:r>
            <a:endParaRPr lang="en-US" sz="2000" dirty="0">
              <a:solidFill>
                <a:srgbClr val="0066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&lt;&lt; " n1 = " &lt;&lt; n1 &lt;&lt; "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= " &lt;&lt; f &lt;&lt; "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n2 = " &lt;&lt; n2 &lt;&lt;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endl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000" dirty="0">
                <a:solidFill>
                  <a:srgbClr val="006600"/>
                </a:solidFill>
              </a:rPr>
              <a:t>// </a:t>
            </a:r>
            <a:r>
              <a:rPr lang="ru-RU" sz="2000" dirty="0">
                <a:solidFill>
                  <a:srgbClr val="006600"/>
                </a:solidFill>
              </a:rPr>
              <a:t>вывод данных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ru-RU" sz="2000" dirty="0"/>
              <a:t>Последняя строка</a:t>
            </a:r>
            <a:r>
              <a:rPr lang="en-US" sz="2000" dirty="0"/>
              <a:t> </a:t>
            </a:r>
            <a:r>
              <a:rPr lang="ru-RU" sz="2000" dirty="0"/>
              <a:t>последовательно выводит на экран:</a:t>
            </a: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"n1 =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/>
              <a:t>- строка (пояснительный текст),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n1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dirty="0"/>
              <a:t>- значение переменной 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 = "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/>
              <a:t>-  строка (два пробела и текст),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dirty="0"/>
              <a:t>- значение переменной 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n2 = "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dirty="0"/>
              <a:t>- строка (два пробела и текст),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dirty="0"/>
              <a:t>- значение переменной ,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endl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dirty="0"/>
              <a:t>- перевод курсора на новую строку.</a:t>
            </a:r>
          </a:p>
          <a:p>
            <a:pPr marL="0" indent="0" eaLnBrk="1" hangingPunct="1">
              <a:buNone/>
              <a:defRPr/>
            </a:pPr>
            <a:r>
              <a:rPr lang="ru-RU" sz="2000" dirty="0"/>
              <a:t>	</a:t>
            </a:r>
            <a:r>
              <a:rPr lang="ru-RU" sz="2000" u="sng" dirty="0"/>
              <a:t>Результаты вывода на экран:</a:t>
            </a:r>
          </a:p>
          <a:p>
            <a:pPr marL="0" indent="0" eaLnBrk="1" hangingPunct="1">
              <a:buNone/>
              <a:defRPr/>
            </a:pPr>
            <a:endParaRPr lang="ru-RU" sz="2000" dirty="0"/>
          </a:p>
          <a:p>
            <a:pPr marL="0" indent="0" eaLnBrk="1" hangingPunct="1">
              <a:buNone/>
              <a:defRPr/>
            </a:pP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281FC4-8A00-4E4C-967B-B76DEA08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6288089"/>
            <a:ext cx="41767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>
            <a:extLst>
              <a:ext uri="{FF2B5EF4-FFF2-40B4-BE49-F238E27FC236}">
                <a16:creationId xmlns:a16="http://schemas.microsoft.com/office/drawing/2014/main" id="{8C69FAB3-EB55-46FA-8F34-6D8F84E4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/>
              <a:t>Управление процессом ввода/вывода</a:t>
            </a:r>
            <a:r>
              <a:rPr lang="ru-RU" altLang="ru-RU"/>
              <a:t> </a:t>
            </a:r>
          </a:p>
        </p:txBody>
      </p:sp>
      <p:pic>
        <p:nvPicPr>
          <p:cNvPr id="20483" name="Объект 4">
            <a:extLst>
              <a:ext uri="{FF2B5EF4-FFF2-40B4-BE49-F238E27FC236}">
                <a16:creationId xmlns:a16="http://schemas.microsoft.com/office/drawing/2014/main" id="{DDF05D4C-3C2A-46F4-8471-BF0523FD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r="17204"/>
          <a:stretch>
            <a:fillRect/>
          </a:stretch>
        </p:blipFill>
        <p:spPr>
          <a:xfrm>
            <a:off x="2279651" y="2108201"/>
            <a:ext cx="4392613" cy="4949825"/>
          </a:xfrm>
        </p:spPr>
      </p:pic>
      <p:sp>
        <p:nvSpPr>
          <p:cNvPr id="20484" name="Номер слайда 1">
            <a:extLst>
              <a:ext uri="{FF2B5EF4-FFF2-40B4-BE49-F238E27FC236}">
                <a16:creationId xmlns:a16="http://schemas.microsoft.com/office/drawing/2014/main" id="{4A1294E0-7294-4E6A-A68A-6135A6BF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0CCC6A-6A04-4A48-AB88-96A7E615ABED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7A699-5D7A-40C6-8D8D-FCBB3CEB98B9}"/>
              </a:ext>
            </a:extLst>
          </p:cNvPr>
          <p:cNvSpPr txBox="1"/>
          <p:nvPr/>
        </p:nvSpPr>
        <p:spPr>
          <a:xfrm>
            <a:off x="1774825" y="1497013"/>
            <a:ext cx="5257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Управляющие символы (или как их ещё называют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escape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-последовательность)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F3B902-ADE8-4B07-A8E8-4DF2D7078127}"/>
              </a:ext>
            </a:extLst>
          </p:cNvPr>
          <p:cNvSpPr/>
          <p:nvPr/>
        </p:nvSpPr>
        <p:spPr>
          <a:xfrm>
            <a:off x="2208214" y="2997201"/>
            <a:ext cx="4319587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B30468-55DE-4D93-A53C-8BA470E86EA6}"/>
              </a:ext>
            </a:extLst>
          </p:cNvPr>
          <p:cNvSpPr/>
          <p:nvPr/>
        </p:nvSpPr>
        <p:spPr>
          <a:xfrm>
            <a:off x="2206626" y="6264276"/>
            <a:ext cx="4321175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DAC4E4-63C4-4236-8683-4B13B29F29DC}"/>
              </a:ext>
            </a:extLst>
          </p:cNvPr>
          <p:cNvSpPr/>
          <p:nvPr/>
        </p:nvSpPr>
        <p:spPr>
          <a:xfrm>
            <a:off x="2279651" y="5445126"/>
            <a:ext cx="4321175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AAED77-239E-48A5-8B5E-F5AA002432BB}"/>
              </a:ext>
            </a:extLst>
          </p:cNvPr>
          <p:cNvSpPr/>
          <p:nvPr/>
        </p:nvSpPr>
        <p:spPr>
          <a:xfrm>
            <a:off x="2279651" y="3417888"/>
            <a:ext cx="4321175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90" name="Прямоугольник 10">
            <a:extLst>
              <a:ext uri="{FF2B5EF4-FFF2-40B4-BE49-F238E27FC236}">
                <a16:creationId xmlns:a16="http://schemas.microsoft.com/office/drawing/2014/main" id="{B5320B33-9B3F-4D81-B49B-0F7DA157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719" y="1690688"/>
            <a:ext cx="38965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Если необходимо вывести какое-то сообщение, то управляющие символы можно записывать сразу в сообщении, в любом его месте.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A49646B-C153-484D-9B7C-5267FB9C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0" y="53976"/>
            <a:ext cx="8229600" cy="447675"/>
          </a:xfrm>
        </p:spPr>
        <p:txBody>
          <a:bodyPr>
            <a:normAutofit fontScale="90000"/>
          </a:bodyPr>
          <a:lstStyle/>
          <a:p>
            <a:r>
              <a:rPr lang="ru-RU" altLang="ru-RU"/>
              <a:t>Примеры</a:t>
            </a:r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id="{4EA9C47B-A1C3-4D0F-9458-DC3DBD9D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C7E2BF-2DF8-4E58-8BB1-623E4A6722C2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22F7BE-DCE8-4555-942E-58660FD30B91}"/>
              </a:ext>
            </a:extLst>
          </p:cNvPr>
          <p:cNvSpPr/>
          <p:nvPr/>
        </p:nvSpPr>
        <p:spPr>
          <a:xfrm>
            <a:off x="838200" y="2135187"/>
            <a:ext cx="9144000" cy="56673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  <a:defRPr/>
            </a:pPr>
            <a:endParaRPr lang="ru-RU" sz="2200" b="1" dirty="0"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Bef>
                <a:spcPts val="600"/>
              </a:spcBef>
              <a:defRPr/>
            </a:pPr>
            <a:r>
              <a:rPr lang="en-US" sz="22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cout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&lt;&lt; 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"Vector: "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&lt;&lt;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'\t'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&lt;&lt;a&lt;&lt;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'\t'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&lt;&lt;b&lt;&lt;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  <a:ea typeface="Calibri" panose="020F0502020204030204" pitchFamily="34" charset="0"/>
              </a:rPr>
              <a:t>'\t'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&lt;&lt;c&lt;&lt;</a:t>
            </a:r>
            <a:r>
              <a:rPr lang="en-US" sz="22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endl</a:t>
            </a:r>
            <a:r>
              <a:rPr lang="en-US" sz="2200" b="1" dirty="0">
                <a:latin typeface="Courier New" panose="02070309020205020404" pitchFamily="49" charset="0"/>
                <a:ea typeface="Calibri" panose="020F0502020204030204" pitchFamily="34" charset="0"/>
              </a:rPr>
              <a:t>;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647A93-A159-413D-ABA9-273C25868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8"/>
          <a:stretch>
            <a:fillRect/>
          </a:stretch>
        </p:blipFill>
        <p:spPr bwMode="auto">
          <a:xfrm>
            <a:off x="1790684" y="3346499"/>
            <a:ext cx="63881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58CD1-9F47-4257-A282-4039858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/>
          <a:lstStyle/>
          <a:p>
            <a:r>
              <a:rPr lang="ru-RU" b="1" dirty="0"/>
              <a:t>Пример задач Лабораторной работы №1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45671B6-87E0-46A3-85A7-E975345E7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57" y="1171337"/>
            <a:ext cx="10439400" cy="128587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2EFB8A-AEDA-49C9-BCD2-A385E846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30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E699E-1E67-4829-8C04-C00AB8F6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Решение задачи 1.1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278DAFB-ED72-41B5-90C4-CC8CF685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289" y="779734"/>
            <a:ext cx="8474697" cy="595105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6A1D6A-8BE4-48CB-BA2D-9E911F95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3CB2-F87A-4F4F-BBE6-2F6DF8A400AE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4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46139-89E9-4758-829B-EAE3CFAC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ru-RU" sz="6000" b="1" dirty="0"/>
              <a:t>Структура программы и описание переменных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F9408A-1785-4C59-A19D-98C9E9DE2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6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EBC31766-4051-4CD5-AF65-7728987D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2FD42-2E6A-4179-8E99-57D8759736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7" name="Номер слайда 3">
            <a:extLst>
              <a:ext uri="{FF2B5EF4-FFF2-40B4-BE49-F238E27FC236}">
                <a16:creationId xmlns:a16="http://schemas.microsoft.com/office/drawing/2014/main" id="{3D4B6171-06C3-4BE8-A203-9C7A9503B26B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2C3EC10-1127-4E10-B103-310AEDA879E9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8" name="Номер слайда 5">
            <a:extLst>
              <a:ext uri="{FF2B5EF4-FFF2-40B4-BE49-F238E27FC236}">
                <a16:creationId xmlns:a16="http://schemas.microsoft.com/office/drawing/2014/main" id="{A974ED49-FF13-4C80-991A-310E19F33B9E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A39FBA-F9B7-46D3-991D-65E058C665AF}" type="slidenum">
              <a:rPr lang="ru-RU" altLang="ru-RU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A2DD9D5-490C-4DAC-9BA9-380C399A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15888"/>
            <a:ext cx="7270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u="sng" dirty="0"/>
              <a:t>1. Структура программы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A079F5-A662-4834-A223-22E43FB9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0713"/>
            <a:ext cx="116205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/>
              <a:t>Программа состоит из нескольких </a:t>
            </a:r>
            <a:r>
              <a:rPr lang="ru-RU" sz="2000" u="sng" dirty="0"/>
              <a:t>разделов</a:t>
            </a:r>
            <a:r>
              <a:rPr lang="ru-RU" sz="2000" dirty="0"/>
              <a:t>: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2000" b="1" dirty="0"/>
              <a:t>1. </a:t>
            </a:r>
            <a:r>
              <a:rPr lang="ru-RU" sz="2000" b="1" u="sng" dirty="0"/>
              <a:t>Раздел заголовков программы.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/>
              <a:t>         С помощью директивы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подключаются необходимые заголовки, обеспечивающие включение в программу соответствующей информации.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/>
              <a:t>         С помощью директивы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namespace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– объявляются используемые пространства имен.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r>
              <a:rPr lang="ru-RU" sz="2000" dirty="0"/>
              <a:t>Пространство имен это некоторая объявляемая область, необходимая для исключения конфликтов имен идентификаторов.</a:t>
            </a:r>
          </a:p>
          <a:p>
            <a:pPr marL="0" indent="457200" algn="just">
              <a:spcBef>
                <a:spcPts val="0"/>
              </a:spcBef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/>
              <a:t>2. </a:t>
            </a:r>
            <a:r>
              <a:rPr lang="ru-RU" sz="2000" b="1" u="sng" dirty="0"/>
              <a:t>Раздел с объявлениями </a:t>
            </a:r>
            <a:r>
              <a:rPr lang="ru-RU" sz="2000" b="1" dirty="0"/>
              <a:t>классов, прототипами и объявлениями функций.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/>
              <a:t>        Содержит прототипы функций.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/>
              <a:t>3. </a:t>
            </a:r>
            <a:r>
              <a:rPr lang="ru-RU" sz="2000" b="1" u="sng" dirty="0"/>
              <a:t>Главная функция </a:t>
            </a:r>
            <a:r>
              <a:rPr lang="ru-RU" sz="2000" b="1" dirty="0"/>
              <a:t>программы.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/>
              <a:t>        Эта функция имеет стандартное название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/>
              <a:t>4. </a:t>
            </a:r>
            <a:r>
              <a:rPr lang="ru-RU" sz="2000" b="1" u="sng" dirty="0"/>
              <a:t>Раздел с описанием функций</a:t>
            </a:r>
            <a:r>
              <a:rPr lang="ru-RU" sz="2000" b="1" dirty="0"/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/>
              <a:t>       Содержит описания функций.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>
            <a:extLst>
              <a:ext uri="{FF2B5EF4-FFF2-40B4-BE49-F238E27FC236}">
                <a16:creationId xmlns:a16="http://schemas.microsoft.com/office/drawing/2014/main" id="{1CAADC16-C40B-40FC-8F69-AEDC6767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522F8-1D5D-4D3A-AB8C-5E8547B22514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B03904C-B86F-4BF9-A8FD-18C3AA171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6" y="260351"/>
            <a:ext cx="11325224" cy="6048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u="sng" dirty="0"/>
              <a:t>Программа для отображения приветствия</a:t>
            </a:r>
          </a:p>
          <a:p>
            <a:pPr marL="0" indent="0">
              <a:buNone/>
              <a:defRPr/>
            </a:pPr>
            <a:endParaRPr lang="ru-RU" sz="2000" dirty="0"/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iostream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sz="2000" dirty="0"/>
              <a:t>            </a:t>
            </a:r>
            <a:r>
              <a:rPr lang="ru-RU" sz="1800" dirty="0">
                <a:solidFill>
                  <a:srgbClr val="006600"/>
                </a:solidFill>
              </a:rPr>
              <a:t>// подключение заголовка</a:t>
            </a:r>
          </a:p>
          <a:p>
            <a:pPr marL="0" indent="0">
              <a:buNone/>
              <a:defRPr/>
            </a:pPr>
            <a:r>
              <a:rPr lang="ru-RU" sz="1800" dirty="0">
                <a:solidFill>
                  <a:srgbClr val="006600"/>
                </a:solidFill>
              </a:rPr>
              <a:t>			      //  для поддержки ввода-вывода</a:t>
            </a:r>
          </a:p>
          <a:p>
            <a:pPr marL="0" indent="0">
              <a:buNone/>
              <a:defRPr/>
            </a:pP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namespace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std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000" dirty="0"/>
              <a:t>	</a:t>
            </a:r>
            <a:r>
              <a:rPr lang="ru-RU" sz="1800" dirty="0">
                <a:solidFill>
                  <a:srgbClr val="006600"/>
                </a:solidFill>
              </a:rPr>
              <a:t>// использовать стандартное пространство имен</a:t>
            </a:r>
          </a:p>
          <a:p>
            <a:pPr marL="0" indent="0">
              <a:buNone/>
              <a:defRPr/>
            </a:pP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)</a:t>
            </a:r>
            <a:r>
              <a:rPr lang="ru-RU" sz="2000" dirty="0"/>
              <a:t>		</a:t>
            </a:r>
            <a:r>
              <a:rPr lang="ru-RU" sz="1800" dirty="0">
                <a:solidFill>
                  <a:srgbClr val="006600"/>
                </a:solidFill>
              </a:rPr>
              <a:t>// главная функция программы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r>
              <a:rPr lang="ru-RU" sz="2000" dirty="0"/>
              <a:t>     </a:t>
            </a:r>
            <a:r>
              <a:rPr lang="ru-RU" sz="1800" dirty="0">
                <a:solidFill>
                  <a:srgbClr val="006600"/>
                </a:solidFill>
              </a:rPr>
              <a:t>// начало блока</a:t>
            </a:r>
          </a:p>
          <a:p>
            <a:pPr marL="0" indent="0">
              <a:buNone/>
              <a:defRPr/>
            </a:pPr>
            <a:r>
              <a:rPr lang="ru-RU" sz="2000" dirty="0"/>
              <a:t>		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&lt;&lt;  "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!\n" ;</a:t>
            </a:r>
            <a:r>
              <a:rPr lang="ru-RU" sz="2000" dirty="0"/>
              <a:t>      </a:t>
            </a:r>
            <a:r>
              <a:rPr lang="ru-RU" sz="1800" dirty="0">
                <a:solidFill>
                  <a:srgbClr val="006600"/>
                </a:solidFill>
              </a:rPr>
              <a:t>// вывод сообщения </a:t>
            </a:r>
            <a:endParaRPr lang="en-US" sz="1800" dirty="0">
              <a:solidFill>
                <a:srgbClr val="006600"/>
              </a:solidFill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6600"/>
                </a:solidFill>
              </a:rPr>
              <a:t>	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system("pause");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ru-RU" sz="2000" dirty="0"/>
              <a:t>		</a:t>
            </a: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0;</a:t>
            </a:r>
            <a:r>
              <a:rPr lang="ru-RU" sz="2000" dirty="0"/>
              <a:t>		</a:t>
            </a:r>
            <a:r>
              <a:rPr lang="ru-RU" sz="1800" dirty="0">
                <a:solidFill>
                  <a:srgbClr val="006600"/>
                </a:solidFill>
              </a:rPr>
              <a:t>// функция возвращает значение 0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ru-RU" sz="2000" dirty="0"/>
              <a:t>     </a:t>
            </a:r>
            <a:r>
              <a:rPr lang="ru-RU" sz="1800" dirty="0">
                <a:solidFill>
                  <a:srgbClr val="006600"/>
                </a:solidFill>
              </a:rPr>
              <a:t>// завершение блока</a:t>
            </a:r>
          </a:p>
          <a:p>
            <a:pPr marL="0" indent="0">
              <a:buNone/>
              <a:defRPr/>
            </a:pPr>
            <a:endParaRPr lang="ru-RU" sz="2000" dirty="0"/>
          </a:p>
          <a:p>
            <a:pPr marL="0" indent="0">
              <a:buNone/>
              <a:defRPr/>
            </a:pPr>
            <a:r>
              <a:rPr lang="ru-RU" sz="2000" b="1" u="sng" dirty="0"/>
              <a:t>Результат выполнения программы:</a:t>
            </a:r>
          </a:p>
          <a:p>
            <a:pPr marL="0" indent="0">
              <a:buNone/>
              <a:defRPr/>
            </a:pPr>
            <a:endParaRPr lang="ru-RU" sz="2000" b="1" u="sng" dirty="0"/>
          </a:p>
          <a:p>
            <a:pPr marL="0" indent="0">
              <a:buNone/>
              <a:defRPr/>
            </a:pPr>
            <a:r>
              <a:rPr lang="ru-RU" sz="2000" b="1" dirty="0" err="1"/>
              <a:t>Hello</a:t>
            </a:r>
            <a:r>
              <a:rPr lang="ru-RU" sz="2000" b="1" dirty="0"/>
              <a:t>, </a:t>
            </a:r>
            <a:r>
              <a:rPr lang="ru-RU" sz="2000" b="1" dirty="0" err="1"/>
              <a:t>World</a:t>
            </a:r>
            <a:r>
              <a:rPr lang="ru-RU" sz="2000" b="1" dirty="0"/>
              <a:t>!</a:t>
            </a:r>
          </a:p>
          <a:p>
            <a:pPr marL="0" indent="0">
              <a:buNone/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691257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Порядок работы в среде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Studio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создании проекта на С++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Загружаем среду разработки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или среду </a:t>
            </a:r>
            <a:r>
              <a:rPr lang="en-US" dirty="0" err="1"/>
              <a:t>VisualStudio</a:t>
            </a:r>
            <a:r>
              <a:rPr lang="en-US" dirty="0"/>
              <a:t> 2017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Меню Файл</a:t>
            </a:r>
            <a:r>
              <a:rPr lang="ru-RU" dirty="0"/>
              <a:t> – </a:t>
            </a:r>
            <a:r>
              <a:rPr lang="ru-RU" i="1" dirty="0"/>
              <a:t>Создать</a:t>
            </a:r>
            <a:r>
              <a:rPr lang="ru-RU" dirty="0"/>
              <a:t> – </a:t>
            </a:r>
            <a:r>
              <a:rPr lang="ru-RU" i="1" dirty="0"/>
              <a:t>Проект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В диалоговом окне</a:t>
            </a:r>
            <a:r>
              <a:rPr lang="ru-RU" dirty="0"/>
              <a:t>:</a:t>
            </a:r>
          </a:p>
          <a:p>
            <a:pPr marL="432000">
              <a:buNone/>
            </a:pPr>
            <a:r>
              <a:rPr lang="ru-RU" dirty="0"/>
              <a:t>- </a:t>
            </a:r>
            <a:r>
              <a:rPr lang="ru-RU" i="1" dirty="0">
                <a:solidFill>
                  <a:srgbClr val="C00000"/>
                </a:solidFill>
              </a:rPr>
              <a:t>Общие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i="1" dirty="0">
                <a:solidFill>
                  <a:srgbClr val="C00000"/>
                </a:solidFill>
              </a:rPr>
              <a:t>Пустой проект – это важно! иначе проект будет создан по другому сценарию и креативной работы не получится</a:t>
            </a:r>
          </a:p>
          <a:p>
            <a:pPr marL="432000">
              <a:buNone/>
            </a:pPr>
            <a:r>
              <a:rPr lang="ru-RU" dirty="0"/>
              <a:t>- Вводим </a:t>
            </a:r>
            <a:r>
              <a:rPr lang="ru-RU" i="1" dirty="0"/>
              <a:t>Имя</a:t>
            </a:r>
          </a:p>
          <a:p>
            <a:pPr marL="432000">
              <a:buNone/>
            </a:pPr>
            <a:r>
              <a:rPr lang="ru-RU" dirty="0"/>
              <a:t>- Задаем – Расположение – </a:t>
            </a:r>
            <a:r>
              <a:rPr lang="ru-RU" dirty="0">
                <a:solidFill>
                  <a:srgbClr val="C00000"/>
                </a:solidFill>
              </a:rPr>
              <a:t>Это необязательно для временных проектов: по умолчанию файлы пишутся в папки с самой средой </a:t>
            </a:r>
            <a:r>
              <a:rPr lang="en-US" dirty="0">
                <a:solidFill>
                  <a:srgbClr val="C00000"/>
                </a:solidFill>
              </a:rPr>
              <a:t>VS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/>
          </a:p>
          <a:p>
            <a:pPr marL="432000">
              <a:buNone/>
            </a:pPr>
            <a:r>
              <a:rPr lang="ru-RU" dirty="0"/>
              <a:t>- Кнопка ОК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B1512-7693-480C-81EF-924100F8F92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0505" y="1536011"/>
          <a:ext cx="5679321" cy="106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Объект упаковщика для оболочки" showAsIcon="1" r:id="rId3" imgW="2646947" imgH="481263" progId="Package">
                  <p:embed/>
                </p:oleObj>
              </mc:Choice>
              <mc:Fallback>
                <p:oleObj name="Объект упаковщика для оболочки" showAsIcon="1" r:id="rId3" imgW="2646947" imgH="481263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05" y="1536011"/>
                        <a:ext cx="5679321" cy="1063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426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2667</Words>
  <Application>Microsoft Office PowerPoint</Application>
  <PresentationFormat>Широкоэкранный</PresentationFormat>
  <Paragraphs>632</Paragraphs>
  <Slides>54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Arial</vt:lpstr>
      <vt:lpstr>Calibri</vt:lpstr>
      <vt:lpstr>Calibri Light</vt:lpstr>
      <vt:lpstr>Consolas</vt:lpstr>
      <vt:lpstr>Courier New</vt:lpstr>
      <vt:lpstr>lucida grande</vt:lpstr>
      <vt:lpstr>Symbol</vt:lpstr>
      <vt:lpstr>Times New Roman</vt:lpstr>
      <vt:lpstr>Wingdings 2</vt:lpstr>
      <vt:lpstr>Тема Office</vt:lpstr>
      <vt:lpstr>Объект упаковщика для оболочки</vt:lpstr>
      <vt:lpstr>Лекция № 1. Вводная</vt:lpstr>
      <vt:lpstr>Рекомендуемая литература</vt:lpstr>
      <vt:lpstr>С++ online compiler: https://www.onlinegdb.com/online_c++_compiler</vt:lpstr>
      <vt:lpstr>Общие слова о языке, история</vt:lpstr>
      <vt:lpstr>Презентация PowerPoint</vt:lpstr>
      <vt:lpstr>Структура программы и описание переменных</vt:lpstr>
      <vt:lpstr>Презентация PowerPoint</vt:lpstr>
      <vt:lpstr>Презентация PowerPoint</vt:lpstr>
      <vt:lpstr>2. Порядок работы в среде Visual Studio при создании проекта на С++</vt:lpstr>
      <vt:lpstr>Порядок ввода текста программы</vt:lpstr>
      <vt:lpstr>Вид созданного проекта и результатов трансляции и работы программы</vt:lpstr>
      <vt:lpstr>Структура программы</vt:lpstr>
      <vt:lpstr>Презентация PowerPoint</vt:lpstr>
      <vt:lpstr>Презентация PowerPoint</vt:lpstr>
      <vt:lpstr>Объявление (declaration)</vt:lpstr>
      <vt:lpstr>Типы данных на С++</vt:lpstr>
      <vt:lpstr>Целые типы данных (для 32-разрядного процессора)</vt:lpstr>
      <vt:lpstr>Презентация PowerPoint</vt:lpstr>
      <vt:lpstr>Вещественные типы данных</vt:lpstr>
      <vt:lpstr>Презентация PowerPoint</vt:lpstr>
      <vt:lpstr>Презентация PowerPoint</vt:lpstr>
      <vt:lpstr>Умолчания</vt:lpstr>
      <vt:lpstr>Презентация PowerPoint</vt:lpstr>
      <vt:lpstr>Презентация PowerPoint</vt:lpstr>
      <vt:lpstr>Литералы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Математические операции и стандартные функции</vt:lpstr>
      <vt:lpstr>Презентация PowerPoint</vt:lpstr>
      <vt:lpstr>Презентация PowerPoint</vt:lpstr>
      <vt:lpstr>Презентация PowerPoint</vt:lpstr>
      <vt:lpstr>4) Тригонометрические функции</vt:lpstr>
      <vt:lpstr>5) Дополнительные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термины</vt:lpstr>
      <vt:lpstr>Краткие итоги</vt:lpstr>
      <vt:lpstr>Контрольные вопросы</vt:lpstr>
      <vt:lpstr>Проверьте себя: какое значение примут переменные z,y в приведённом фрагменте программы:</vt:lpstr>
      <vt:lpstr>Операции ввода-вывода на консоль</vt:lpstr>
      <vt:lpstr>Презентация PowerPoint</vt:lpstr>
      <vt:lpstr>5.1. Ввод данных</vt:lpstr>
      <vt:lpstr>Презентация PowerPoint</vt:lpstr>
      <vt:lpstr>Управление процессом ввода/вывода </vt:lpstr>
      <vt:lpstr>Примеры</vt:lpstr>
      <vt:lpstr>Пример задач Лабораторной работы №1</vt:lpstr>
      <vt:lpstr>Решение задачи 1.1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во вторую часть</dc:title>
  <dc:creator>nk_petrova@mail.ru</dc:creator>
  <cp:lastModifiedBy>Студент</cp:lastModifiedBy>
  <cp:revision>74</cp:revision>
  <cp:lastPrinted>2020-09-06T20:48:36Z</cp:lastPrinted>
  <dcterms:created xsi:type="dcterms:W3CDTF">2020-09-06T15:56:36Z</dcterms:created>
  <dcterms:modified xsi:type="dcterms:W3CDTF">2022-02-16T08:14:18Z</dcterms:modified>
</cp:coreProperties>
</file>