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86800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2081977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2340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4073978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2752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3415859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3789088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3142572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2426937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9F519-E047-41CE-9228-6E0456CECC48}"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3170009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39F519-E047-41CE-9228-6E0456CECC48}"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3838634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39F519-E047-41CE-9228-6E0456CECC48}" type="datetimeFigureOut">
              <a:rPr lang="ru-RU" smtClean="0"/>
              <a:t>11.05.2020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1192122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39F519-E047-41CE-9228-6E0456CECC48}" type="datetimeFigureOut">
              <a:rPr lang="ru-RU" smtClean="0"/>
              <a:t>11.05.2020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514599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9F519-E047-41CE-9228-6E0456CECC48}" type="datetimeFigureOut">
              <a:rPr lang="ru-RU" smtClean="0"/>
              <a:t>11.05.2020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563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9F519-E047-41CE-9228-6E0456CECC48}"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1335627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9F519-E047-41CE-9228-6E0456CECC48}"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B1A112-AE3A-49F2-8914-2CD89B804D84}" type="slidenum">
              <a:rPr lang="ru-RU" smtClean="0"/>
              <a:t>‹#›</a:t>
            </a:fld>
            <a:endParaRPr lang="ru-RU"/>
          </a:p>
        </p:txBody>
      </p:sp>
    </p:spTree>
    <p:extLst>
      <p:ext uri="{BB962C8B-B14F-4D97-AF65-F5344CB8AC3E}">
        <p14:creationId xmlns:p14="http://schemas.microsoft.com/office/powerpoint/2010/main" val="1460013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39F519-E047-41CE-9228-6E0456CECC48}" type="datetimeFigureOut">
              <a:rPr lang="ru-RU" smtClean="0"/>
              <a:t>11.05.2020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B1A112-AE3A-49F2-8914-2CD89B804D84}" type="slidenum">
              <a:rPr lang="ru-RU" smtClean="0"/>
              <a:t>‹#›</a:t>
            </a:fld>
            <a:endParaRPr lang="ru-RU"/>
          </a:p>
        </p:txBody>
      </p:sp>
    </p:spTree>
    <p:extLst>
      <p:ext uri="{BB962C8B-B14F-4D97-AF65-F5344CB8AC3E}">
        <p14:creationId xmlns:p14="http://schemas.microsoft.com/office/powerpoint/2010/main" val="2221398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75395" y="291974"/>
            <a:ext cx="6096000" cy="1015663"/>
          </a:xfrm>
          <a:prstGeom prst="rect">
            <a:avLst/>
          </a:prstGeom>
        </p:spPr>
        <p:txBody>
          <a:bodyPr>
            <a:spAutoFit/>
          </a:bodyPr>
          <a:lstStyle/>
          <a:p>
            <a:pPr algn="ctr"/>
            <a:r>
              <a:rPr lang="ru-RU" dirty="0" smtClean="0">
                <a:solidFill>
                  <a:schemeClr val="tx1"/>
                </a:solidFill>
                <a:latin typeface="Century Gothic" panose="020B0502020202020204" pitchFamily="34" charset="0"/>
              </a:rPr>
              <a:t>ФГБОУ ВО КГЭУ</a:t>
            </a:r>
          </a:p>
          <a:p>
            <a:pPr algn="ctr"/>
            <a:r>
              <a:rPr lang="ru-RU" dirty="0" smtClean="0">
                <a:solidFill>
                  <a:schemeClr val="tx1"/>
                </a:solidFill>
                <a:latin typeface="Century Gothic" panose="020B0502020202020204" pitchFamily="34" charset="0"/>
              </a:rPr>
              <a:t>кафедра: «Иностранный язык».</a:t>
            </a:r>
          </a:p>
          <a:p>
            <a:endParaRPr lang="de-DE" sz="2400" dirty="0" smtClean="0">
              <a:latin typeface="Century Gothic" panose="020B0502020202020204" pitchFamily="34" charset="0"/>
            </a:endParaRPr>
          </a:p>
        </p:txBody>
      </p:sp>
      <p:sp>
        <p:nvSpPr>
          <p:cNvPr id="5" name="Прямоугольник 4"/>
          <p:cNvSpPr/>
          <p:nvPr/>
        </p:nvSpPr>
        <p:spPr>
          <a:xfrm>
            <a:off x="1670495" y="2029307"/>
            <a:ext cx="7505800" cy="1200329"/>
          </a:xfrm>
          <a:prstGeom prst="rect">
            <a:avLst/>
          </a:prstGeom>
        </p:spPr>
        <p:txBody>
          <a:bodyPr wrap="square">
            <a:spAutoFit/>
          </a:bodyPr>
          <a:lstStyle/>
          <a:p>
            <a:pPr algn="ctr"/>
            <a:r>
              <a:rPr lang="ru-RU" sz="2400" dirty="0" smtClean="0">
                <a:latin typeface="Century Gothic" panose="020B0502020202020204" pitchFamily="34" charset="0"/>
              </a:rPr>
              <a:t>Презентация по дисциплине: «Немецкий язык»</a:t>
            </a:r>
          </a:p>
          <a:p>
            <a:pPr algn="ctr"/>
            <a:r>
              <a:rPr lang="en-US" sz="4800" dirty="0" err="1" smtClean="0">
                <a:latin typeface="Century Gothic" panose="020B0502020202020204" pitchFamily="34" charset="0"/>
              </a:rPr>
              <a:t>Müll</a:t>
            </a:r>
            <a:r>
              <a:rPr lang="en-US" sz="4800" dirty="0" smtClean="0">
                <a:latin typeface="Century Gothic" panose="020B0502020202020204" pitchFamily="34" charset="0"/>
              </a:rPr>
              <a:t> in den </a:t>
            </a:r>
            <a:r>
              <a:rPr lang="en-US" sz="4800" dirty="0" err="1" smtClean="0">
                <a:latin typeface="Century Gothic" panose="020B0502020202020204" pitchFamily="34" charset="0"/>
              </a:rPr>
              <a:t>Weltmeeren</a:t>
            </a:r>
            <a:r>
              <a:rPr lang="ru-RU" sz="4800" dirty="0" smtClean="0">
                <a:latin typeface="Century Gothic" panose="020B0502020202020204" pitchFamily="34" charset="0"/>
              </a:rPr>
              <a:t>.</a:t>
            </a:r>
          </a:p>
        </p:txBody>
      </p:sp>
      <p:sp>
        <p:nvSpPr>
          <p:cNvPr id="6" name="Прямоугольник 5"/>
          <p:cNvSpPr/>
          <p:nvPr/>
        </p:nvSpPr>
        <p:spPr>
          <a:xfrm>
            <a:off x="5964194" y="3951306"/>
            <a:ext cx="6096000" cy="923330"/>
          </a:xfrm>
          <a:prstGeom prst="rect">
            <a:avLst/>
          </a:prstGeom>
        </p:spPr>
        <p:txBody>
          <a:bodyPr>
            <a:spAutoFit/>
          </a:bodyPr>
          <a:lstStyle/>
          <a:p>
            <a:r>
              <a:rPr lang="ru-RU" dirty="0" smtClean="0">
                <a:latin typeface="Century Gothic" panose="020B0502020202020204" pitchFamily="34" charset="0"/>
              </a:rPr>
              <a:t>Выполнил студент: Фархутдинов М. М. </a:t>
            </a:r>
          </a:p>
          <a:p>
            <a:r>
              <a:rPr lang="ru-RU" dirty="0" smtClean="0">
                <a:latin typeface="Century Gothic" panose="020B0502020202020204" pitchFamily="34" charset="0"/>
              </a:rPr>
              <a:t>гр. ЭЭ-10-19.</a:t>
            </a:r>
          </a:p>
          <a:p>
            <a:r>
              <a:rPr lang="ru-RU" dirty="0" smtClean="0">
                <a:latin typeface="Century Gothic" panose="020B0502020202020204" pitchFamily="34" charset="0"/>
              </a:rPr>
              <a:t>Проверила: доцент Максимова А. Б.</a:t>
            </a:r>
            <a:endParaRPr lang="ru-RU" dirty="0">
              <a:latin typeface="Century Gothic" panose="020B0502020202020204" pitchFamily="34" charset="0"/>
            </a:endParaRPr>
          </a:p>
        </p:txBody>
      </p:sp>
      <p:sp>
        <p:nvSpPr>
          <p:cNvPr id="7" name="Прямоугольник 6"/>
          <p:cNvSpPr/>
          <p:nvPr/>
        </p:nvSpPr>
        <p:spPr>
          <a:xfrm>
            <a:off x="4612917" y="6488668"/>
            <a:ext cx="1620957" cy="369332"/>
          </a:xfrm>
          <a:prstGeom prst="rect">
            <a:avLst/>
          </a:prstGeom>
        </p:spPr>
        <p:txBody>
          <a:bodyPr wrap="none">
            <a:spAutoFit/>
          </a:bodyPr>
          <a:lstStyle/>
          <a:p>
            <a:r>
              <a:rPr lang="ru-RU" dirty="0" smtClean="0">
                <a:latin typeface="Century Gothic" panose="020B0502020202020204" pitchFamily="34" charset="0"/>
              </a:rPr>
              <a:t>Казань 2020.</a:t>
            </a:r>
            <a:endParaRPr lang="ru-RU" dirty="0">
              <a:latin typeface="Century Gothic" panose="020B0502020202020204" pitchFamily="34" charset="0"/>
            </a:endParaRPr>
          </a:p>
        </p:txBody>
      </p:sp>
    </p:spTree>
    <p:extLst>
      <p:ext uri="{BB962C8B-B14F-4D97-AF65-F5344CB8AC3E}">
        <p14:creationId xmlns:p14="http://schemas.microsoft.com/office/powerpoint/2010/main" val="941504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V</a:t>
            </a:r>
            <a:r>
              <a:rPr lang="de-DE" dirty="0" smtClean="0"/>
              <a:t>ielen </a:t>
            </a:r>
            <a:r>
              <a:rPr lang="de-DE" dirty="0"/>
              <a:t>Dank für Ihre </a:t>
            </a:r>
            <a:r>
              <a:rPr lang="de-DE" dirty="0" smtClean="0"/>
              <a:t>Aufmerksamkeit</a:t>
            </a:r>
            <a:endParaRPr lang="ru-RU" dirty="0"/>
          </a:p>
        </p:txBody>
      </p:sp>
      <p:sp>
        <p:nvSpPr>
          <p:cNvPr id="3" name="Объект 2"/>
          <p:cNvSpPr>
            <a:spLocks noGrp="1"/>
          </p:cNvSpPr>
          <p:nvPr>
            <p:ph idx="1"/>
          </p:nvPr>
        </p:nvSpPr>
        <p:spPr>
          <a:xfrm>
            <a:off x="1993558" y="2119400"/>
            <a:ext cx="7339912" cy="3572946"/>
          </a:xfrm>
        </p:spPr>
        <p:txBody>
          <a:bodyPr>
            <a:normAutofit/>
          </a:bodyPr>
          <a:lstStyle/>
          <a:p>
            <a:pPr marL="0" indent="0">
              <a:buNone/>
            </a:pPr>
            <a:r>
              <a:rPr lang="ru-RU" altLang="ja-JP" sz="2800" dirty="0" smtClean="0"/>
              <a:t>*</a:t>
            </a:r>
            <a:r>
              <a:rPr lang="de-DE" altLang="ja-JP" sz="2800" dirty="0" smtClean="0"/>
              <a:t>Magie</a:t>
            </a:r>
            <a:r>
              <a:rPr lang="ru-RU" altLang="ja-JP" sz="2800" dirty="0" smtClean="0"/>
              <a:t>*</a:t>
            </a:r>
          </a:p>
          <a:p>
            <a:pPr marL="0" indent="0">
              <a:buNone/>
            </a:pPr>
            <a:r>
              <a:rPr lang="en-US" altLang="ja-JP" sz="2800" dirty="0" smtClean="0">
                <a:solidFill>
                  <a:schemeClr val="accent5">
                    <a:lumMod val="75000"/>
                  </a:schemeClr>
                </a:solidFill>
              </a:rPr>
              <a:t>.</a:t>
            </a:r>
            <a:r>
              <a:rPr lang="en-US" altLang="ja-JP" sz="2800" dirty="0">
                <a:solidFill>
                  <a:schemeClr val="accent5">
                    <a:lumMod val="75000"/>
                  </a:schemeClr>
                </a:solidFill>
              </a:rPr>
              <a:t>∧</a:t>
            </a:r>
            <a:r>
              <a:rPr lang="ja-JP" altLang="en-US" sz="2800" dirty="0">
                <a:solidFill>
                  <a:schemeClr val="accent5">
                    <a:lumMod val="75000"/>
                  </a:schemeClr>
                </a:solidFill>
              </a:rPr>
              <a:t>＿∧</a:t>
            </a:r>
            <a:br>
              <a:rPr lang="ja-JP" altLang="en-US" sz="2800" dirty="0">
                <a:solidFill>
                  <a:schemeClr val="accent5">
                    <a:lumMod val="75000"/>
                  </a:schemeClr>
                </a:solidFill>
              </a:rPr>
            </a:br>
            <a:r>
              <a:rPr lang="en-US" altLang="ja-JP" sz="2800" dirty="0">
                <a:solidFill>
                  <a:schemeClr val="accent5">
                    <a:lumMod val="75000"/>
                  </a:schemeClr>
                </a:solidFill>
              </a:rPr>
              <a:t>( </a:t>
            </a:r>
            <a:r>
              <a:rPr lang="ja-JP" altLang="en-US" sz="2800" dirty="0">
                <a:solidFill>
                  <a:schemeClr val="accent5">
                    <a:lumMod val="75000"/>
                  </a:schemeClr>
                </a:solidFill>
              </a:rPr>
              <a:t>･</a:t>
            </a:r>
            <a:r>
              <a:rPr lang="en-US" altLang="ja-JP" sz="2800" dirty="0">
                <a:solidFill>
                  <a:schemeClr val="accent5">
                    <a:lumMod val="75000"/>
                  </a:schemeClr>
                </a:solidFill>
              </a:rPr>
              <a:t>ω</a:t>
            </a:r>
            <a:r>
              <a:rPr lang="ja-JP" altLang="en-US" sz="2800" dirty="0">
                <a:solidFill>
                  <a:schemeClr val="accent5">
                    <a:lumMod val="75000"/>
                  </a:schemeClr>
                </a:solidFill>
              </a:rPr>
              <a:t>･</a:t>
            </a:r>
            <a:r>
              <a:rPr lang="en-US" altLang="ja-JP" sz="2800" dirty="0">
                <a:solidFill>
                  <a:schemeClr val="accent5">
                    <a:lumMod val="75000"/>
                  </a:schemeClr>
                </a:solidFill>
              </a:rPr>
              <a:t>｡)</a:t>
            </a:r>
            <a:r>
              <a:rPr lang="ja-JP" altLang="en-US" sz="2800" dirty="0">
                <a:solidFill>
                  <a:schemeClr val="accent5">
                    <a:lumMod val="75000"/>
                  </a:schemeClr>
                </a:solidFill>
              </a:rPr>
              <a:t>つ</a:t>
            </a:r>
            <a:r>
              <a:rPr lang="ja-JP" altLang="en-US" sz="2800" dirty="0"/>
              <a:t>━</a:t>
            </a:r>
            <a:r>
              <a:rPr lang="ja-JP" altLang="en-US" sz="2800" dirty="0">
                <a:solidFill>
                  <a:srgbClr val="FFC000"/>
                </a:solidFill>
              </a:rPr>
              <a:t>☆・*。</a:t>
            </a:r>
            <a:r>
              <a:rPr lang="ja-JP" altLang="en-US" sz="2800" dirty="0"/>
              <a:t/>
            </a:r>
            <a:br>
              <a:rPr lang="ja-JP" altLang="en-US" sz="2800" dirty="0"/>
            </a:br>
            <a:r>
              <a:rPr lang="ja-JP" altLang="en-US" sz="2800" dirty="0">
                <a:solidFill>
                  <a:schemeClr val="accent5">
                    <a:lumMod val="75000"/>
                  </a:schemeClr>
                </a:solidFill>
              </a:rPr>
              <a:t>⊂　 ノ</a:t>
            </a:r>
            <a:r>
              <a:rPr lang="ja-JP" altLang="en-US" sz="2800" dirty="0"/>
              <a:t> 　　　</a:t>
            </a:r>
            <a:r>
              <a:rPr lang="ja-JP" altLang="en-US" sz="2800" dirty="0">
                <a:solidFill>
                  <a:srgbClr val="FFC000"/>
                </a:solidFill>
              </a:rPr>
              <a:t>・゜</a:t>
            </a:r>
            <a:r>
              <a:rPr lang="en-US" altLang="ja-JP" sz="2800" dirty="0">
                <a:solidFill>
                  <a:srgbClr val="FFC000"/>
                </a:solidFill>
              </a:rPr>
              <a:t>+.</a:t>
            </a:r>
            <a:r>
              <a:rPr lang="ja-JP" altLang="en-US" sz="2800" dirty="0"/>
              <a:t/>
            </a:r>
            <a:br>
              <a:rPr lang="ja-JP" altLang="en-US" sz="2800" dirty="0"/>
            </a:br>
            <a:r>
              <a:rPr lang="ja-JP" altLang="en-US" sz="2800" dirty="0">
                <a:solidFill>
                  <a:schemeClr val="accent5">
                    <a:lumMod val="75000"/>
                  </a:schemeClr>
                </a:solidFill>
              </a:rPr>
              <a:t>しーＪ</a:t>
            </a:r>
            <a:r>
              <a:rPr lang="ja-JP" altLang="en-US" sz="2800" dirty="0"/>
              <a:t>　　　</a:t>
            </a:r>
            <a:r>
              <a:rPr lang="en-US" altLang="ja-JP" sz="2800" dirty="0">
                <a:solidFill>
                  <a:srgbClr val="FFC000"/>
                </a:solidFill>
              </a:rPr>
              <a:t>°</a:t>
            </a:r>
            <a:r>
              <a:rPr lang="ja-JP" altLang="en-US" sz="2800" dirty="0">
                <a:solidFill>
                  <a:srgbClr val="FFC000"/>
                </a:solidFill>
              </a:rPr>
              <a:t>。</a:t>
            </a:r>
            <a:r>
              <a:rPr lang="en-US" altLang="ja-JP" sz="2800" dirty="0">
                <a:solidFill>
                  <a:srgbClr val="FFC000"/>
                </a:solidFill>
              </a:rPr>
              <a:t>+ *´¨)</a:t>
            </a:r>
            <a:r>
              <a:rPr lang="ja-JP" altLang="en-US" sz="2800" dirty="0">
                <a:solidFill>
                  <a:srgbClr val="FFC000"/>
                </a:solidFill>
              </a:rPr>
              <a:t/>
            </a:r>
            <a:br>
              <a:rPr lang="ja-JP" altLang="en-US" sz="2800" dirty="0">
                <a:solidFill>
                  <a:srgbClr val="FFC000"/>
                </a:solidFill>
              </a:rPr>
            </a:br>
            <a:r>
              <a:rPr lang="ja-JP" altLang="en-US" sz="2800" dirty="0"/>
              <a:t>　　　　　　　　　</a:t>
            </a:r>
            <a:r>
              <a:rPr lang="en-US" altLang="ja-JP" sz="2800" dirty="0">
                <a:solidFill>
                  <a:srgbClr val="FFC000"/>
                </a:solidFill>
              </a:rPr>
              <a:t>.· </a:t>
            </a:r>
            <a:r>
              <a:rPr lang="en-US" altLang="ja-JP" sz="2800" dirty="0" smtClean="0">
                <a:solidFill>
                  <a:srgbClr val="FFC000"/>
                </a:solidFill>
              </a:rPr>
              <a:t>´¸</a:t>
            </a:r>
            <a:r>
              <a:rPr lang="en-US" altLang="ja-JP" sz="2800" dirty="0">
                <a:solidFill>
                  <a:srgbClr val="FFC000"/>
                </a:solidFill>
              </a:rPr>
              <a:t>.·</a:t>
            </a:r>
            <a:r>
              <a:rPr lang="en-US" altLang="ja-JP" sz="2800" dirty="0" err="1" smtClean="0">
                <a:solidFill>
                  <a:schemeClr val="tx2">
                    <a:lumMod val="60000"/>
                    <a:lumOff val="40000"/>
                  </a:schemeClr>
                </a:solidFill>
              </a:rPr>
              <a:t>alles</a:t>
            </a:r>
            <a:r>
              <a:rPr lang="en-US" altLang="ja-JP" sz="2800" dirty="0" smtClean="0">
                <a:solidFill>
                  <a:schemeClr val="tx2">
                    <a:lumMod val="60000"/>
                    <a:lumOff val="40000"/>
                  </a:schemeClr>
                </a:solidFill>
              </a:rPr>
              <a:t> </a:t>
            </a:r>
            <a:r>
              <a:rPr lang="en-US" altLang="ja-JP" sz="2800" dirty="0" err="1">
                <a:solidFill>
                  <a:schemeClr val="tx2">
                    <a:lumMod val="60000"/>
                    <a:lumOff val="40000"/>
                  </a:schemeClr>
                </a:solidFill>
              </a:rPr>
              <a:t>wird</a:t>
            </a:r>
            <a:r>
              <a:rPr lang="en-US" altLang="ja-JP" sz="2800" dirty="0">
                <a:solidFill>
                  <a:schemeClr val="tx2">
                    <a:lumMod val="60000"/>
                    <a:lumOff val="40000"/>
                  </a:schemeClr>
                </a:solidFill>
              </a:rPr>
              <a:t> gut</a:t>
            </a:r>
            <a:r>
              <a:rPr lang="en-US" altLang="ja-JP" sz="2800" dirty="0">
                <a:solidFill>
                  <a:srgbClr val="FFC000"/>
                </a:solidFill>
              </a:rPr>
              <a:t>.·*´¨)</a:t>
            </a:r>
            <a:endParaRPr lang="ru-RU" sz="2800" dirty="0">
              <a:solidFill>
                <a:srgbClr val="FFC000"/>
              </a:solidFill>
            </a:endParaRPr>
          </a:p>
        </p:txBody>
      </p:sp>
    </p:spTree>
    <p:extLst>
      <p:ext uri="{BB962C8B-B14F-4D97-AF65-F5344CB8AC3E}">
        <p14:creationId xmlns:p14="http://schemas.microsoft.com/office/powerpoint/2010/main" val="1313886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578" y="330415"/>
            <a:ext cx="5731703" cy="864071"/>
          </a:xfrm>
        </p:spPr>
        <p:txBody>
          <a:bodyPr/>
          <a:lstStyle/>
          <a:p>
            <a:r>
              <a:rPr lang="de-DE" dirty="0"/>
              <a:t>Die häufigsten Schadstoffe</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0837" y="1194486"/>
            <a:ext cx="7040000" cy="3960000"/>
          </a:xfrm>
        </p:spPr>
      </p:pic>
      <p:sp>
        <p:nvSpPr>
          <p:cNvPr id="5" name="TextBox 4"/>
          <p:cNvSpPr txBox="1"/>
          <p:nvPr/>
        </p:nvSpPr>
        <p:spPr>
          <a:xfrm>
            <a:off x="512578" y="1202723"/>
            <a:ext cx="3655768" cy="4801314"/>
          </a:xfrm>
          <a:prstGeom prst="rect">
            <a:avLst/>
          </a:prstGeom>
          <a:noFill/>
        </p:spPr>
        <p:txBody>
          <a:bodyPr wrap="square" rtlCol="0">
            <a:spAutoFit/>
          </a:bodyPr>
          <a:lstStyle/>
          <a:p>
            <a:pPr indent="457200"/>
            <a:r>
              <a:rPr lang="de-DE" dirty="0" smtClean="0"/>
              <a:t>Der meiste Müll landet direkt. Die Menschen werfen selbst Verpackungen, Flaschen, Lebensmittel in die Meere. Ein Teil der Abfälle gelangt durch die Kanalisation, Flüsse ins Wasser. In einem größeren Ausmaß verursachen Wasserverschmutzung solche Substanzen:</a:t>
            </a:r>
            <a:endParaRPr lang="ru-RU" dirty="0" smtClean="0"/>
          </a:p>
          <a:p>
            <a:endParaRPr lang="ru-RU" dirty="0" smtClean="0"/>
          </a:p>
          <a:p>
            <a:pPr marL="285750" indent="-285750">
              <a:buFont typeface="Arial" panose="020B0604020202020204" pitchFamily="34" charset="0"/>
              <a:buChar char="•"/>
            </a:pPr>
            <a:r>
              <a:rPr lang="de-DE" dirty="0" smtClean="0"/>
              <a:t>Erdölprodukte</a:t>
            </a:r>
            <a:endParaRPr lang="ru-RU" dirty="0" smtClean="0"/>
          </a:p>
          <a:p>
            <a:pPr marL="285750" indent="-285750">
              <a:buFont typeface="Arial" panose="020B0604020202020204" pitchFamily="34" charset="0"/>
              <a:buChar char="•"/>
            </a:pPr>
            <a:r>
              <a:rPr lang="de-DE" dirty="0" smtClean="0"/>
              <a:t>fester Hausmüll</a:t>
            </a:r>
            <a:endParaRPr lang="ru-RU" dirty="0" smtClean="0"/>
          </a:p>
          <a:p>
            <a:pPr marL="285750" indent="-285750">
              <a:buFont typeface="Arial" panose="020B0604020202020204" pitchFamily="34" charset="0"/>
              <a:buChar char="•"/>
            </a:pPr>
            <a:r>
              <a:rPr lang="de-DE" dirty="0" smtClean="0"/>
              <a:t>Kunststoff</a:t>
            </a:r>
            <a:endParaRPr lang="ru-RU" dirty="0" smtClean="0"/>
          </a:p>
          <a:p>
            <a:pPr marL="285750" indent="-285750">
              <a:buFont typeface="Arial" panose="020B0604020202020204" pitchFamily="34" charset="0"/>
              <a:buChar char="•"/>
            </a:pPr>
            <a:r>
              <a:rPr lang="de-DE" dirty="0" smtClean="0"/>
              <a:t>Dünger</a:t>
            </a:r>
            <a:endParaRPr lang="ru-RU" dirty="0" smtClean="0"/>
          </a:p>
          <a:p>
            <a:pPr marL="285750" indent="-285750">
              <a:buFont typeface="Arial" panose="020B0604020202020204" pitchFamily="34" charset="0"/>
              <a:buChar char="•"/>
            </a:pPr>
            <a:r>
              <a:rPr lang="de-DE" dirty="0" smtClean="0"/>
              <a:t>Abwasserentladungen</a:t>
            </a:r>
            <a:endParaRPr lang="ru-RU" dirty="0" smtClean="0"/>
          </a:p>
          <a:p>
            <a:pPr marL="285750" indent="-285750">
              <a:buFont typeface="Arial" panose="020B0604020202020204" pitchFamily="34" charset="0"/>
              <a:buChar char="•"/>
            </a:pPr>
            <a:r>
              <a:rPr lang="de-DE" dirty="0" smtClean="0"/>
              <a:t>giftige Chemikalien</a:t>
            </a:r>
            <a:endParaRPr lang="ru-RU" dirty="0"/>
          </a:p>
        </p:txBody>
      </p:sp>
    </p:spTree>
    <p:extLst>
      <p:ext uri="{BB962C8B-B14F-4D97-AF65-F5344CB8AC3E}">
        <p14:creationId xmlns:p14="http://schemas.microsoft.com/office/powerpoint/2010/main" val="506299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Einfluss der Meere und Ozeane auf die Biosphäre</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4783" y="1270000"/>
            <a:ext cx="7680000" cy="4320000"/>
          </a:xfrm>
        </p:spPr>
      </p:pic>
      <p:sp>
        <p:nvSpPr>
          <p:cNvPr id="5" name="TextBox 4"/>
          <p:cNvSpPr txBox="1"/>
          <p:nvPr/>
        </p:nvSpPr>
        <p:spPr>
          <a:xfrm>
            <a:off x="677334" y="2201523"/>
            <a:ext cx="3097449" cy="2585323"/>
          </a:xfrm>
          <a:prstGeom prst="rect">
            <a:avLst/>
          </a:prstGeom>
          <a:noFill/>
        </p:spPr>
        <p:txBody>
          <a:bodyPr wrap="square" rtlCol="0">
            <a:spAutoFit/>
          </a:bodyPr>
          <a:lstStyle/>
          <a:p>
            <a:pPr indent="457200"/>
            <a:r>
              <a:rPr lang="de-DE" dirty="0" smtClean="0"/>
              <a:t>Der Weltozean ist ein wichtiger Bestandteil der Biosphäre. 70% Sauerstoff wird durch </a:t>
            </a:r>
            <a:r>
              <a:rPr lang="de-DE" dirty="0"/>
              <a:t>Unterwasserplankton </a:t>
            </a:r>
            <a:r>
              <a:rPr lang="de-DE" dirty="0" smtClean="0"/>
              <a:t>produziert. Auch die Meere und Ozeane haben einen starken Einfluss auf das </a:t>
            </a:r>
            <a:r>
              <a:rPr lang="de-DE" dirty="0"/>
              <a:t>Küstenleben </a:t>
            </a:r>
            <a:r>
              <a:rPr lang="de-DE" dirty="0" smtClean="0"/>
              <a:t>der Menschen</a:t>
            </a:r>
            <a:r>
              <a:rPr lang="ru-RU" dirty="0" smtClean="0"/>
              <a:t>.</a:t>
            </a:r>
            <a:endParaRPr lang="ru-RU" dirty="0"/>
          </a:p>
        </p:txBody>
      </p:sp>
    </p:spTree>
    <p:extLst>
      <p:ext uri="{BB962C8B-B14F-4D97-AF65-F5344CB8AC3E}">
        <p14:creationId xmlns:p14="http://schemas.microsoft.com/office/powerpoint/2010/main" val="3588845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Verschmutzung durch Plastik und anderen Müll.</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5668" y="1270000"/>
            <a:ext cx="6482530" cy="4320000"/>
          </a:xfrm>
        </p:spPr>
      </p:pic>
      <p:sp>
        <p:nvSpPr>
          <p:cNvPr id="6" name="TextBox 5"/>
          <p:cNvSpPr txBox="1"/>
          <p:nvPr/>
        </p:nvSpPr>
        <p:spPr>
          <a:xfrm>
            <a:off x="677334" y="2173680"/>
            <a:ext cx="4094206" cy="3416320"/>
          </a:xfrm>
          <a:prstGeom prst="rect">
            <a:avLst/>
          </a:prstGeom>
          <a:noFill/>
        </p:spPr>
        <p:txBody>
          <a:bodyPr wrap="square" rtlCol="0">
            <a:spAutoFit/>
          </a:bodyPr>
          <a:lstStyle/>
          <a:p>
            <a:pPr indent="457200"/>
            <a:r>
              <a:rPr lang="de-DE" dirty="0" smtClean="0"/>
              <a:t>Der am stärksten verschmutzte Ozean gilt als der Atlantik, wobei das Mittelmeer am stärksten betroffen ist. Die Erneuerung dieses </a:t>
            </a:r>
            <a:r>
              <a:rPr lang="de-DE" dirty="0" err="1" smtClean="0"/>
              <a:t>wassergebietes</a:t>
            </a:r>
            <a:r>
              <a:rPr lang="de-DE" dirty="0" smtClean="0"/>
              <a:t> findet alle 70 Jahre statt. Jährlich fließen 400 Milliarden Tonnen Müll ins Wasser</a:t>
            </a:r>
            <a:r>
              <a:rPr lang="ru-RU" dirty="0" smtClean="0"/>
              <a:t>.</a:t>
            </a:r>
          </a:p>
          <a:p>
            <a:pPr indent="457200"/>
            <a:r>
              <a:rPr lang="de-DE" dirty="0" smtClean="0"/>
              <a:t>Die größte Verschmutzung des Atlantischen Ozeans wird vor der Küste Spaniens, Italiens und Frankreichs beobachtet.</a:t>
            </a:r>
          </a:p>
          <a:p>
            <a:endParaRPr lang="ru-RU" dirty="0"/>
          </a:p>
        </p:txBody>
      </p:sp>
    </p:spTree>
    <p:extLst>
      <p:ext uri="{BB962C8B-B14F-4D97-AF65-F5344CB8AC3E}">
        <p14:creationId xmlns:p14="http://schemas.microsoft.com/office/powerpoint/2010/main" val="4061549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Schaden für Unterwasserflora und Fauna</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5668" y="1270000"/>
            <a:ext cx="6494390" cy="4320000"/>
          </a:xfrm>
        </p:spPr>
      </p:pic>
      <p:sp>
        <p:nvSpPr>
          <p:cNvPr id="5" name="TextBox 4"/>
          <p:cNvSpPr txBox="1"/>
          <p:nvPr/>
        </p:nvSpPr>
        <p:spPr>
          <a:xfrm>
            <a:off x="677334" y="2137338"/>
            <a:ext cx="4117088" cy="2308324"/>
          </a:xfrm>
          <a:prstGeom prst="rect">
            <a:avLst/>
          </a:prstGeom>
          <a:noFill/>
        </p:spPr>
        <p:txBody>
          <a:bodyPr wrap="square" rtlCol="0">
            <a:spAutoFit/>
          </a:bodyPr>
          <a:lstStyle/>
          <a:p>
            <a:pPr indent="457200"/>
            <a:r>
              <a:rPr lang="de-DE" dirty="0" smtClean="0"/>
              <a:t>Plastikabfälle bilden ganze Ansammlungen und Flecken in den Gewässern des Pazifischen, Atlantischen und Indischen Ozeans. Oft schlucken Meerestiere Pakete und kleine Plastikpartikel, die mit Nahrung verwechselt werden, was zu Ihrem Tod führt.</a:t>
            </a:r>
            <a:endParaRPr lang="ru-RU" dirty="0"/>
          </a:p>
        </p:txBody>
      </p:sp>
    </p:spTree>
    <p:extLst>
      <p:ext uri="{BB962C8B-B14F-4D97-AF65-F5344CB8AC3E}">
        <p14:creationId xmlns:p14="http://schemas.microsoft.com/office/powerpoint/2010/main" val="3007890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Schaden für den Menschen</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5668" y="1270000"/>
            <a:ext cx="6476842" cy="4320000"/>
          </a:xfrm>
        </p:spPr>
      </p:pic>
      <p:sp>
        <p:nvSpPr>
          <p:cNvPr id="5" name="TextBox 4"/>
          <p:cNvSpPr txBox="1"/>
          <p:nvPr/>
        </p:nvSpPr>
        <p:spPr>
          <a:xfrm>
            <a:off x="677334" y="2137338"/>
            <a:ext cx="3781168" cy="2862322"/>
          </a:xfrm>
          <a:prstGeom prst="rect">
            <a:avLst/>
          </a:prstGeom>
          <a:noFill/>
        </p:spPr>
        <p:txBody>
          <a:bodyPr wrap="square" rtlCol="0">
            <a:spAutoFit/>
          </a:bodyPr>
          <a:lstStyle/>
          <a:p>
            <a:pPr indent="457200"/>
            <a:r>
              <a:rPr lang="de-DE" dirty="0" smtClean="0"/>
              <a:t>Müll im Ozean ist auch eine große Bedrohung für die Menschen. Der Mensch kann Meeresfrüchte Essen, die wiederum vom Abfall im Meer gefüttert wurden. Aus diesem Grund sammelt sich eine große Menge an schädlichen Substanzen in Ihrem Fleisch an.</a:t>
            </a:r>
            <a:endParaRPr lang="ru-RU" dirty="0" smtClean="0"/>
          </a:p>
          <a:p>
            <a:endParaRPr lang="ru-RU" dirty="0"/>
          </a:p>
        </p:txBody>
      </p:sp>
    </p:spTree>
    <p:extLst>
      <p:ext uri="{BB962C8B-B14F-4D97-AF65-F5344CB8AC3E}">
        <p14:creationId xmlns:p14="http://schemas.microsoft.com/office/powerpoint/2010/main" val="2760367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Lösung des </a:t>
            </a:r>
            <a:r>
              <a:rPr lang="de-DE" dirty="0" err="1"/>
              <a:t>umweltproblems</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7106" y="1270000"/>
            <a:ext cx="6384236" cy="4320000"/>
          </a:xfrm>
        </p:spPr>
      </p:pic>
      <p:sp>
        <p:nvSpPr>
          <p:cNvPr id="5" name="TextBox 4"/>
          <p:cNvSpPr txBox="1"/>
          <p:nvPr/>
        </p:nvSpPr>
        <p:spPr>
          <a:xfrm>
            <a:off x="677334" y="2137338"/>
            <a:ext cx="4084136" cy="2585323"/>
          </a:xfrm>
          <a:prstGeom prst="rect">
            <a:avLst/>
          </a:prstGeom>
          <a:noFill/>
        </p:spPr>
        <p:txBody>
          <a:bodyPr wrap="square" rtlCol="0">
            <a:spAutoFit/>
          </a:bodyPr>
          <a:lstStyle/>
          <a:p>
            <a:pPr indent="457200"/>
            <a:r>
              <a:rPr lang="de-DE" dirty="0" smtClean="0"/>
              <a:t>Um dieses Problem zu lösen, ist es notwendig, die Natur sorgfältig zu behandeln und sich mit der Allgemeinen Reinigung des Ozeans zu </a:t>
            </a:r>
            <a:r>
              <a:rPr lang="de-DE" dirty="0" err="1" smtClean="0"/>
              <a:t>beschäftigen.Zum</a:t>
            </a:r>
            <a:r>
              <a:rPr lang="de-DE" dirty="0" smtClean="0"/>
              <a:t> Beispiel ist auf dem Bild zu sehen, wie die Barriere den Müll zurückhält, obwohl er selbst aus den gleichen Plastikflaschen und Netzen besteht.</a:t>
            </a:r>
            <a:endParaRPr lang="ru-RU" dirty="0"/>
          </a:p>
        </p:txBody>
      </p:sp>
    </p:spTree>
    <p:extLst>
      <p:ext uri="{BB962C8B-B14F-4D97-AF65-F5344CB8AC3E}">
        <p14:creationId xmlns:p14="http://schemas.microsoft.com/office/powerpoint/2010/main" val="2887683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Lösung des </a:t>
            </a:r>
            <a:r>
              <a:rPr lang="de-DE" dirty="0" err="1"/>
              <a:t>umweltproblems</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5668" y="1270000"/>
            <a:ext cx="6479999" cy="4320000"/>
          </a:xfrm>
        </p:spPr>
      </p:pic>
      <p:sp>
        <p:nvSpPr>
          <p:cNvPr id="5" name="TextBox 4"/>
          <p:cNvSpPr txBox="1"/>
          <p:nvPr/>
        </p:nvSpPr>
        <p:spPr>
          <a:xfrm>
            <a:off x="677334" y="2137338"/>
            <a:ext cx="4117088" cy="2585323"/>
          </a:xfrm>
          <a:prstGeom prst="rect">
            <a:avLst/>
          </a:prstGeom>
          <a:noFill/>
        </p:spPr>
        <p:txBody>
          <a:bodyPr wrap="square" rtlCol="0">
            <a:spAutoFit/>
          </a:bodyPr>
          <a:lstStyle/>
          <a:p>
            <a:pPr indent="457200"/>
            <a:r>
              <a:rPr lang="de-DE" dirty="0" smtClean="0"/>
              <a:t>Auch die Entwicklung und Einführung neuer Technologien und Geräte für die Sammlung von Müll, die meisten von Ihnen aus dem Strom von Sonnenkollektoren erzeugt angetrieben.</a:t>
            </a:r>
            <a:endParaRPr lang="ru-RU" dirty="0" smtClean="0"/>
          </a:p>
          <a:p>
            <a:pPr indent="457200"/>
            <a:r>
              <a:rPr lang="de-DE" dirty="0" smtClean="0"/>
              <a:t>Diese Projekte sind jedoch teurer zu implementieren als die Vorherige Option.</a:t>
            </a:r>
            <a:endParaRPr lang="ru-RU" dirty="0"/>
          </a:p>
        </p:txBody>
      </p:sp>
    </p:spTree>
    <p:extLst>
      <p:ext uri="{BB962C8B-B14F-4D97-AF65-F5344CB8AC3E}">
        <p14:creationId xmlns:p14="http://schemas.microsoft.com/office/powerpoint/2010/main" val="2966523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16692"/>
          </a:xfrm>
        </p:spPr>
        <p:txBody>
          <a:bodyPr>
            <a:normAutofit/>
          </a:bodyPr>
          <a:lstStyle/>
          <a:p>
            <a:r>
              <a:rPr lang="de-DE" dirty="0"/>
              <a:t>Informationsquelle</a:t>
            </a:r>
            <a:endParaRPr lang="ru-RU" dirty="0"/>
          </a:p>
        </p:txBody>
      </p:sp>
      <p:sp>
        <p:nvSpPr>
          <p:cNvPr id="3" name="Объект 2"/>
          <p:cNvSpPr>
            <a:spLocks noGrp="1"/>
          </p:cNvSpPr>
          <p:nvPr>
            <p:ph idx="1"/>
          </p:nvPr>
        </p:nvSpPr>
        <p:spPr>
          <a:xfrm>
            <a:off x="677333" y="1419183"/>
            <a:ext cx="9512871" cy="4981616"/>
          </a:xfrm>
        </p:spPr>
        <p:txBody>
          <a:bodyPr>
            <a:normAutofit/>
          </a:bodyPr>
          <a:lstStyle/>
          <a:p>
            <a:r>
              <a:rPr lang="de-DE" dirty="0"/>
              <a:t>https://musorish.ru/zagryazneniya-mirovogo-okeana</a:t>
            </a:r>
            <a:r>
              <a:rPr lang="de-DE" dirty="0" smtClean="0"/>
              <a:t>/</a:t>
            </a:r>
            <a:endParaRPr lang="ru-RU" dirty="0" smtClean="0"/>
          </a:p>
          <a:p>
            <a:r>
              <a:rPr lang="de-DE" dirty="0"/>
              <a:t>https://ecoportal.info/zagryaznenie-mirovogo-okeana</a:t>
            </a:r>
            <a:r>
              <a:rPr lang="de-DE" dirty="0" smtClean="0"/>
              <a:t>/</a:t>
            </a:r>
            <a:endParaRPr lang="ru-RU" dirty="0" smtClean="0"/>
          </a:p>
          <a:p>
            <a:r>
              <a:rPr lang="de-DE" dirty="0"/>
              <a:t>https://</a:t>
            </a:r>
            <a:r>
              <a:rPr lang="de-DE" dirty="0" smtClean="0"/>
              <a:t>obrazovaka.ru/geografiya/zagryaznenie-mirovogo-okeana.html</a:t>
            </a:r>
            <a:endParaRPr lang="ru-RU" dirty="0" smtClean="0"/>
          </a:p>
          <a:p>
            <a:r>
              <a:rPr lang="de-DE" dirty="0"/>
              <a:t>https://</a:t>
            </a:r>
            <a:r>
              <a:rPr lang="de-DE" dirty="0" smtClean="0"/>
              <a:t>cleanbin.ru/problems/ocean-pollution</a:t>
            </a:r>
            <a:endParaRPr lang="ru-RU" dirty="0" smtClean="0"/>
          </a:p>
          <a:p>
            <a:r>
              <a:rPr lang="de-DE" dirty="0"/>
              <a:t>https://</a:t>
            </a:r>
            <a:r>
              <a:rPr lang="de-DE" dirty="0" smtClean="0"/>
              <a:t>ekolog.uz/wp-content/uploads/2020/01/naOaZTVnQjk.jpg</a:t>
            </a:r>
            <a:endParaRPr lang="ru-RU" dirty="0" smtClean="0"/>
          </a:p>
          <a:p>
            <a:r>
              <a:rPr lang="de-DE" dirty="0"/>
              <a:t>https://</a:t>
            </a:r>
            <a:r>
              <a:rPr lang="de-DE" dirty="0" smtClean="0"/>
              <a:t>gazeta.a42.ru/uploads/eec/eec826f0-9014-11e9-bfc9-a71f251b792d.jpg</a:t>
            </a:r>
            <a:endParaRPr lang="ru-RU" dirty="0" smtClean="0"/>
          </a:p>
          <a:p>
            <a:r>
              <a:rPr lang="de-DE" dirty="0"/>
              <a:t>https://</a:t>
            </a:r>
            <a:r>
              <a:rPr lang="de-DE" dirty="0" smtClean="0"/>
              <a:t>futurum.today/wp-content/uploads/2018/06/TOC_Entangled_Turtle_by_Francis_Perez.jpg</a:t>
            </a:r>
            <a:endParaRPr lang="ru-RU" dirty="0" smtClean="0"/>
          </a:p>
          <a:p>
            <a:r>
              <a:rPr lang="de-DE" dirty="0"/>
              <a:t>https://</a:t>
            </a:r>
            <a:r>
              <a:rPr lang="de-DE" dirty="0" smtClean="0"/>
              <a:t>www.who.int/images/default-source/imported/plastic.tmb-1200v.jpg?Culture=ru&amp;amp;sfvrsn=55b08987_8</a:t>
            </a:r>
            <a:endParaRPr lang="ru-RU" dirty="0" smtClean="0"/>
          </a:p>
          <a:p>
            <a:r>
              <a:rPr lang="de-DE" dirty="0"/>
              <a:t>https://hsto.org/webt/vx/7g/tc/vx7gtccdftzfgujckbfv-olcbtc.jpeg</a:t>
            </a:r>
            <a:endParaRPr lang="ru-RU" dirty="0"/>
          </a:p>
        </p:txBody>
      </p:sp>
    </p:spTree>
    <p:extLst>
      <p:ext uri="{BB962C8B-B14F-4D97-AF65-F5344CB8AC3E}">
        <p14:creationId xmlns:p14="http://schemas.microsoft.com/office/powerpoint/2010/main" val="1421564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147</TotalTime>
  <Words>425</Words>
  <Application>Microsoft Office PowerPoint</Application>
  <PresentationFormat>Широкоэкранный</PresentationFormat>
  <Paragraphs>44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Century Gothic</vt:lpstr>
      <vt:lpstr>メイリオ</vt:lpstr>
      <vt:lpstr>Trebuchet MS</vt:lpstr>
      <vt:lpstr>Wingdings 3</vt:lpstr>
      <vt:lpstr>Грань</vt:lpstr>
      <vt:lpstr>Презентация PowerPoint</vt:lpstr>
      <vt:lpstr>Die häufigsten Schadstoffe</vt:lpstr>
      <vt:lpstr>Einfluss der Meere und Ozeane auf die Biosphäre</vt:lpstr>
      <vt:lpstr>Verschmutzung durch Plastik und anderen Müll.</vt:lpstr>
      <vt:lpstr>Schaden für Unterwasserflora und Fauna</vt:lpstr>
      <vt:lpstr>Schaden für den Menschen</vt:lpstr>
      <vt:lpstr>Lösung des umweltproblems</vt:lpstr>
      <vt:lpstr>Lösung des umweltproblems</vt:lpstr>
      <vt:lpstr>Informationsquelle</vt:lpstr>
      <vt:lpstr>Vielen Dank für Ihre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Cherin</dc:creator>
  <cp:lastModifiedBy>Cherin</cp:lastModifiedBy>
  <cp:revision>12</cp:revision>
  <dcterms:created xsi:type="dcterms:W3CDTF">2020-05-08T05:54:52Z</dcterms:created>
  <dcterms:modified xsi:type="dcterms:W3CDTF">2020-05-11T11:08:32Z</dcterms:modified>
</cp:coreProperties>
</file>