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0" r:id="rId1"/>
  </p:sldMasterIdLst>
  <p:sldIdLst>
    <p:sldId id="268" r:id="rId2"/>
    <p:sldId id="267" r:id="rId3"/>
    <p:sldId id="258" r:id="rId4"/>
    <p:sldId id="273" r:id="rId5"/>
    <p:sldId id="260" r:id="rId6"/>
    <p:sldId id="266" r:id="rId7"/>
    <p:sldId id="261" r:id="rId8"/>
    <p:sldId id="257" r:id="rId9"/>
    <p:sldId id="271" r:id="rId10"/>
    <p:sldId id="297" r:id="rId11"/>
    <p:sldId id="296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94" r:id="rId20"/>
    <p:sldId id="295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3" r:id="rId30"/>
    <p:sldId id="29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71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717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485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276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05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051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18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799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741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63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49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84507-409D-4D62-BA66-AFDA0FC2C27D}" type="datetimeFigureOut">
              <a:rPr lang="ru-RU" smtClean="0"/>
              <a:t>21.02.2022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9D06F-8DC4-4A33-A8C3-5A80DE7FEB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31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consultantplus://offline/main?base=LAW;n=82959;fld=134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209007"/>
            <a:ext cx="10515600" cy="583474"/>
          </a:xfrm>
        </p:spPr>
        <p:txBody>
          <a:bodyPr>
            <a:noAutofit/>
          </a:bodyPr>
          <a:lstStyle/>
          <a:p>
            <a:pPr algn="r"/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Коррупция – такое же древнее явление, как и сам социальный порядок</a:t>
            </a:r>
            <a:endParaRPr lang="ru-RU" sz="2000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436914"/>
            <a:ext cx="10515600" cy="5146766"/>
          </a:xfrm>
        </p:spPr>
        <p:txBody>
          <a:bodyPr>
            <a:normAutofit/>
          </a:bodyPr>
          <a:lstStyle/>
          <a:p>
            <a:r>
              <a:rPr lang="ru-RU" dirty="0" smtClean="0"/>
              <a:t>	</a:t>
            </a:r>
            <a:r>
              <a:rPr lang="ru-RU" dirty="0">
                <a:solidFill>
                  <a:srgbClr val="C00000"/>
                </a:solidFill>
              </a:rPr>
              <a:t>Первые упоминания борьбы с коррупцией исследователи относят </a:t>
            </a:r>
            <a:r>
              <a:rPr lang="ru-RU" dirty="0" smtClean="0">
                <a:solidFill>
                  <a:srgbClr val="C00000"/>
                </a:solidFill>
              </a:rPr>
              <a:t>к </a:t>
            </a:r>
            <a:r>
              <a:rPr lang="ru-RU" dirty="0">
                <a:solidFill>
                  <a:srgbClr val="C00000"/>
                </a:solidFill>
              </a:rPr>
              <a:t>середине </a:t>
            </a:r>
            <a:r>
              <a:rPr lang="en-US" dirty="0">
                <a:solidFill>
                  <a:srgbClr val="C00000"/>
                </a:solidFill>
              </a:rPr>
              <a:t>III </a:t>
            </a:r>
            <a:r>
              <a:rPr lang="ru-RU" dirty="0">
                <a:solidFill>
                  <a:srgbClr val="C00000"/>
                </a:solidFill>
              </a:rPr>
              <a:t>тыс. до н.э. </a:t>
            </a:r>
            <a:r>
              <a:rPr lang="ru-RU" dirty="0" smtClean="0">
                <a:solidFill>
                  <a:srgbClr val="C00000"/>
                </a:solidFill>
              </a:rPr>
              <a:t>–</a:t>
            </a:r>
            <a:r>
              <a:rPr lang="ru-RU" dirty="0" err="1" smtClean="0">
                <a:solidFill>
                  <a:srgbClr val="C00000"/>
                </a:solidFill>
              </a:rPr>
              <a:t>шуммерский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царь </a:t>
            </a:r>
            <a:r>
              <a:rPr lang="ru-RU" dirty="0" err="1">
                <a:solidFill>
                  <a:srgbClr val="C00000"/>
                </a:solidFill>
              </a:rPr>
              <a:t>Урукагина</a:t>
            </a:r>
            <a:r>
              <a:rPr lang="ru-RU" dirty="0">
                <a:solidFill>
                  <a:srgbClr val="C00000"/>
                </a:solidFill>
              </a:rPr>
              <a:t> пресекал злоупотребления судей и чиновников, вымогавших незаконные вознаграждения…</a:t>
            </a:r>
          </a:p>
          <a:p>
            <a:r>
              <a:rPr lang="ru-RU" dirty="0">
                <a:solidFill>
                  <a:srgbClr val="C00000"/>
                </a:solidFill>
              </a:rPr>
              <a:t>	Нормы, порицающие такие злоупотребления, обнаруживаются в ветхозаветных заповедях, дошедших через Моисея: «Даров не принимай, ибо дары слепыми делают зрячих…» (Исход, 23:8) </a:t>
            </a:r>
            <a:r>
              <a:rPr lang="en-US" dirty="0">
                <a:solidFill>
                  <a:srgbClr val="C00000"/>
                </a:solidFill>
              </a:rPr>
              <a:t>XII-VI </a:t>
            </a:r>
            <a:r>
              <a:rPr lang="ru-RU" dirty="0">
                <a:solidFill>
                  <a:srgbClr val="C00000"/>
                </a:solidFill>
              </a:rPr>
              <a:t>вв. до н.э.</a:t>
            </a:r>
          </a:p>
          <a:p>
            <a:endParaRPr lang="ru-RU" dirty="0">
              <a:solidFill>
                <a:srgbClr val="C00000"/>
              </a:solidFill>
            </a:endParaRPr>
          </a:p>
          <a:p>
            <a:r>
              <a:rPr lang="ru-RU" dirty="0">
                <a:solidFill>
                  <a:srgbClr val="C00000"/>
                </a:solidFill>
              </a:rPr>
              <a:t>	В более поздних библейских текстах содержатся положения, прямо указывающие на греховность таких деяний: «Ибо я знаю как многочисленны преступления ваши и как тяжки грехи ваши: вы враги правого, берете взятки и извращаете в суде дела бедных» (</a:t>
            </a:r>
            <a:r>
              <a:rPr lang="ru-RU" dirty="0" err="1">
                <a:solidFill>
                  <a:srgbClr val="C00000"/>
                </a:solidFill>
              </a:rPr>
              <a:t>Амос</a:t>
            </a:r>
            <a:r>
              <a:rPr lang="ru-RU" dirty="0">
                <a:solidFill>
                  <a:srgbClr val="C00000"/>
                </a:solidFill>
              </a:rPr>
              <a:t> 5:12)  </a:t>
            </a:r>
          </a:p>
        </p:txBody>
      </p:sp>
    </p:spTree>
    <p:extLst>
      <p:ext uri="{BB962C8B-B14F-4D97-AF65-F5344CB8AC3E}">
        <p14:creationId xmlns:p14="http://schemas.microsoft.com/office/powerpoint/2010/main" val="386322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548681"/>
            <a:ext cx="8229600" cy="55774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/>
              <a:t>Коррупция</a:t>
            </a:r>
            <a:r>
              <a:rPr lang="ru-RU" dirty="0"/>
              <a:t> - незаконное принятие либо извлечение в своих интересах, а равно в интересах иных лиц, лично или через посредников имущественных благ и преимуществ лицами, замещающими государственные должности, а равно должности государственной гражданской службы или муниципальной службы, с использованием своих должностных полномочий и связанных с ними возможностей, а равно подкуп данных лиц путем противоправного предоставления им физическими и юридическими лицами указанных благ и преимуществ.</a:t>
            </a:r>
          </a:p>
          <a:p>
            <a:pPr marL="0" indent="0" algn="r">
              <a:buNone/>
            </a:pPr>
            <a:r>
              <a:rPr lang="ru-RU" dirty="0"/>
              <a:t>Закон от 4 мая 2006 г. N 34-ЗРТ</a:t>
            </a:r>
          </a:p>
          <a:p>
            <a:pPr marL="0" indent="0" algn="r">
              <a:buNone/>
            </a:pPr>
            <a:r>
              <a:rPr lang="ru-RU" dirty="0"/>
              <a:t>"О противодействии коррупции в РТ"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04785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/>
          <a:lstStyle/>
          <a:p>
            <a:r>
              <a:rPr lang="ru-RU" b="1" i="1" dirty="0"/>
              <a:t>Коррупция -</a:t>
            </a:r>
            <a:r>
              <a:rPr lang="ru-RU" dirty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124745"/>
            <a:ext cx="8229600" cy="50014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моральное разложение должностных лиц и политиков, выражающееся в незаконном обогащении, взяточничестве, хищении и срастании с мафиозными структурами.</a:t>
            </a:r>
          </a:p>
          <a:p>
            <a:pPr marL="0" indent="0" algn="r">
              <a:buNone/>
            </a:pPr>
            <a:r>
              <a:rPr lang="ru-RU" b="1" i="1" dirty="0"/>
              <a:t>(Словарь С.И. Ожегова и Н.Ю. Шведовой)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	Коррупция проявляет себя во всех странах мира, в том числе развитых, и представляет собой систему отношений, которая пронизывает все сферы общества, его институты и ведет к многочисленным негативным последствиям, деформирует экономические отношения, ломает политическую систему, отторгает духовно-нравственные ценности.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028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Признаки коррупции и наиболее уязвимые сферы в РФ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Особенностью современной коррупции в РФ является ее </a:t>
            </a:r>
            <a:r>
              <a:rPr lang="ru-RU" b="1" dirty="0"/>
              <a:t>институциональный характер</a:t>
            </a:r>
            <a:r>
              <a:rPr lang="ru-RU" dirty="0"/>
              <a:t>, проникновение практически во все сферы государственного управления: судебную систему, правоохранительные органы, медицину, образование, армию и др.</a:t>
            </a:r>
          </a:p>
          <a:p>
            <a:r>
              <a:rPr lang="ru-RU" dirty="0"/>
              <a:t>Таким образом, образуются прочные </a:t>
            </a:r>
            <a:r>
              <a:rPr lang="ru-RU" b="1" dirty="0"/>
              <a:t>коррупционные сети</a:t>
            </a:r>
            <a:r>
              <a:rPr lang="ru-RU" dirty="0"/>
              <a:t>, что ставит под угрозу функционирование государственных институтов и национальную безопасность.</a:t>
            </a:r>
          </a:p>
        </p:txBody>
      </p:sp>
    </p:spTree>
    <p:extLst>
      <p:ext uri="{BB962C8B-B14F-4D97-AF65-F5344CB8AC3E}">
        <p14:creationId xmlns:p14="http://schemas.microsoft.com/office/powerpoint/2010/main" val="41778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3200" dirty="0"/>
              <a:t>К определяющим признакам коррупции в РФ относят следующие: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412776"/>
            <a:ext cx="4618856" cy="1080120"/>
          </a:xfrm>
        </p:spPr>
        <p:txBody>
          <a:bodyPr>
            <a:noAutofit/>
          </a:bodyPr>
          <a:lstStyle/>
          <a:p>
            <a:r>
              <a:rPr lang="en-US" b="1" i="1" dirty="0"/>
              <a:t>1) </a:t>
            </a:r>
            <a:r>
              <a:rPr lang="ru-RU" b="1" i="1" dirty="0"/>
              <a:t>коррупция</a:t>
            </a:r>
            <a:r>
              <a:rPr lang="ru-RU" dirty="0"/>
              <a:t> является целостным, многомерным и многоуровневым социально-правовым явлением (</a:t>
            </a:r>
            <a:r>
              <a:rPr lang="ru-RU" b="1" dirty="0"/>
              <a:t>систематическая коррупция, коррупционные сети</a:t>
            </a:r>
            <a:r>
              <a:rPr lang="ru-RU" dirty="0"/>
              <a:t>);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72064" y="1379488"/>
            <a:ext cx="3774628" cy="5274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805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3200" dirty="0"/>
              <a:t>К определяющим признакам коррупции в РФ относят следующие: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417638"/>
            <a:ext cx="8435280" cy="1435298"/>
          </a:xfrm>
        </p:spPr>
        <p:txBody>
          <a:bodyPr>
            <a:noAutofit/>
          </a:bodyPr>
          <a:lstStyle/>
          <a:p>
            <a:r>
              <a:rPr lang="en-US" b="1" i="1" dirty="0"/>
              <a:t>2) </a:t>
            </a:r>
            <a:r>
              <a:rPr lang="ru-RU" b="1" i="1" dirty="0"/>
              <a:t>субъектами коррупции</a:t>
            </a:r>
            <a:r>
              <a:rPr lang="ru-RU" dirty="0"/>
              <a:t> являются государственные, муниципальные или иные служащие коммерческих и некоммерческих организаций, а также физические лица;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708" y="3106527"/>
            <a:ext cx="4512840" cy="32672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395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3200" dirty="0"/>
              <a:t>К определяющим признакам коррупции в РФ относят следующие: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417638"/>
            <a:ext cx="8363272" cy="5251722"/>
          </a:xfrm>
        </p:spPr>
        <p:txBody>
          <a:bodyPr>
            <a:noAutofit/>
          </a:bodyPr>
          <a:lstStyle/>
          <a:p>
            <a:r>
              <a:rPr lang="en-US" b="1" i="1" dirty="0"/>
              <a:t>3) </a:t>
            </a:r>
            <a:r>
              <a:rPr lang="ru-RU" b="1" i="1" dirty="0"/>
              <a:t>коррупционные деяния наносят ущерб</a:t>
            </a:r>
            <a:r>
              <a:rPr lang="ru-RU" dirty="0"/>
              <a:t> правам и свободам человека, экономическому благосостоянию общества, эффективности внешней и внутренней политике государства;</a:t>
            </a:r>
          </a:p>
        </p:txBody>
      </p:sp>
    </p:spTree>
    <p:extLst>
      <p:ext uri="{BB962C8B-B14F-4D97-AF65-F5344CB8AC3E}">
        <p14:creationId xmlns:p14="http://schemas.microsoft.com/office/powerpoint/2010/main" val="1807230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3200" dirty="0"/>
              <a:t>К определяющим признакам коррупции в РФ относят следующие: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417638"/>
            <a:ext cx="4402832" cy="4675658"/>
          </a:xfrm>
        </p:spPr>
        <p:txBody>
          <a:bodyPr>
            <a:noAutofit/>
          </a:bodyPr>
          <a:lstStyle/>
          <a:p>
            <a:r>
              <a:rPr lang="en-US" sz="2700" dirty="0"/>
              <a:t>4) </a:t>
            </a:r>
            <a:r>
              <a:rPr lang="ru-RU" sz="2700" dirty="0"/>
              <a:t>коррупция чаще всего проявляется </a:t>
            </a:r>
            <a:r>
              <a:rPr lang="ru-RU" sz="2700" b="1" dirty="0"/>
              <a:t>в виде подкупа или систематического незаконного использования</a:t>
            </a:r>
            <a:r>
              <a:rPr lang="ru-RU" sz="2700" dirty="0"/>
              <a:t> служащими своего </a:t>
            </a:r>
            <a:r>
              <a:rPr lang="ru-RU" sz="2700" b="1" dirty="0"/>
              <a:t>положения</a:t>
            </a:r>
            <a:r>
              <a:rPr lang="ru-RU" sz="2700" dirty="0"/>
              <a:t> в корыстных целях (в личных интересах, или в интересах ограниченной социальной группы);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7" y="2492896"/>
            <a:ext cx="4137445" cy="388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864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3200" dirty="0"/>
              <a:t>К определяющим признакам коррупции в РФ относят следующие: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417638"/>
            <a:ext cx="8363272" cy="5251722"/>
          </a:xfrm>
        </p:spPr>
        <p:txBody>
          <a:bodyPr>
            <a:noAutofit/>
          </a:bodyPr>
          <a:lstStyle/>
          <a:p>
            <a:r>
              <a:rPr lang="ru-RU" dirty="0"/>
              <a:t>5) коррупция характеризуется неформальным характером деятельности и оказанием влияния на СМИ с целью нераспространения информации.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7728" y="2827714"/>
            <a:ext cx="5976664" cy="3841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1944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78098"/>
          </a:xfrm>
        </p:spPr>
        <p:txBody>
          <a:bodyPr>
            <a:noAutofit/>
          </a:bodyPr>
          <a:lstStyle/>
          <a:p>
            <a:r>
              <a:rPr lang="ru-RU" sz="2400" b="1" i="1" dirty="0"/>
              <a:t>Классификация коррупции по предметному признаку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7675" y="1124745"/>
            <a:ext cx="9011055" cy="536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228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Виды коррупции по субъектному составу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1.Деловая коррупция –возникает при взаимодействии власти и бизнеса.</a:t>
            </a:r>
          </a:p>
          <a:p>
            <a:r>
              <a:rPr lang="ru-RU" dirty="0" smtClean="0"/>
              <a:t>Бытовая коррупция – порождается взаимодействием простых граждан и чиновников.</a:t>
            </a:r>
          </a:p>
          <a:p>
            <a:r>
              <a:rPr lang="ru-RU" dirty="0" smtClean="0"/>
              <a:t>Коррупция верховной власти-относится к политическому руководству и органам государственной власти.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528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04800"/>
            <a:ext cx="10515600" cy="653143"/>
          </a:xfrm>
        </p:spPr>
        <p:txBody>
          <a:bodyPr>
            <a:normAutofit/>
          </a:bodyPr>
          <a:lstStyle/>
          <a:p>
            <a:pPr algn="r"/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Бондаренко С.В. Коррумпированные общества. – Ростов н/Д, 2002</a:t>
            </a:r>
            <a:endParaRPr lang="ru-RU" sz="2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1123406"/>
            <a:ext cx="10515600" cy="5434147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Термин </a:t>
            </a: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“</a:t>
            </a:r>
            <a:r>
              <a:rPr lang="en-US" dirty="0" err="1">
                <a:solidFill>
                  <a:srgbClr val="C00000"/>
                </a:solidFill>
                <a:latin typeface="Arial Black" panose="020B0A04020102020204" pitchFamily="34" charset="0"/>
              </a:rPr>
              <a:t>corrutio</a:t>
            </a: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”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был образован в римском праве</a:t>
            </a:r>
            <a:r>
              <a:rPr lang="en-US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и происходил от древнегреческого слова </a:t>
            </a:r>
            <a:r>
              <a:rPr lang="ru-RU" sz="2800" b="1" i="1" dirty="0">
                <a:solidFill>
                  <a:srgbClr val="C00000"/>
                </a:solidFill>
                <a:latin typeface="Arial Black" panose="020B0A04020102020204" pitchFamily="34" charset="0"/>
              </a:rPr>
              <a:t>«грязь</a:t>
            </a: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», у которого было более десяти значений: </a:t>
            </a:r>
          </a:p>
          <a:p>
            <a:pPr>
              <a:spcBef>
                <a:spcPts val="0"/>
              </a:spcBef>
            </a:pPr>
            <a:endParaRPr lang="ru-RU" i="1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i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повреждать </a:t>
            </a:r>
            <a:r>
              <a:rPr lang="ru-RU" i="1" dirty="0">
                <a:solidFill>
                  <a:srgbClr val="C00000"/>
                </a:solidFill>
                <a:latin typeface="Arial Narrow" panose="020B0606020202030204" pitchFamily="34" charset="0"/>
              </a:rPr>
              <a:t>желудок плохой пищей, портить воду в закрытой таре, расстраивать дела, расточать состояние, приводить нравы в упадок, упускать возможности, истощать источник, поджигать имущество, губить свободу, обольщать женщин, развращать молодежь, искажать смысл, унижать достоинство… </a:t>
            </a:r>
          </a:p>
          <a:p>
            <a:pPr>
              <a:spcBef>
                <a:spcPts val="0"/>
              </a:spcBef>
            </a:pPr>
            <a:endParaRPr lang="ru-RU" dirty="0" smtClean="0">
              <a:solidFill>
                <a:srgbClr val="C00000"/>
              </a:solidFill>
              <a:latin typeface="Arial Narrow" panose="020B0606020202030204" pitchFamily="34" charset="0"/>
            </a:endParaRP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	Исследователи </a:t>
            </a:r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отмечают, что термин «коррупция» мог возникнуть в результате сочетания приставки </a:t>
            </a:r>
            <a:r>
              <a:rPr lang="en-US" dirty="0">
                <a:solidFill>
                  <a:srgbClr val="C00000"/>
                </a:solidFill>
                <a:latin typeface="Arial Narrow" panose="020B0606020202030204" pitchFamily="34" charset="0"/>
              </a:rPr>
              <a:t>“</a:t>
            </a:r>
            <a:r>
              <a:rPr lang="en-US" dirty="0" err="1">
                <a:solidFill>
                  <a:srgbClr val="C00000"/>
                </a:solidFill>
                <a:latin typeface="Arial Narrow" panose="020B0606020202030204" pitchFamily="34" charset="0"/>
              </a:rPr>
              <a:t>cor</a:t>
            </a:r>
            <a:r>
              <a:rPr lang="en-US" dirty="0">
                <a:solidFill>
                  <a:srgbClr val="C00000"/>
                </a:solidFill>
                <a:latin typeface="Arial Narrow" panose="020B0606020202030204" pitchFamily="34" charset="0"/>
              </a:rPr>
              <a:t>” </a:t>
            </a:r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(в значении «с», «вместе»…)</a:t>
            </a:r>
          </a:p>
          <a:p>
            <a:pPr>
              <a:spcBef>
                <a:spcPts val="0"/>
              </a:spcBef>
            </a:pPr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и глагола </a:t>
            </a:r>
            <a:r>
              <a:rPr lang="en-US" dirty="0">
                <a:solidFill>
                  <a:srgbClr val="C00000"/>
                </a:solidFill>
                <a:latin typeface="Arial Narrow" panose="020B0606020202030204" pitchFamily="34" charset="0"/>
              </a:rPr>
              <a:t>“</a:t>
            </a:r>
            <a:r>
              <a:rPr lang="en-US" dirty="0" err="1">
                <a:solidFill>
                  <a:srgbClr val="C00000"/>
                </a:solidFill>
                <a:latin typeface="Arial Narrow" panose="020B0606020202030204" pitchFamily="34" charset="0"/>
              </a:rPr>
              <a:t>rumpere</a:t>
            </a:r>
            <a:r>
              <a:rPr lang="en-US" dirty="0">
                <a:solidFill>
                  <a:srgbClr val="C00000"/>
                </a:solidFill>
                <a:latin typeface="Arial Narrow" panose="020B0606020202030204" pitchFamily="34" charset="0"/>
              </a:rPr>
              <a:t>”</a:t>
            </a:r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 (</a:t>
            </a:r>
            <a:r>
              <a:rPr lang="ru-RU" i="1" dirty="0">
                <a:solidFill>
                  <a:srgbClr val="C00000"/>
                </a:solidFill>
                <a:latin typeface="Arial Narrow" panose="020B0606020202030204" pitchFamily="34" charset="0"/>
              </a:rPr>
              <a:t>рвать, ломать, разрушать, а также – нарушать мир, расторгать договор, преступать закон</a:t>
            </a:r>
            <a:r>
              <a:rPr lang="ru-RU" dirty="0">
                <a:solidFill>
                  <a:srgbClr val="C00000"/>
                </a:solidFill>
                <a:latin typeface="Arial Narrow" panose="020B0606020202030204" pitchFamily="34" charset="0"/>
              </a:rPr>
              <a:t>). </a:t>
            </a:r>
          </a:p>
          <a:p>
            <a:pPr>
              <a:spcBef>
                <a:spcPts val="0"/>
              </a:spcBef>
            </a:pPr>
            <a:r>
              <a:rPr lang="ru-RU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	</a:t>
            </a:r>
            <a:r>
              <a:rPr lang="ru-RU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Так произошла </a:t>
            </a:r>
            <a:r>
              <a:rPr lang="ru-RU" b="1" dirty="0" err="1">
                <a:solidFill>
                  <a:srgbClr val="C00000"/>
                </a:solidFill>
                <a:latin typeface="Arial Narrow" panose="020B0606020202030204" pitchFamily="34" charset="0"/>
              </a:rPr>
              <a:t>терминологизация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 противоправной деятельности нескольких лиц с целью </a:t>
            </a:r>
            <a:r>
              <a:rPr lang="ru-RU" sz="2800" b="1" i="1" dirty="0">
                <a:solidFill>
                  <a:srgbClr val="C00000"/>
                </a:solidFill>
                <a:latin typeface="Arial Narrow" panose="020B0606020202030204" pitchFamily="34" charset="0"/>
              </a:rPr>
              <a:t>порчи</a:t>
            </a:r>
            <a:r>
              <a:rPr lang="ru-RU" b="1" dirty="0">
                <a:solidFill>
                  <a:srgbClr val="C00000"/>
                </a:solidFill>
                <a:latin typeface="Arial Narrow" panose="020B0606020202030204" pitchFamily="34" charset="0"/>
              </a:rPr>
              <a:t> нормального хода судебного процесса, подкуп судьи, и процесса управления делами общества </a:t>
            </a:r>
          </a:p>
        </p:txBody>
      </p:sp>
    </p:spTree>
    <p:extLst>
      <p:ext uri="{BB962C8B-B14F-4D97-AF65-F5344CB8AC3E}">
        <p14:creationId xmlns:p14="http://schemas.microsoft.com/office/powerpoint/2010/main" val="3167318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Autofit/>
          </a:bodyPr>
          <a:lstStyle/>
          <a:p>
            <a:pPr algn="ctr"/>
            <a:r>
              <a:rPr lang="ru-RU" sz="2800" dirty="0"/>
              <a:t>С точки зрения отношения к коррупции </a:t>
            </a:r>
            <a:r>
              <a:rPr lang="ru-RU" sz="2800" dirty="0" smtClean="0"/>
              <a:t>американский </a:t>
            </a:r>
            <a:r>
              <a:rPr lang="ru-RU" sz="2800" dirty="0"/>
              <a:t>социолог А. </a:t>
            </a:r>
            <a:r>
              <a:rPr lang="ru-RU" sz="2800" b="1" dirty="0"/>
              <a:t>Дж</a:t>
            </a:r>
            <a:r>
              <a:rPr lang="ru-RU" sz="2800" dirty="0"/>
              <a:t>. </a:t>
            </a:r>
            <a:r>
              <a:rPr lang="ru-RU" sz="2800" b="1" dirty="0" err="1"/>
              <a:t>Хайденхаймер</a:t>
            </a:r>
            <a:r>
              <a:rPr lang="ru-RU" sz="2800" dirty="0"/>
              <a:t> предложил разделить коррупцию </a:t>
            </a:r>
            <a:r>
              <a:rPr lang="ru-RU" sz="2800" b="1" dirty="0"/>
              <a:t>на «белую»,  «серую» и «черную»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1966" y="2560319"/>
            <a:ext cx="10321834" cy="3616643"/>
          </a:xfrm>
        </p:spPr>
        <p:txBody>
          <a:bodyPr>
            <a:normAutofit/>
          </a:bodyPr>
          <a:lstStyle/>
          <a:p>
            <a:r>
              <a:rPr lang="ru-RU" dirty="0" smtClean="0"/>
              <a:t>1. Черная- осуждается всеми слоями общества.</a:t>
            </a:r>
          </a:p>
          <a:p>
            <a:r>
              <a:rPr lang="ru-RU" dirty="0" smtClean="0"/>
              <a:t>2. Серая –одни, могут желать наказания коррупционного действия, другие – нет, т.е. </a:t>
            </a:r>
            <a:r>
              <a:rPr lang="ru-RU" smtClean="0"/>
              <a:t>нет определенного </a:t>
            </a:r>
            <a:r>
              <a:rPr lang="ru-RU" dirty="0" smtClean="0"/>
              <a:t>мнения по этому поводу. </a:t>
            </a:r>
          </a:p>
          <a:p>
            <a:r>
              <a:rPr lang="ru-RU" dirty="0" smtClean="0"/>
              <a:t>3. Белая - данные действия не считаются предосудительными. Они, по существу, интегрированы в культуру и не воспринимаются как проблема.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7652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75578"/>
            <a:ext cx="8229600" cy="1498178"/>
          </a:xfrm>
        </p:spPr>
        <p:txBody>
          <a:bodyPr>
            <a:noAutofit/>
          </a:bodyPr>
          <a:lstStyle/>
          <a:p>
            <a:r>
              <a:rPr lang="ru-RU" sz="3200" b="1" i="1" dirty="0">
                <a:solidFill>
                  <a:srgbClr val="C00000"/>
                </a:solidFill>
              </a:rPr>
              <a:t>3. Наиболее уязвимые (наиболее поражённые) с точки зрения коррумпированности</a:t>
            </a:r>
            <a:br>
              <a:rPr lang="ru-RU" sz="3200" b="1" i="1" dirty="0">
                <a:solidFill>
                  <a:srgbClr val="C00000"/>
                </a:solidFill>
              </a:rPr>
            </a:br>
            <a:r>
              <a:rPr lang="ru-RU" sz="3200" b="1" i="1" dirty="0">
                <a:solidFill>
                  <a:srgbClr val="C00000"/>
                </a:solidFill>
              </a:rPr>
              <a:t>сферы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686819"/>
            <a:ext cx="8229600" cy="4439345"/>
          </a:xfrm>
        </p:spPr>
        <p:txBody>
          <a:bodyPr>
            <a:normAutofit/>
          </a:bodyPr>
          <a:lstStyle/>
          <a:p>
            <a:r>
              <a:rPr lang="ru-RU" sz="3000" dirty="0"/>
              <a:t>1) Коррупция в областях непосредственного взаимодействия граждан и юридических лиц с представителями органов государственной власти и местного самоуправления, а также в областях образования, здравоохранения, социального обеспечения и жилищно-коммунального хозяйства, то есть везде где централизованно оказываются </a:t>
            </a:r>
            <a:r>
              <a:rPr lang="ru-RU" sz="3000" b="1" dirty="0"/>
              <a:t>государственные услуги населению</a:t>
            </a:r>
          </a:p>
          <a:p>
            <a:pPr marL="0" indent="0" algn="ctr">
              <a:buNone/>
            </a:pPr>
            <a:r>
              <a:rPr lang="ru-RU" sz="3200" b="1" i="1" dirty="0" smtClean="0">
                <a:solidFill>
                  <a:srgbClr val="FF0000"/>
                </a:solidFill>
              </a:rPr>
              <a:t>(бытовая коррупция)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20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98178"/>
          </a:xfrm>
        </p:spPr>
        <p:txBody>
          <a:bodyPr>
            <a:noAutofit/>
          </a:bodyPr>
          <a:lstStyle/>
          <a:p>
            <a:r>
              <a:rPr lang="ru-RU" sz="3000" b="1" i="1" dirty="0"/>
              <a:t>Наиболее уязвимые (наиболее поражённые) с точки зрения коррумпированности</a:t>
            </a:r>
            <a:br>
              <a:rPr lang="ru-RU" sz="3000" b="1" i="1" dirty="0"/>
            </a:br>
            <a:r>
              <a:rPr lang="ru-RU" sz="3000" b="1" i="1" dirty="0"/>
              <a:t>сферы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686819"/>
            <a:ext cx="8229600" cy="4439345"/>
          </a:xfrm>
        </p:spPr>
        <p:txBody>
          <a:bodyPr>
            <a:normAutofit/>
          </a:bodyPr>
          <a:lstStyle/>
          <a:p>
            <a:r>
              <a:rPr lang="ru-RU" sz="3400" dirty="0"/>
              <a:t>2) Правоохранительная и судебная деятельность государства</a:t>
            </a:r>
          </a:p>
          <a:p>
            <a:pPr marL="0" indent="0">
              <a:buNone/>
            </a:pPr>
            <a:r>
              <a:rPr lang="ru-RU" sz="3000" dirty="0"/>
              <a:t>Использование силовых структур в качестве инструмента правового давления, рейдерская деятельность,  «заказные» случаи правового преследования.</a:t>
            </a:r>
          </a:p>
          <a:p>
            <a:pPr marL="0" indent="0">
              <a:buNone/>
            </a:pPr>
            <a:r>
              <a:rPr lang="ru-RU" sz="3000" dirty="0"/>
              <a:t>Коррупция в ФТС</a:t>
            </a:r>
          </a:p>
          <a:p>
            <a:pPr marL="0" indent="0">
              <a:buNone/>
            </a:pPr>
            <a:r>
              <a:rPr lang="ru-RU" sz="3000" dirty="0"/>
              <a:t>Коррупция в органах судебной власти</a:t>
            </a:r>
          </a:p>
        </p:txBody>
      </p:sp>
    </p:spTree>
    <p:extLst>
      <p:ext uri="{BB962C8B-B14F-4D97-AF65-F5344CB8AC3E}">
        <p14:creationId xmlns:p14="http://schemas.microsoft.com/office/powerpoint/2010/main" val="35038183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98178"/>
          </a:xfrm>
        </p:spPr>
        <p:txBody>
          <a:bodyPr>
            <a:noAutofit/>
          </a:bodyPr>
          <a:lstStyle/>
          <a:p>
            <a:r>
              <a:rPr lang="ru-RU" sz="3000" b="1" i="1" dirty="0"/>
              <a:t>Наиболее уязвимые (наиболее поражённые) с точки зрения коррумпированности</a:t>
            </a:r>
            <a:br>
              <a:rPr lang="ru-RU" sz="3000" b="1" i="1" dirty="0"/>
            </a:br>
            <a:r>
              <a:rPr lang="ru-RU" sz="3000" b="1" i="1" dirty="0"/>
              <a:t>сферы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686819"/>
            <a:ext cx="8229600" cy="4439345"/>
          </a:xfrm>
        </p:spPr>
        <p:txBody>
          <a:bodyPr>
            <a:normAutofit/>
          </a:bodyPr>
          <a:lstStyle/>
          <a:p>
            <a:r>
              <a:rPr lang="ru-RU" sz="3400" dirty="0"/>
              <a:t>3) Сфера взаимодействия органов управления и должностных лиц с бизнес-структурами (регистрация, лицензирование, выделение земли, </a:t>
            </a:r>
            <a:r>
              <a:rPr lang="ru-RU" sz="3400" dirty="0" err="1"/>
              <a:t>частно</a:t>
            </a:r>
            <a:r>
              <a:rPr lang="ru-RU" sz="3400" dirty="0"/>
              <a:t>-государственное партнёрство, финансовый и налоговый аудит, тендеры)</a:t>
            </a:r>
          </a:p>
          <a:p>
            <a:pPr marL="0" indent="0" algn="ctr">
              <a:buNone/>
            </a:pPr>
            <a:r>
              <a:rPr lang="ru-RU" sz="3600" b="1" i="1" dirty="0">
                <a:solidFill>
                  <a:srgbClr val="FF0000"/>
                </a:solidFill>
              </a:rPr>
              <a:t>Деловая (экономическая) коррупция</a:t>
            </a:r>
          </a:p>
        </p:txBody>
      </p:sp>
    </p:spTree>
    <p:extLst>
      <p:ext uri="{BB962C8B-B14F-4D97-AF65-F5344CB8AC3E}">
        <p14:creationId xmlns:p14="http://schemas.microsoft.com/office/powerpoint/2010/main" val="4133314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88640"/>
            <a:ext cx="8229600" cy="1498178"/>
          </a:xfrm>
        </p:spPr>
        <p:txBody>
          <a:bodyPr>
            <a:noAutofit/>
          </a:bodyPr>
          <a:lstStyle/>
          <a:p>
            <a:r>
              <a:rPr lang="ru-RU" sz="3000" b="1" i="1" dirty="0"/>
              <a:t>Наиболее уязвимые (наиболее поражённые) с точки зрения коррумпированности</a:t>
            </a:r>
            <a:br>
              <a:rPr lang="ru-RU" sz="3000" b="1" i="1" dirty="0"/>
            </a:br>
            <a:r>
              <a:rPr lang="ru-RU" sz="3000" b="1" i="1" dirty="0"/>
              <a:t>сферы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1686818"/>
            <a:ext cx="8229600" cy="4838526"/>
          </a:xfrm>
        </p:spPr>
        <p:txBody>
          <a:bodyPr>
            <a:normAutofit fontScale="70000" lnSpcReduction="20000"/>
          </a:bodyPr>
          <a:lstStyle/>
          <a:p>
            <a:r>
              <a:rPr lang="ru-RU" sz="3700" dirty="0"/>
              <a:t>4) Выборы в законодательные и представительные органы власти всех уровней, деятельность политических партий, а также политический лоббизм, навязывающий решения или внедряющий в их руководящие органы представителей определенных групп влияния.</a:t>
            </a:r>
          </a:p>
          <a:p>
            <a:r>
              <a:rPr lang="ru-RU" sz="3700" dirty="0"/>
              <a:t>Подкуп избирателей, преследование политических конкурентов, использование административного ресурса и иных незаконных политических технологий, политическое ограничение свободы слова и деятельности СМИ, </a:t>
            </a:r>
            <a:r>
              <a:rPr lang="ru-RU" sz="3700" b="1" dirty="0"/>
              <a:t>использование ресурсов государства и общества в личных целях, или в целях ограниченной социальной группы</a:t>
            </a:r>
          </a:p>
          <a:p>
            <a:pPr marL="0" indent="0" algn="ctr">
              <a:buNone/>
            </a:pPr>
            <a:r>
              <a:rPr lang="ru-RU" sz="4600" b="1" i="1" dirty="0">
                <a:solidFill>
                  <a:srgbClr val="FF0000"/>
                </a:solidFill>
              </a:rPr>
              <a:t>Политическая коррупция</a:t>
            </a:r>
          </a:p>
        </p:txBody>
      </p:sp>
    </p:spTree>
    <p:extLst>
      <p:ext uri="{BB962C8B-B14F-4D97-AF65-F5344CB8AC3E}">
        <p14:creationId xmlns:p14="http://schemas.microsoft.com/office/powerpoint/2010/main" val="34525023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Противодействие коррупции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деятельность федеральных органов государственной власти, органов государственной власти субъектов Российской Федерации, органов местного самоуправления, институтов гражданского общества, организаций и физических лиц в пределах их полномочий:</a:t>
            </a:r>
          </a:p>
          <a:p>
            <a:r>
              <a:rPr lang="ru-RU" dirty="0"/>
              <a:t>а) по предупреждению коррупции, в том числе по выявлению и последующему устранению причин коррупции </a:t>
            </a:r>
            <a:r>
              <a:rPr lang="ru-RU" b="1" i="1" dirty="0"/>
              <a:t>(профилактика коррупции)</a:t>
            </a:r>
            <a:r>
              <a:rPr lang="ru-RU" dirty="0"/>
              <a:t>;</a:t>
            </a:r>
          </a:p>
          <a:p>
            <a:r>
              <a:rPr lang="ru-RU" dirty="0"/>
              <a:t>б) по выявлению, предупреждению, пресечению, раскрытию и расследованию коррупционных правонарушений </a:t>
            </a:r>
            <a:r>
              <a:rPr lang="ru-RU" b="1" i="1" dirty="0"/>
              <a:t>(борьба с коррупцией)</a:t>
            </a:r>
            <a:r>
              <a:rPr lang="ru-RU" dirty="0"/>
              <a:t>;</a:t>
            </a:r>
          </a:p>
          <a:p>
            <a:r>
              <a:rPr lang="ru-RU" dirty="0"/>
              <a:t>в) по минимизации и (или) ликвидации последствий коррупционных правонарушений </a:t>
            </a:r>
            <a:r>
              <a:rPr lang="ru-RU" b="1" i="1" dirty="0"/>
              <a:t>(санация коррупции)</a:t>
            </a:r>
            <a:r>
              <a:rPr lang="ru-RU" dirty="0"/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095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i="1" dirty="0"/>
              <a:t>Антикоррупционная политика -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1200" y="2381207"/>
            <a:ext cx="8229600" cy="37449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- </a:t>
            </a:r>
            <a:r>
              <a:rPr lang="ru-RU" sz="3600" dirty="0"/>
              <a:t>системное взаимодействие институтов государства и гражданского общества, направленное на устранение негативного влияния коррупции, борьбу с </a:t>
            </a:r>
            <a:r>
              <a:rPr lang="ru-RU" sz="3600"/>
              <a:t>коррупцией, профилактику </a:t>
            </a:r>
            <a:r>
              <a:rPr lang="ru-RU" sz="3600" dirty="0"/>
              <a:t>и развитие антикоррупционного самосознания.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144000" cy="21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4024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46578" y="116633"/>
            <a:ext cx="8511822" cy="662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94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dirty="0"/>
              <a:t>Структурные признаки коррупции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23480" y="1124744"/>
            <a:ext cx="9044521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00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13510"/>
            <a:ext cx="10515600" cy="8708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9120" y="587829"/>
            <a:ext cx="11190514" cy="5921828"/>
          </a:xfrm>
        </p:spPr>
        <p:txBody>
          <a:bodyPr>
            <a:normAutofit/>
          </a:bodyPr>
          <a:lstStyle/>
          <a:p>
            <a:r>
              <a:rPr lang="ru-RU" sz="1800" dirty="0" smtClean="0">
                <a:solidFill>
                  <a:schemeClr val="tx1"/>
                </a:solidFill>
              </a:rPr>
              <a:t>2003    Александр Прохоров (губернатор Смоленской области)    -  274 млн            -    амнистия</a:t>
            </a:r>
          </a:p>
          <a:p>
            <a:pPr marL="342900" indent="-342900">
              <a:buAutoNum type="arabicPlain" startAt="2005"/>
            </a:pPr>
            <a:r>
              <a:rPr lang="ru-RU" sz="1800" dirty="0" smtClean="0">
                <a:solidFill>
                  <a:schemeClr val="tx1"/>
                </a:solidFill>
              </a:rPr>
              <a:t>    Владимир Платов       (губернатор Тверской области)          - 500 млн            -    амнистия</a:t>
            </a:r>
          </a:p>
          <a:p>
            <a:pPr marL="342900" indent="-342900">
              <a:buAutoNum type="arabicPlain" startAt="2006"/>
            </a:pPr>
            <a:r>
              <a:rPr lang="ru-RU" sz="1800" dirty="0" smtClean="0">
                <a:solidFill>
                  <a:schemeClr val="tx1"/>
                </a:solidFill>
              </a:rPr>
              <a:t>    Алексей Баринов        (губернатор   Ненецкого АО)               - 19 млн              -  условный срок </a:t>
            </a:r>
          </a:p>
          <a:p>
            <a:pPr marL="342900" indent="-342900">
              <a:buAutoNum type="arabicPlain" startAt="2008"/>
            </a:pPr>
            <a:r>
              <a:rPr lang="ru-RU" sz="1800" dirty="0" smtClean="0">
                <a:solidFill>
                  <a:schemeClr val="tx1"/>
                </a:solidFill>
              </a:rPr>
              <a:t>    Николай </a:t>
            </a:r>
            <a:r>
              <a:rPr lang="ru-RU" sz="1800" dirty="0">
                <a:solidFill>
                  <a:schemeClr val="tx1"/>
                </a:solidFill>
              </a:rPr>
              <a:t>Гражданкин (мэр Кисловодска)                               </a:t>
            </a:r>
            <a:r>
              <a:rPr lang="ru-RU" sz="1800" dirty="0" smtClean="0">
                <a:solidFill>
                  <a:schemeClr val="tx1"/>
                </a:solidFill>
              </a:rPr>
              <a:t>   </a:t>
            </a:r>
            <a:r>
              <a:rPr lang="ru-RU" sz="1800" dirty="0">
                <a:solidFill>
                  <a:schemeClr val="tx1"/>
                </a:solidFill>
              </a:rPr>
              <a:t>- 15,6 млн           - штраф 280 тыс. руб.</a:t>
            </a:r>
          </a:p>
          <a:p>
            <a:r>
              <a:rPr lang="ru-RU" sz="1800" dirty="0" smtClean="0">
                <a:solidFill>
                  <a:schemeClr val="tx1"/>
                </a:solidFill>
              </a:rPr>
              <a:t>2010    Вячеслав Дудка          (губернатор Тульской области)      - взятка 40 млн    -   9,5 лет строгого режима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2014    Игорь </a:t>
            </a:r>
            <a:r>
              <a:rPr lang="ru-RU" sz="1800" dirty="0">
                <a:solidFill>
                  <a:schemeClr val="tx1"/>
                </a:solidFill>
              </a:rPr>
              <a:t>Б</a:t>
            </a:r>
            <a:r>
              <a:rPr lang="ru-RU" sz="1800" dirty="0" smtClean="0">
                <a:solidFill>
                  <a:schemeClr val="tx1"/>
                </a:solidFill>
              </a:rPr>
              <a:t>естужев          (мэр Ставрополя)                              - взятка 1,8 млн   -   9 лет строгого режима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(+ 50 млн. попытка) </a:t>
            </a:r>
          </a:p>
          <a:p>
            <a:pPr marL="342900" indent="-342900">
              <a:spcBef>
                <a:spcPts val="0"/>
              </a:spcBef>
              <a:buAutoNum type="arabicPlain" startAt="2015"/>
            </a:pPr>
            <a:r>
              <a:rPr lang="ru-RU" sz="1800" dirty="0" smtClean="0">
                <a:solidFill>
                  <a:schemeClr val="tx1"/>
                </a:solidFill>
              </a:rPr>
              <a:t>    Евгения Васильева    (Минобороны)                                   -  647 млн.                 -  3,5 месяца заключения                                                                                                                                                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                                     2,5 года домашнего ареста </a:t>
            </a:r>
          </a:p>
          <a:p>
            <a:pPr marL="342900" indent="-342900">
              <a:spcBef>
                <a:spcPts val="0"/>
              </a:spcBef>
              <a:buAutoNum type="arabicPlain" startAt="2015"/>
            </a:pPr>
            <a:r>
              <a:rPr lang="ru-RU" sz="1800" dirty="0" smtClean="0">
                <a:solidFill>
                  <a:schemeClr val="tx1"/>
                </a:solidFill>
              </a:rPr>
              <a:t>    Николай </a:t>
            </a:r>
            <a:r>
              <a:rPr lang="ru-RU" sz="1800" dirty="0" err="1" smtClean="0">
                <a:solidFill>
                  <a:schemeClr val="tx1"/>
                </a:solidFill>
              </a:rPr>
              <a:t>Денин</a:t>
            </a:r>
            <a:r>
              <a:rPr lang="ru-RU" sz="1800" dirty="0" smtClean="0">
                <a:solidFill>
                  <a:schemeClr val="tx1"/>
                </a:solidFill>
              </a:rPr>
              <a:t>       (губернатор Брянской области)       - 21,8 млн                    - 4 года 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2015    Юрий Ласточкин    (мэр Рыбинска)                                    - взятка 2 млн             - 8,5 лет строгого режима</a:t>
            </a:r>
          </a:p>
          <a:p>
            <a:pPr marL="342900" indent="-342900">
              <a:spcBef>
                <a:spcPts val="0"/>
              </a:spcBef>
              <a:buAutoNum type="arabicPlain" startAt="2016"/>
            </a:pPr>
            <a:r>
              <a:rPr lang="ru-RU" sz="1800" dirty="0" smtClean="0">
                <a:solidFill>
                  <a:schemeClr val="tx1"/>
                </a:solidFill>
              </a:rPr>
              <a:t>    Евгений </a:t>
            </a:r>
            <a:r>
              <a:rPr lang="ru-RU" sz="1800" dirty="0" err="1" smtClean="0">
                <a:solidFill>
                  <a:schemeClr val="tx1"/>
                </a:solidFill>
              </a:rPr>
              <a:t>Урлашов</a:t>
            </a:r>
            <a:r>
              <a:rPr lang="ru-RU" sz="1800" dirty="0" smtClean="0">
                <a:solidFill>
                  <a:schemeClr val="tx1"/>
                </a:solidFill>
              </a:rPr>
              <a:t>   (мэр Ярославля)                                  - взятка 17 млн           - 12,5 лет строгого режима</a:t>
            </a:r>
          </a:p>
          <a:p>
            <a:pPr marL="342900" indent="-342900">
              <a:spcBef>
                <a:spcPts val="0"/>
              </a:spcBef>
              <a:buAutoNum type="arabicPlain" startAt="2017"/>
            </a:pPr>
            <a:r>
              <a:rPr lang="ru-RU" sz="1800" dirty="0" smtClean="0">
                <a:solidFill>
                  <a:schemeClr val="tx1"/>
                </a:solidFill>
              </a:rPr>
              <a:t>    Алексей </a:t>
            </a:r>
            <a:r>
              <a:rPr lang="ru-RU" sz="1800" dirty="0" err="1" smtClean="0">
                <a:solidFill>
                  <a:schemeClr val="tx1"/>
                </a:solidFill>
              </a:rPr>
              <a:t>Улюкаев</a:t>
            </a:r>
            <a:r>
              <a:rPr lang="ru-RU" sz="1800" dirty="0" smtClean="0">
                <a:solidFill>
                  <a:schemeClr val="tx1"/>
                </a:solidFill>
              </a:rPr>
              <a:t>    (Министр </a:t>
            </a:r>
            <a:r>
              <a:rPr lang="ru-RU" sz="1800" dirty="0" err="1" smtClean="0">
                <a:solidFill>
                  <a:schemeClr val="tx1"/>
                </a:solidFill>
              </a:rPr>
              <a:t>экономразвития</a:t>
            </a:r>
            <a:r>
              <a:rPr lang="ru-RU" sz="1800" dirty="0" smtClean="0">
                <a:solidFill>
                  <a:schemeClr val="tx1"/>
                </a:solidFill>
              </a:rPr>
              <a:t> РФ)       - взятка 2 млн             - 8  лет строгого режима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2018    </a:t>
            </a:r>
            <a:r>
              <a:rPr lang="ru-RU" sz="1800" b="1" dirty="0" smtClean="0">
                <a:solidFill>
                  <a:schemeClr val="tx1"/>
                </a:solidFill>
              </a:rPr>
              <a:t>Александр Хорошавин (г-р Сахалинской области)         - взятки + 450 млн     - 13 лет строгого режима </a:t>
            </a:r>
          </a:p>
          <a:p>
            <a:pPr marL="342900" indent="-342900">
              <a:spcBef>
                <a:spcPts val="0"/>
              </a:spcBef>
              <a:buAutoNum type="arabicPlain" startAt="2018"/>
            </a:pPr>
            <a:r>
              <a:rPr lang="ru-RU" sz="1800" dirty="0" smtClean="0">
                <a:solidFill>
                  <a:schemeClr val="tx1"/>
                </a:solidFill>
              </a:rPr>
              <a:t>    Никита Белых         (губернатор Кировской области)    - взятка 400 тыс. евро       -  8 лет строгого режима</a:t>
            </a:r>
          </a:p>
          <a:p>
            <a:pPr marL="342900" indent="-342900">
              <a:spcBef>
                <a:spcPts val="0"/>
              </a:spcBef>
              <a:buAutoNum type="arabicPlain" startAt="2019"/>
            </a:pPr>
            <a:r>
              <a:rPr lang="ru-RU" sz="1800" dirty="0" smtClean="0">
                <a:solidFill>
                  <a:schemeClr val="tx1"/>
                </a:solidFill>
              </a:rPr>
              <a:t>    Олег Сорокин          (мэр Нижнего Новгорода)                - взятка 1 млн долларов  - 10 лет строгого режима</a:t>
            </a:r>
          </a:p>
          <a:p>
            <a:pPr>
              <a:spcBef>
                <a:spcPts val="0"/>
              </a:spcBef>
            </a:pPr>
            <a:r>
              <a:rPr lang="ru-RU" sz="1800" dirty="0">
                <a:solidFill>
                  <a:schemeClr val="tx1"/>
                </a:solidFill>
              </a:rPr>
              <a:t> </a:t>
            </a:r>
            <a:r>
              <a:rPr lang="ru-RU" sz="1800" dirty="0" smtClean="0">
                <a:solidFill>
                  <a:schemeClr val="tx1"/>
                </a:solidFill>
              </a:rPr>
              <a:t>                                                                                                                  + похищение человека</a:t>
            </a:r>
          </a:p>
          <a:p>
            <a:pPr marL="342900" indent="-342900">
              <a:spcBef>
                <a:spcPts val="0"/>
              </a:spcBef>
              <a:buAutoNum type="arabicPlain" startAt="2019"/>
            </a:pPr>
            <a:r>
              <a:rPr lang="ru-RU" sz="1800" dirty="0" smtClean="0">
                <a:solidFill>
                  <a:srgbClr val="000000"/>
                </a:solidFill>
              </a:rPr>
              <a:t> Вячеслав </a:t>
            </a:r>
            <a:r>
              <a:rPr lang="ru-RU" sz="1800" dirty="0" err="1" smtClean="0">
                <a:solidFill>
                  <a:srgbClr val="000000"/>
                </a:solidFill>
              </a:rPr>
              <a:t>Гайзер</a:t>
            </a:r>
            <a:r>
              <a:rPr lang="ru-RU" sz="1800" dirty="0" smtClean="0">
                <a:solidFill>
                  <a:srgbClr val="000000"/>
                </a:solidFill>
              </a:rPr>
              <a:t>    (экс-глава Коми)                                     крупные взятки –ущерб 3,5 </a:t>
            </a:r>
            <a:r>
              <a:rPr lang="ru-RU" sz="1800" dirty="0" err="1" smtClean="0">
                <a:solidFill>
                  <a:srgbClr val="000000"/>
                </a:solidFill>
              </a:rPr>
              <a:t>млр.руб</a:t>
            </a:r>
            <a:r>
              <a:rPr lang="ru-RU" sz="1800" dirty="0" smtClean="0">
                <a:solidFill>
                  <a:srgbClr val="000000"/>
                </a:solidFill>
              </a:rPr>
              <a:t> – 11 лет строго режима </a:t>
            </a:r>
          </a:p>
          <a:p>
            <a:pPr>
              <a:spcBef>
                <a:spcPts val="0"/>
              </a:spcBef>
            </a:pPr>
            <a:r>
              <a:rPr lang="ru-RU" sz="1800" dirty="0" smtClean="0">
                <a:solidFill>
                  <a:schemeClr val="tx1"/>
                </a:solidFill>
              </a:rPr>
              <a:t>2021 Леонид Маркелов (экс-глава Марий Эл</a:t>
            </a:r>
            <a:r>
              <a:rPr lang="ru-RU" sz="1800" smtClean="0">
                <a:solidFill>
                  <a:schemeClr val="tx1"/>
                </a:solidFill>
              </a:rPr>
              <a:t>)                             </a:t>
            </a:r>
            <a:r>
              <a:rPr lang="ru-RU" sz="1800" smtClean="0">
                <a:solidFill>
                  <a:schemeClr val="tx1"/>
                </a:solidFill>
              </a:rPr>
              <a:t>взятка 235 </a:t>
            </a:r>
            <a:r>
              <a:rPr lang="ru-RU" sz="1800" dirty="0" smtClean="0">
                <a:solidFill>
                  <a:schemeClr val="tx1"/>
                </a:solidFill>
              </a:rPr>
              <a:t>млн. руб. </a:t>
            </a:r>
            <a:r>
              <a:rPr lang="ru-RU" sz="1800" dirty="0" smtClean="0">
                <a:solidFill>
                  <a:schemeClr val="tx1"/>
                </a:solidFill>
              </a:rPr>
              <a:t>13 </a:t>
            </a:r>
            <a:r>
              <a:rPr lang="ru-RU" sz="1800" dirty="0" smtClean="0">
                <a:solidFill>
                  <a:schemeClr val="tx1"/>
                </a:solidFill>
              </a:rPr>
              <a:t>лет строго режима</a:t>
            </a:r>
          </a:p>
        </p:txBody>
      </p:sp>
    </p:spTree>
    <p:extLst>
      <p:ext uri="{BB962C8B-B14F-4D97-AF65-F5344CB8AC3E}">
        <p14:creationId xmlns:p14="http://schemas.microsoft.com/office/powerpoint/2010/main" val="29986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2594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47403" y="2904067"/>
            <a:ext cx="3316587" cy="407793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0080" y="1332411"/>
            <a:ext cx="7280365" cy="4998720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047403" y="1762298"/>
            <a:ext cx="830769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Picture 1" descr="IMG_0113 (1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6" t="2277" r="7172" b="31822"/>
          <a:stretch>
            <a:fillRect/>
          </a:stretch>
        </p:blipFill>
        <p:spPr bwMode="auto">
          <a:xfrm>
            <a:off x="768003" y="1186565"/>
            <a:ext cx="3316586" cy="426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045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4657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399646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B050"/>
                </a:solidFill>
                <a:latin typeface="Arial Black" panose="020B0A04020102020204" pitchFamily="34" charset="0"/>
              </a:rPr>
              <a:t>ФОЛЬКЛОРНЫЕ ОБРАЗЫ КОРРУПЦИИ</a:t>
            </a:r>
            <a:endParaRPr lang="ru-RU" sz="2400" b="1" i="1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039091"/>
            <a:ext cx="5157787" cy="17456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880901" y="3077910"/>
            <a:ext cx="2665699" cy="2769152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039091"/>
            <a:ext cx="5183188" cy="174567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62133" y="2050799"/>
            <a:ext cx="11775028" cy="407060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057456" y="1323724"/>
            <a:ext cx="13736715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5" name="Picture 1" descr="IMG_01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" t="22925"/>
          <a:stretch>
            <a:fillRect/>
          </a:stretch>
        </p:blipFill>
        <p:spPr bwMode="auto">
          <a:xfrm>
            <a:off x="5316779" y="1772610"/>
            <a:ext cx="5434001" cy="410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 flipV="1">
            <a:off x="2742034" y="-137171"/>
            <a:ext cx="855280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147" name="Picture 3" descr="IMG_01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4" t="107" r="13078"/>
          <a:stretch>
            <a:fillRect/>
          </a:stretch>
        </p:blipFill>
        <p:spPr bwMode="auto">
          <a:xfrm>
            <a:off x="1110722" y="1745508"/>
            <a:ext cx="3577662" cy="410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4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474460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70C0"/>
                </a:solidFill>
                <a:latin typeface="Arial Black" panose="020B0A04020102020204" pitchFamily="34" charset="0"/>
              </a:rPr>
              <a:t>М.Е. Салтыков-Щедрин. Пошехонская старина (1888 г.)</a:t>
            </a:r>
            <a:endParaRPr lang="ru-RU" sz="2400" b="1" i="1" dirty="0">
              <a:solidFill>
                <a:srgbClr val="0070C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014153"/>
            <a:ext cx="5157787" cy="124691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06500" y="1955006"/>
            <a:ext cx="2143125" cy="28575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890356" y="1197034"/>
            <a:ext cx="7465032" cy="5561214"/>
          </a:xfrm>
        </p:spPr>
        <p:txBody>
          <a:bodyPr>
            <a:normAutofit/>
          </a:bodyPr>
          <a:lstStyle/>
          <a:p>
            <a:pPr marL="0" indent="0" algn="just" fontAlgn="base">
              <a:buNone/>
            </a:pPr>
            <a:endParaRPr lang="ru-RU" sz="18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just" fontAlgn="base">
              <a:buNone/>
            </a:pPr>
            <a:r>
              <a:rPr lang="ru-RU" sz="1800" dirty="0" smtClean="0">
                <a:solidFill>
                  <a:srgbClr val="000000"/>
                </a:solidFill>
                <a:latin typeface="Arial" panose="020B0604020202020204" pitchFamily="34" charset="0"/>
              </a:rPr>
              <a:t>Разговор 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незаметно переходит к взяткам.</a:t>
            </a:r>
          </a:p>
          <a:p>
            <a:pPr marL="0" indent="0" algn="just" fontAlgn="base"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– В мое время в комиссариате взятки брали – вот так брали! – говорит дедушка. – Француз на носу, войско без сапог, а им и горя мало. Принимают всякую гниль.</a:t>
            </a:r>
          </a:p>
          <a:p>
            <a:pPr marL="0" indent="0" algn="just" fontAlgn="base"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– И прежде взятки брали, и теперь берут, – утверждает </a:t>
            </a:r>
            <a:r>
              <a:rPr lang="ru-RU" sz="1800" dirty="0" err="1">
                <a:solidFill>
                  <a:srgbClr val="000000"/>
                </a:solidFill>
                <a:latin typeface="Arial" panose="020B0604020202020204" pitchFamily="34" charset="0"/>
              </a:rPr>
              <a:t>Любягин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marL="0" indent="0" algn="just" fontAlgn="base"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– И на предбудущее время будут брать.</a:t>
            </a:r>
          </a:p>
          <a:p>
            <a:pPr marL="0" indent="0" algn="just" fontAlgn="base"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– Потому – люди, а не святые.</a:t>
            </a:r>
          </a:p>
          <a:p>
            <a:pPr marL="0" indent="0" algn="just" fontAlgn="base"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– Иной и рад бы не брать, ан у него дети пить-есть просят.</a:t>
            </a:r>
          </a:p>
          <a:p>
            <a:pPr marL="0" indent="0" algn="just" fontAlgn="base"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– Что и говорить!</a:t>
            </a:r>
          </a:p>
          <a:p>
            <a:pPr marL="0" indent="0" algn="just" fontAlgn="base">
              <a:buNone/>
            </a:pP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– В низших местах берут заседатели, исправники, судьи – этим взятки не крупные дают. В средних местах берут председатели палат, губернаторы – к ним уж с малостью не подходи. А в верхних местах берут сенаторы – тем целый куш подавай. </a:t>
            </a:r>
            <a:r>
              <a:rPr lang="ru-RU" sz="1800" b="1" dirty="0">
                <a:solidFill>
                  <a:srgbClr val="000000"/>
                </a:solidFill>
                <a:latin typeface="Arial" panose="020B0604020202020204" pitchFamily="34" charset="0"/>
              </a:rPr>
              <a:t>Не нами это началось, не нами и кончится.</a:t>
            </a:r>
            <a:r>
              <a:rPr lang="ru-RU" sz="1800" dirty="0">
                <a:solidFill>
                  <a:srgbClr val="000000"/>
                </a:solidFill>
                <a:latin typeface="Arial" panose="020B0604020202020204" pitchFamily="34" charset="0"/>
              </a:rPr>
              <a:t> И которые люди полагают, что взятки когда-нибудь прекратятся, те полагают это от легкомыслия.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33596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74815"/>
            <a:ext cx="10515600" cy="996339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Пример интерпретации понятия «коррупция» в советский период (1979 г.)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4854" y="1895302"/>
            <a:ext cx="10515600" cy="5092124"/>
          </a:xfrm>
        </p:spPr>
        <p:txBody>
          <a:bodyPr/>
          <a:lstStyle/>
          <a:p>
            <a:endParaRPr lang="ru-RU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341112"/>
              </p:ext>
            </p:extLst>
          </p:nvPr>
        </p:nvGraphicFramePr>
        <p:xfrm>
          <a:off x="474798" y="992775"/>
          <a:ext cx="10240702" cy="5242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8" name="Slide" r:id="rId3" imgW="6094639" imgH="3427618" progId="PowerPoint.Slide.12">
                  <p:embed/>
                </p:oleObj>
              </mc:Choice>
              <mc:Fallback>
                <p:oleObj name="Slide" r:id="rId3" imgW="6094639" imgH="3427618" progId="PowerPoint.Slide.12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4798" y="992775"/>
                        <a:ext cx="10240702" cy="5242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281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357446"/>
            <a:ext cx="10515600" cy="127184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Bef>
                <a:spcPts val="1000"/>
              </a:spcBef>
            </a:pPr>
            <a:r>
              <a:rPr lang="ru-RU" sz="2000" i="1" dirty="0" smtClean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257695"/>
            <a:ext cx="10515600" cy="6359236"/>
          </a:xfrm>
        </p:spPr>
        <p:txBody>
          <a:bodyPr>
            <a:normAutofit fontScale="25000" lnSpcReduction="20000"/>
          </a:bodyPr>
          <a:lstStyle/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9600" b="1" i="1" dirty="0" smtClean="0">
                <a:solidFill>
                  <a:srgbClr val="93975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Большой</a:t>
            </a:r>
            <a:r>
              <a:rPr lang="ru-RU" sz="9600" b="1" i="1" dirty="0">
                <a:solidFill>
                  <a:srgbClr val="93975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юридический словарь. — М.: </a:t>
            </a:r>
            <a:r>
              <a:rPr lang="ru-RU" sz="9600" b="1" i="1" dirty="0" smtClean="0">
                <a:solidFill>
                  <a:srgbClr val="93975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Инфра-М.</a:t>
            </a: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9600" b="1" i="1" dirty="0" smtClean="0">
                <a:solidFill>
                  <a:srgbClr val="93975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9600" b="1" i="1" dirty="0">
                <a:solidFill>
                  <a:srgbClr val="93975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 Я. Сухарев, В. Е. </a:t>
            </a:r>
            <a:r>
              <a:rPr lang="ru-RU" sz="9600" b="1" i="1" dirty="0" err="1">
                <a:solidFill>
                  <a:srgbClr val="93975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Крутских</a:t>
            </a:r>
            <a:r>
              <a:rPr lang="ru-RU" sz="9600" b="1" i="1" dirty="0">
                <a:solidFill>
                  <a:srgbClr val="939756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А.Я. Сухарева. 2003</a:t>
            </a:r>
            <a:r>
              <a:rPr lang="ru-RU" sz="9600" b="1" i="1" dirty="0">
                <a:solidFill>
                  <a:srgbClr val="939756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9600" b="1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  <a:t/>
            </a:r>
            <a:br>
              <a:rPr lang="ru-RU" sz="9600" b="1" dirty="0">
                <a:solidFill>
                  <a:srgbClr val="000000"/>
                </a:solidFill>
                <a:latin typeface="Calibri Light" panose="020F0302020204030204" pitchFamily="34" charset="0"/>
                <a:ea typeface="+mj-ea"/>
                <a:cs typeface="+mj-cs"/>
              </a:rPr>
            </a:br>
            <a:endParaRPr lang="ru-RU" sz="8000" b="1" dirty="0" smtClean="0">
              <a:solidFill>
                <a:srgbClr val="676A6C"/>
              </a:solidFill>
              <a:latin typeface="open sans"/>
            </a:endParaRPr>
          </a:p>
          <a:p>
            <a:pPr marL="457200">
              <a:lnSpc>
                <a:spcPts val="2800"/>
              </a:lnSpc>
              <a:spcAft>
                <a:spcPts val="0"/>
              </a:spcAft>
            </a:pPr>
            <a:r>
              <a:rPr lang="ru-RU" sz="8000" dirty="0" smtClean="0">
                <a:solidFill>
                  <a:srgbClr val="002060"/>
                </a:solidFill>
                <a:latin typeface="open sans"/>
              </a:rPr>
              <a:t>КОРРУПЦИЯ </a:t>
            </a:r>
            <a:r>
              <a:rPr lang="ru-RU" sz="8000" dirty="0">
                <a:solidFill>
                  <a:srgbClr val="002060"/>
                </a:solidFill>
                <a:latin typeface="open sans"/>
              </a:rPr>
              <a:t>(от. лат. </a:t>
            </a:r>
            <a:r>
              <a:rPr lang="ru-RU" sz="8000" dirty="0" err="1">
                <a:solidFill>
                  <a:srgbClr val="002060"/>
                </a:solidFill>
                <a:latin typeface="open sans"/>
              </a:rPr>
              <a:t>corruptio</a:t>
            </a:r>
            <a:r>
              <a:rPr lang="ru-RU" sz="8000" dirty="0">
                <a:solidFill>
                  <a:srgbClr val="002060"/>
                </a:solidFill>
                <a:latin typeface="open sans"/>
              </a:rPr>
              <a:t> — подкуп) — общественно опасное явление в сфере политики или государственного управления, выражающееся в умышленном использовании представителями власти своего служебного статуса для противоправного получения имущественных и неимущественных благ и преимуществ в любой форме, а равно подкуп этих лиц. </a:t>
            </a:r>
            <a:r>
              <a:rPr lang="ru-RU" sz="9600" b="1" i="1" dirty="0">
                <a:solidFill>
                  <a:srgbClr val="002060"/>
                </a:solidFill>
                <a:latin typeface="open sans"/>
              </a:rPr>
              <a:t>В РФ К. — понятие не уголовно-правовое, а собирательное,</a:t>
            </a:r>
            <a:r>
              <a:rPr lang="ru-RU" sz="8000" dirty="0">
                <a:solidFill>
                  <a:srgbClr val="002060"/>
                </a:solidFill>
                <a:latin typeface="open sans"/>
              </a:rPr>
              <a:t> определяющее правонарушения самого различного вида — от дисциплинарных до уголовно-правовых. Антикоррупционными нормами УК. РФ являются в первую очередь нормы о должностных преступлениях: о злоупотреблении должностными полномочиями (ст. 285), о превышении должностных полномочий (ст. 286), о получении взятки (ст. 290), о служебном подлоге (ст. 292). </a:t>
            </a:r>
            <a:endParaRPr lang="ru-RU" sz="8000" dirty="0">
              <a:solidFill>
                <a:srgbClr val="002060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ru-RU" sz="7200" dirty="0" smtClean="0">
              <a:solidFill>
                <a:srgbClr val="000000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endParaRPr lang="ru-RU" sz="4200" dirty="0">
              <a:solidFill>
                <a:srgbClr val="000000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25132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265" y="141316"/>
            <a:ext cx="10515600" cy="1055717"/>
          </a:xfrm>
        </p:spPr>
        <p:txBody>
          <a:bodyPr>
            <a:normAutofit/>
          </a:bodyPr>
          <a:lstStyle/>
          <a:p>
            <a:pPr marL="228600" indent="-228600" algn="ctr">
              <a:lnSpc>
                <a:spcPts val="1440"/>
              </a:lnSpc>
              <a:spcBef>
                <a:spcPts val="1000"/>
              </a:spcBef>
              <a:spcAft>
                <a:spcPts val="800"/>
              </a:spcAft>
            </a:pPr>
            <a:r>
              <a:rPr lang="ru-RU" sz="2000" b="1" kern="1800" spc="15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25 декабря 2008 г. N 273-ФЗ </a:t>
            </a:r>
            <a:br>
              <a:rPr lang="ru-RU" sz="2000" b="1" kern="1800" spc="15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kern="1800" spc="15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kern="1800" spc="15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kern="1800" spc="15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"О противодействии коррупции"</a:t>
            </a:r>
            <a:r>
              <a:rPr lang="ru-RU" sz="2000" dirty="0" smtClean="0">
                <a:effectLst/>
              </a:rPr>
              <a:t/>
            </a:r>
            <a:br>
              <a:rPr lang="ru-RU" sz="2000" dirty="0" smtClean="0">
                <a:effectLst/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3825" y="989216"/>
            <a:ext cx="11263746" cy="5685904"/>
          </a:xfrm>
        </p:spPr>
        <p:txBody>
          <a:bodyPr>
            <a:normAutofit fontScale="25000" lnSpcReduction="20000"/>
          </a:bodyPr>
          <a:lstStyle/>
          <a:p>
            <a:pPr marL="0" indent="0" fontAlgn="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pc="1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7200" spc="1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Настоящим </a:t>
            </a:r>
            <a:r>
              <a:rPr lang="ru-RU" sz="72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Федеральным законом устанавливаются основные принципы противодействия коррупции, правовые и организационные основы предупреждения коррупции и борьбы с ней, минимизации и (или) ликвидации последствий коррупционных правонарушений.</a:t>
            </a:r>
            <a:endParaRPr lang="ru-RU" sz="7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7200" spc="1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Статья </a:t>
            </a:r>
            <a:r>
              <a:rPr lang="ru-RU" sz="72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1. </a:t>
            </a:r>
            <a:r>
              <a:rPr lang="ru-RU" sz="7200" b="1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понятия, используемые в настоящем Федеральном законе</a:t>
            </a:r>
            <a:endParaRPr lang="ru-RU" sz="7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spc="1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Для </a:t>
            </a:r>
            <a:r>
              <a:rPr lang="ru-RU" sz="72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целей настоящего Федерального закона используются следующие основные понятия:</a:t>
            </a:r>
            <a:endParaRPr lang="ru-RU" sz="7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spc="1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1</a:t>
            </a:r>
            <a:r>
              <a:rPr lang="ru-RU" sz="72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коррупция</a:t>
            </a:r>
            <a:r>
              <a:rPr lang="ru-RU" sz="7200" spc="1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fontAlgn="t">
              <a:lnSpc>
                <a:spcPts val="2500"/>
              </a:lnSpc>
              <a:spcAft>
                <a:spcPts val="0"/>
              </a:spcAft>
              <a:buNone/>
            </a:pPr>
            <a:r>
              <a:rPr lang="ru-RU" sz="7200" spc="1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а</a:t>
            </a:r>
            <a:r>
              <a:rPr lang="ru-RU" sz="72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7200" b="1" spc="15" dirty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злоупотребление служебным положением, дача взятки, получение взятки, злоупотребление полномочиями, коммерческий подкуп либо иное незаконное использование физическим лицом своего должностного положения вопреки законным интересам общества и государства в целях получения выгоды в виде денег, ценностей, иного имущества или услуг имущественного характера, иных имущественных прав для себя или для третьих лиц либо незаконное предоставление такой выгоды указанному лицу другими физическими лицами</a:t>
            </a:r>
            <a:r>
              <a:rPr lang="ru-RU" sz="7200" b="1" spc="15" dirty="0" smtClean="0">
                <a:solidFill>
                  <a:srgbClr val="C00000"/>
                </a:solidFill>
                <a:latin typeface="Arial Black" panose="020B0A04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7200" b="1" dirty="0" smtClean="0">
              <a:solidFill>
                <a:srgbClr val="C00000"/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fontAlgn="t">
              <a:lnSpc>
                <a:spcPts val="2500"/>
              </a:lnSpc>
              <a:spcAft>
                <a:spcPts val="0"/>
              </a:spcAft>
              <a:buNone/>
            </a:pPr>
            <a:r>
              <a:rPr lang="ru-RU" sz="7200" spc="15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б</a:t>
            </a:r>
            <a:r>
              <a:rPr lang="ru-RU" sz="7200" spc="15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совершение деяний, указанных в подпункте "а" настоящего пункта, от имени или в интересах юридического лица;</a:t>
            </a:r>
            <a:endParaRPr lang="ru-RU" sz="7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72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910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418013"/>
            <a:ext cx="10515600" cy="1384662"/>
          </a:xfrm>
        </p:spPr>
        <p:txBody>
          <a:bodyPr>
            <a:normAutofit/>
          </a:bodyPr>
          <a:lstStyle/>
          <a:p>
            <a:pPr algn="r">
              <a:spcAft>
                <a:spcPts val="0"/>
              </a:spcAft>
            </a:pP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КОММЕНТАРИЙ К ФЕДЕРАЛЬНОМУ 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ЗАКОНУ</a:t>
            </a: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ОТ 25 ДЕКАБРЯ 2008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№ 273-ФЗ "О ПРОТИВОДЕЙСТВИИ КОРРУПЦИИ" (Постатейный)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Ответственный редактор и руководитель авторского коллектива доктор исторических наук, профессор С.Ю. НАУМОВ</a:t>
            </a:r>
            <a: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1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0740" y="1607524"/>
            <a:ext cx="10515600" cy="4894217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…</a:t>
            </a: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понятие 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коррупции сформулировано таким образом, что, по сути, коррупция как преступное поведение </a:t>
            </a:r>
            <a:r>
              <a:rPr lang="ru-RU" sz="20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трактуется как обычное взяточничество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, целью которого объявлено получение выгоды имущественного характера. Существует значительное множество форм коррупции, не подпадающих под указанное определение. </a:t>
            </a:r>
            <a:endParaRPr lang="ru-RU" sz="2000" dirty="0" smtClean="0">
              <a:solidFill>
                <a:srgbClr val="002060"/>
              </a:solidFill>
              <a:latin typeface="Arial Narrow" panose="020B060602020203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000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…"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коррупция - явление более широкое, чем взяточничество. Мы знаем, что коррупция не сводима к взяточничеству. Она охватывает любые злоупотребления должностных лиц, совершенные с корыстной целью... </a:t>
            </a:r>
            <a:r>
              <a:rPr lang="ru-RU" sz="2000" b="1" i="1" dirty="0">
                <a:solidFill>
                  <a:srgbClr val="002060"/>
                </a:solidFill>
                <a:latin typeface="Arial Narrow" panose="020B0606020202030204" pitchFamily="34" charset="0"/>
              </a:rPr>
              <a:t>Коррупция не сводится к примитивному взяточничеству</a:t>
            </a:r>
            <a:r>
              <a:rPr lang="ru-RU" sz="2000" dirty="0">
                <a:solidFill>
                  <a:srgbClr val="002060"/>
                </a:solidFill>
                <a:latin typeface="Arial Narrow" panose="020B0606020202030204" pitchFamily="34" charset="0"/>
              </a:rPr>
              <a:t>, особенно в условиях рыночной экономики, свободной торговли и демократии. Лоббизм, фаворитизм, протекционизм, взносы на политические цели, традиции перехода политических лидеров и государственных чиновников на должности почетных президентов корпораций и частных фирм, инвестирование коммерческих структур за счет госбюджета, перевод государственного имущества в акционерные общества, использование связей преступных сообществ и т.д. являются завуалированными формами коррупции"</a:t>
            </a:r>
          </a:p>
        </p:txBody>
      </p:sp>
    </p:spTree>
    <p:extLst>
      <p:ext uri="{BB962C8B-B14F-4D97-AF65-F5344CB8AC3E}">
        <p14:creationId xmlns:p14="http://schemas.microsoft.com/office/powerpoint/2010/main" val="242024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457</TotalTime>
  <Words>1348</Words>
  <Application>Microsoft Office PowerPoint</Application>
  <PresentationFormat>Широкоэкранный</PresentationFormat>
  <Paragraphs>115</Paragraphs>
  <Slides>30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Arial Narrow</vt:lpstr>
      <vt:lpstr>Calibri</vt:lpstr>
      <vt:lpstr>Calibri Light</vt:lpstr>
      <vt:lpstr>Helvetica</vt:lpstr>
      <vt:lpstr>open sans</vt:lpstr>
      <vt:lpstr>Times New Roman</vt:lpstr>
      <vt:lpstr>Тема Office</vt:lpstr>
      <vt:lpstr>Slide</vt:lpstr>
      <vt:lpstr>Коррупция – такое же древнее явление, как и сам социальный порядок</vt:lpstr>
      <vt:lpstr>Бондаренко С.В. Коррумпированные общества. – Ростов н/Д, 2002</vt:lpstr>
      <vt:lpstr>Презентация PowerPoint</vt:lpstr>
      <vt:lpstr>ФОЛЬКЛОРНЫЕ ОБРАЗЫ КОРРУПЦИИ</vt:lpstr>
      <vt:lpstr>М.Е. Салтыков-Щедрин. Пошехонская старина (1888 г.)</vt:lpstr>
      <vt:lpstr>Пример интерпретации понятия «коррупция» в советский период (1979 г.)</vt:lpstr>
      <vt:lpstr>     </vt:lpstr>
      <vt:lpstr>Федеральный закон от 25 декабря 2008 г. N 273-ФЗ   "О противодействии коррупции" </vt:lpstr>
      <vt:lpstr>КОММЕНТАРИЙ К ФЕДЕРАЛЬНОМУ ЗАКОНУ ОТ 25 ДЕКАБРЯ 2008 № 273-ФЗ "О ПРОТИВОДЕЙСТВИИ КОРРУПЦИИ" (Постатейный) Ответственный редактор и руководитель авторского коллектива доктор исторических наук, профессор С.Ю. НАУМОВ </vt:lpstr>
      <vt:lpstr>Презентация PowerPoint</vt:lpstr>
      <vt:lpstr>Коррупция - </vt:lpstr>
      <vt:lpstr>Признаки коррупции и наиболее уязвимые сферы в РФ</vt:lpstr>
      <vt:lpstr>К определяющим признакам коррупции в РФ относят следующие:</vt:lpstr>
      <vt:lpstr>К определяющим признакам коррупции в РФ относят следующие:</vt:lpstr>
      <vt:lpstr>К определяющим признакам коррупции в РФ относят следующие:</vt:lpstr>
      <vt:lpstr>К определяющим признакам коррупции в РФ относят следующие:</vt:lpstr>
      <vt:lpstr>К определяющим признакам коррупции в РФ относят следующие:</vt:lpstr>
      <vt:lpstr>Классификация коррупции по предметному признаку</vt:lpstr>
      <vt:lpstr>Виды коррупции по субъектному составу</vt:lpstr>
      <vt:lpstr>С точки зрения отношения к коррупции американский социолог А. Дж. Хайденхаймер предложил разделить коррупцию на «белую»,  «серую» и «черную»</vt:lpstr>
      <vt:lpstr>3. Наиболее уязвимые (наиболее поражённые) с точки зрения коррумпированности сферы</vt:lpstr>
      <vt:lpstr>Наиболее уязвимые (наиболее поражённые) с точки зрения коррумпированности сферы</vt:lpstr>
      <vt:lpstr>Наиболее уязвимые (наиболее поражённые) с точки зрения коррумпированности сферы</vt:lpstr>
      <vt:lpstr>Наиболее уязвимые (наиболее поражённые) с точки зрения коррумпированности сферы</vt:lpstr>
      <vt:lpstr>Противодействие коррупции</vt:lpstr>
      <vt:lpstr>Антикоррупционная политика -</vt:lpstr>
      <vt:lpstr>Презентация PowerPoint</vt:lpstr>
      <vt:lpstr>Структурные признаки коррупции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 Windows</cp:lastModifiedBy>
  <cp:revision>75</cp:revision>
  <dcterms:created xsi:type="dcterms:W3CDTF">2019-04-01T10:03:05Z</dcterms:created>
  <dcterms:modified xsi:type="dcterms:W3CDTF">2022-02-21T16:38:19Z</dcterms:modified>
</cp:coreProperties>
</file>