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3" r:id="rId3"/>
    <p:sldId id="262" r:id="rId4"/>
    <p:sldId id="264" r:id="rId5"/>
    <p:sldId id="261" r:id="rId6"/>
    <p:sldId id="265" r:id="rId7"/>
    <p:sldId id="266" r:id="rId8"/>
    <p:sldId id="267" r:id="rId9"/>
    <p:sldId id="274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C85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581400" y="685800"/>
            <a:ext cx="5561013" cy="33528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181600" y="4038600"/>
            <a:ext cx="3960813" cy="1752600"/>
          </a:xfrm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00900" y="5334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1600" y="5334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31" y="278191"/>
            <a:ext cx="8230138" cy="113997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6932" y="1599595"/>
            <a:ext cx="4050561" cy="4531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36508" y="1599595"/>
            <a:ext cx="4050561" cy="4531179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6931" y="6244167"/>
            <a:ext cx="2134138" cy="45659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604" y="6248703"/>
            <a:ext cx="2894794" cy="45659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2931" y="6244167"/>
            <a:ext cx="2134138" cy="456595"/>
          </a:xfrm>
        </p:spPr>
        <p:txBody>
          <a:bodyPr/>
          <a:lstStyle>
            <a:lvl1pPr>
              <a:defRPr/>
            </a:lvl1pPr>
          </a:lstStyle>
          <a:p>
            <a:fld id="{466EB1AC-59F1-4769-8901-5A7078DA2B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4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1573213" cy="6858000"/>
            <a:chOff x="0" y="0"/>
            <a:chExt cx="991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799" y="1"/>
              <a:ext cx="192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052" name="Picture 4"/>
            <p:cNvPicPr>
              <a:picLocks noChangeArrowheads="1"/>
            </p:cNvPicPr>
            <p:nvPr/>
          </p:nvPicPr>
          <p:blipFill>
            <a:blip r:embed="rId14" cstate="print"/>
            <a:srcRect l="8099"/>
            <a:stretch>
              <a:fillRect/>
            </a:stretch>
          </p:blipFill>
          <p:spPr bwMode="auto">
            <a:xfrm>
              <a:off x="0" y="0"/>
              <a:ext cx="794" cy="432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I%20&#1052;&#1080;&#1088;&#1086;&#1074;&#1072;&#1103;%20&#1074;&#1086;&#1081;&#1085;&#1072;.ppt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hyperlink" Target="&#1052;&#1080;&#1088;&#1086;&#1074;&#1072;&#1103;%20&#1074;&#1086;&#1081;&#1085;&#1072;.ppt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3048000" y="609600"/>
            <a:ext cx="5867400" cy="1828800"/>
          </a:xfrm>
        </p:spPr>
        <p:txBody>
          <a:bodyPr/>
          <a:lstStyle/>
          <a:p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Первая мировая война</a:t>
            </a:r>
            <a:b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(1914-1918 гг.)</a:t>
            </a:r>
            <a:endParaRPr lang="ru-RU" sz="6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267200" y="304800"/>
            <a:ext cx="4206455" cy="63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Перемирие между Советской Россией и Германией.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343203"/>
            <a:ext cx="976213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  <a:effectLst/>
              </a:rPr>
              <a:t>Декабрь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1165679"/>
            <a:ext cx="1386838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  <a:effectLst/>
              </a:rPr>
              <a:t>1918г., зима.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4267200" y="1143000"/>
            <a:ext cx="4035778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Оккупация Бессарабии Румынией.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1852084"/>
            <a:ext cx="1627482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  <a:effectLst/>
              </a:rPr>
              <a:t>Март-июль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752600" y="1828800"/>
            <a:ext cx="2925703" cy="2021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Наступление войск Германии на парижском направлении, использование войск, переброшенных с Восточного фронта(</a:t>
            </a:r>
            <a:r>
              <a:rPr lang="ru-RU" dirty="0" err="1">
                <a:effectLst/>
              </a:rPr>
              <a:t>Аррас</a:t>
            </a:r>
            <a:r>
              <a:rPr lang="ru-RU" dirty="0">
                <a:effectLst/>
              </a:rPr>
              <a:t>, Марна).</a:t>
            </a: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4183441"/>
            <a:ext cx="1464868" cy="63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  <a:effectLst/>
              </a:rPr>
              <a:t>Сентябрь-ноябрь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1752600" y="4191000"/>
            <a:ext cx="3230772" cy="119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Общее наступление войск Антанты. Поражение стран Четверного союз. </a:t>
            </a:r>
            <a:r>
              <a:rPr lang="ru-RU" b="1" i="1" dirty="0" err="1" smtClean="0">
                <a:effectLst/>
              </a:rPr>
              <a:t>Компьенское</a:t>
            </a:r>
            <a:r>
              <a:rPr lang="ru-RU" b="1" i="1" dirty="0" smtClean="0">
                <a:effectLst/>
              </a:rPr>
              <a:t> перемирие.</a:t>
            </a:r>
            <a:endParaRPr lang="ru-RU" b="1" i="1" dirty="0">
              <a:effectLst/>
            </a:endParaRP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4267200" y="1828800"/>
            <a:ext cx="4515556" cy="63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 smtClean="0">
                <a:effectLst/>
              </a:rPr>
              <a:t>Брестский мир </a:t>
            </a:r>
            <a:r>
              <a:rPr lang="ru-RU" dirty="0" smtClean="0">
                <a:effectLst/>
              </a:rPr>
              <a:t>между </a:t>
            </a:r>
            <a:r>
              <a:rPr lang="ru-RU" dirty="0">
                <a:effectLst/>
              </a:rPr>
              <a:t>Германией и Россией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2057400" y="0"/>
            <a:ext cx="1096635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1918г.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  <p:bldP spid="38917" grpId="0" autoUpdateAnimBg="0"/>
      <p:bldP spid="38918" grpId="0" autoUpdateAnimBg="0"/>
      <p:bldP spid="38919" grpId="0" autoUpdateAnimBg="0"/>
      <p:bldP spid="38920" grpId="0" autoUpdateAnimBg="0"/>
      <p:bldP spid="38921" grpId="0" autoUpdateAnimBg="0"/>
      <p:bldP spid="38922" grpId="0" autoUpdateAnimBg="0"/>
      <p:bldP spid="38923" grpId="0" autoUpdateAnimBg="0"/>
      <p:bldP spid="38925" grpId="0" autoUpdateAnimBg="0"/>
      <p:bldP spid="3892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772400" cy="1143000"/>
          </a:xfrm>
        </p:spPr>
        <p:txBody>
          <a:bodyPr/>
          <a:lstStyle/>
          <a:p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</a:rPr>
              <a:t>Результаты и последствия войны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524000" y="1981200"/>
            <a:ext cx="4386540" cy="389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 marL="304770" indent="-304770">
              <a:spcBef>
                <a:spcPct val="50000"/>
              </a:spcBef>
              <a:buFontTx/>
              <a:buAutoNum type="arabicPeriod"/>
            </a:pPr>
            <a:r>
              <a:rPr lang="ru-RU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Компьенское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перемирие</a:t>
            </a:r>
            <a:endParaRPr lang="ru-RU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524000" y="2667000"/>
            <a:ext cx="4064000" cy="389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2.Брестский мир</a:t>
            </a:r>
            <a:endParaRPr lang="ru-RU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524000" y="3276600"/>
            <a:ext cx="5160635" cy="389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3.Версальский мирный договор</a:t>
            </a:r>
            <a:endParaRPr lang="ru-RU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  <p:bldP spid="6349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3862" y="304800"/>
            <a:ext cx="8230138" cy="1139976"/>
          </a:xfrm>
        </p:spPr>
        <p:txBody>
          <a:bodyPr/>
          <a:lstStyle/>
          <a:p>
            <a:r>
              <a:rPr lang="ru-RU" sz="2800" b="1" u="sng" dirty="0" err="1">
                <a:solidFill>
                  <a:schemeClr val="accent2">
                    <a:lumMod val="75000"/>
                  </a:schemeClr>
                </a:solidFill>
              </a:rPr>
              <a:t>Компьенское</a:t>
            </a:r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</a:rPr>
              <a:t> перемирие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228600" y="4495800"/>
            <a:ext cx="8579556" cy="870857"/>
          </a:xfrm>
        </p:spPr>
        <p:txBody>
          <a:bodyPr/>
          <a:lstStyle/>
          <a:p>
            <a:pPr marL="541812" indent="-541812">
              <a:buNone/>
            </a:pPr>
            <a:r>
              <a:rPr lang="ru-RU" sz="2500" dirty="0"/>
              <a:t> </a:t>
            </a:r>
            <a:r>
              <a:rPr lang="ru-RU" sz="1600" dirty="0"/>
              <a:t>4. Возвращение всех немецких войск в пределы Германии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514600" y="1447800"/>
            <a:ext cx="4773587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dirty="0"/>
              <a:t>Условия </a:t>
            </a:r>
            <a:r>
              <a:rPr lang="ru-RU" b="1" i="1" dirty="0" err="1"/>
              <a:t>Компьенского</a:t>
            </a:r>
            <a:r>
              <a:rPr lang="ru-RU" dirty="0"/>
              <a:t> перемирия:</a:t>
            </a:r>
            <a:endParaRPr lang="ru-RU" dirty="0">
              <a:effectLst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371600" y="1981200"/>
            <a:ext cx="7620000" cy="580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1272" tIns="40636" rIns="81272" bIns="40636">
            <a:spAutoFit/>
          </a:bodyPr>
          <a:lstStyle/>
          <a:p>
            <a:pPr marL="304770" indent="-30477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ru-RU" dirty="0">
                <a:effectLst/>
              </a:rPr>
              <a:t>1. Немедленный вывод германских войск с западных оккупированных территорий и левого берега Рейна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371600" y="3124200"/>
            <a:ext cx="8192508" cy="33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 marL="304770" indent="-30477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ru-RU" dirty="0">
                <a:effectLst/>
              </a:rPr>
              <a:t>2. Немедленная </a:t>
            </a:r>
            <a:r>
              <a:rPr lang="ru-RU" b="1" i="1" dirty="0" smtClean="0">
                <a:effectLst/>
              </a:rPr>
              <a:t>репатриация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без взаимности всех военнопленных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295400" y="3810000"/>
            <a:ext cx="7543800" cy="580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1272" tIns="40636" rIns="81272" bIns="40636">
            <a:spAutoFit/>
          </a:bodyPr>
          <a:lstStyle/>
          <a:p>
            <a:pPr marL="304770" indent="-30477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ru-RU" dirty="0">
                <a:effectLst/>
              </a:rPr>
              <a:t>3. Уступка германской армией следующего военного материала: 5тысяч пушек, 25тысяч пулемётов, 3тысячи миномётов и 1700 аэропланов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0"/>
      <p:bldP spid="8200" grpId="0" autoUpdateAnimBg="0"/>
      <p:bldP spid="8201" grpId="0" autoUpdateAnimBg="0"/>
      <p:bldP spid="8202" grpId="0" autoUpdateAnimBg="0"/>
      <p:bldP spid="820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</a:rPr>
              <a:t>Брестский мир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6875605" cy="508605"/>
          </a:xfrm>
        </p:spPr>
        <p:txBody>
          <a:bodyPr/>
          <a:lstStyle/>
          <a:p>
            <a:pPr marL="609539" indent="-609539">
              <a:lnSpc>
                <a:spcPct val="90000"/>
              </a:lnSpc>
              <a:buNone/>
            </a:pPr>
            <a:r>
              <a:rPr lang="ru-RU" sz="2000" dirty="0">
                <a:solidFill>
                  <a:srgbClr val="000000"/>
                </a:solidFill>
              </a:rPr>
              <a:t>1.</a:t>
            </a:r>
            <a:r>
              <a:rPr lang="ru-RU" sz="2000" dirty="0"/>
              <a:t> Отказ России от территорий Эстонии, Латвии</a:t>
            </a:r>
          </a:p>
        </p:txBody>
      </p:sp>
      <p:pic>
        <p:nvPicPr>
          <p:cNvPr id="47109" name="Picture 5" descr="ADD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581400"/>
            <a:ext cx="5160635" cy="3056769"/>
          </a:xfrm>
          <a:prstGeom prst="rect">
            <a:avLst/>
          </a:prstGeom>
          <a:noFill/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295400" y="1752600"/>
            <a:ext cx="8128000" cy="33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dirty="0" smtClean="0">
                <a:solidFill>
                  <a:srgbClr val="000000"/>
                </a:solidFill>
                <a:effectLst/>
              </a:rPr>
              <a:t> 2</a:t>
            </a:r>
            <a:r>
              <a:rPr lang="ru-RU" dirty="0">
                <a:solidFill>
                  <a:srgbClr val="000000"/>
                </a:solidFill>
                <a:effectLst/>
              </a:rPr>
              <a:t>.</a:t>
            </a:r>
            <a:r>
              <a:rPr lang="ru-RU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>
                <a:effectLst/>
              </a:rPr>
              <a:t>Вывод российских войск из Финляндии, Украины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219200" y="2209800"/>
            <a:ext cx="8128000" cy="33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dirty="0" smtClean="0">
                <a:solidFill>
                  <a:srgbClr val="000000"/>
                </a:solidFill>
                <a:effectLst/>
              </a:rPr>
              <a:t>  3</a:t>
            </a:r>
            <a:r>
              <a:rPr lang="ru-RU" dirty="0">
                <a:solidFill>
                  <a:srgbClr val="000000"/>
                </a:solidFill>
                <a:effectLst/>
              </a:rPr>
              <a:t>.</a:t>
            </a:r>
            <a:r>
              <a:rPr lang="ru-RU" dirty="0">
                <a:effectLst/>
              </a:rPr>
              <a:t> Возвращение Турции</a:t>
            </a:r>
            <a:r>
              <a:rPr lang="en-US" dirty="0">
                <a:effectLst/>
              </a:rPr>
              <a:t> </a:t>
            </a:r>
            <a:r>
              <a:rPr lang="ru-RU" dirty="0">
                <a:effectLst/>
              </a:rPr>
              <a:t>крепостей Карс, </a:t>
            </a:r>
            <a:r>
              <a:rPr lang="ru-RU" dirty="0" err="1">
                <a:effectLst/>
              </a:rPr>
              <a:t>Ардаган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Батум</a:t>
            </a:r>
            <a:r>
              <a:rPr lang="ru-RU" dirty="0">
                <a:effectLst/>
              </a:rPr>
              <a:t> 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295400" y="2667000"/>
            <a:ext cx="6708825" cy="33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dirty="0" smtClean="0">
                <a:solidFill>
                  <a:srgbClr val="000000"/>
                </a:solidFill>
                <a:effectLst/>
              </a:rPr>
              <a:t> 4</a:t>
            </a:r>
            <a:r>
              <a:rPr lang="ru-RU" dirty="0">
                <a:solidFill>
                  <a:srgbClr val="000000"/>
                </a:solidFill>
                <a:effectLst/>
              </a:rPr>
              <a:t>.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>
                <a:effectLst/>
              </a:rPr>
              <a:t>Демобилизация русской армии и флота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1295400" y="3124200"/>
            <a:ext cx="6644317" cy="37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dirty="0" smtClean="0">
                <a:solidFill>
                  <a:srgbClr val="000000"/>
                </a:solidFill>
                <a:effectLst/>
              </a:rPr>
              <a:t> 5</a:t>
            </a:r>
            <a:r>
              <a:rPr lang="ru-RU" sz="2100" dirty="0">
                <a:solidFill>
                  <a:srgbClr val="000000"/>
                </a:solidFill>
              </a:rPr>
              <a:t>.</a:t>
            </a:r>
            <a:r>
              <a:rPr lang="ru-RU" sz="21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dirty="0" smtClean="0">
                <a:effectLst/>
              </a:rPr>
              <a:t>Контрибуция </a:t>
            </a:r>
            <a:r>
              <a:rPr lang="ru-RU" dirty="0" smtClean="0">
                <a:effectLst/>
              </a:rPr>
              <a:t>в </a:t>
            </a:r>
            <a:r>
              <a:rPr lang="ru-RU" dirty="0">
                <a:effectLst/>
              </a:rPr>
              <a:t>6млрд. марок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425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925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425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925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425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build="p" autoUpdateAnimBg="0" advAuto="0"/>
      <p:bldP spid="47110" grpId="0" autoUpdateAnimBg="0"/>
      <p:bldP spid="47111" grpId="0" autoUpdateAnimBg="0"/>
      <p:bldP spid="47112" grpId="0" autoUpdateAnimBg="0"/>
      <p:bldP spid="4711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8230138" cy="737810"/>
          </a:xfrm>
        </p:spPr>
        <p:txBody>
          <a:bodyPr/>
          <a:lstStyle/>
          <a:p>
            <a:r>
              <a:rPr lang="ru-RU" sz="2800" b="1" u="sng" dirty="0" smtClean="0"/>
              <a:t>Версальский мирный договор</a:t>
            </a:r>
            <a:endParaRPr lang="ru-RU" sz="2800" b="1" u="sng" dirty="0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93524" y="1016000"/>
            <a:ext cx="8950476" cy="512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 marL="304770" indent="-304770" algn="ctr">
              <a:spcBef>
                <a:spcPct val="50000"/>
              </a:spcBef>
            </a:pPr>
            <a:r>
              <a:rPr lang="ru-RU" sz="2800" b="1" i="1" dirty="0"/>
              <a:t>Условия договора: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295401" y="3124200"/>
            <a:ext cx="7848600" cy="119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1272" tIns="40636" rIns="81272" bIns="40636">
            <a:spAutoFit/>
          </a:bodyPr>
          <a:lstStyle/>
          <a:p>
            <a:pPr marL="304770" indent="-304770">
              <a:spcBef>
                <a:spcPct val="50000"/>
              </a:spcBef>
            </a:pPr>
            <a:r>
              <a:rPr lang="ru-RU" dirty="0">
                <a:effectLst/>
              </a:rPr>
              <a:t>3. Наложение на Германию военных ограничений – запрещалось иметь подводный флот, крупные надводные корабли, танковые соединения, военную и морскую авиацию, максимальная численность армии определялась в 100 тысяч человек. Всеобщая повинность отменялась. 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371600" y="1676400"/>
            <a:ext cx="8708571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 marL="304770" indent="-304770">
              <a:spcBef>
                <a:spcPct val="50000"/>
              </a:spcBef>
              <a:buFontTx/>
              <a:buAutoNum type="arabicPeriod"/>
            </a:pPr>
            <a:r>
              <a:rPr lang="ru-RU" dirty="0">
                <a:effectLst/>
              </a:rPr>
              <a:t>Германия теряла 1/8 часть своей территории и все свои </a:t>
            </a:r>
            <a:r>
              <a:rPr lang="ru-RU" b="1" i="1" dirty="0" smtClean="0">
                <a:effectLst/>
              </a:rPr>
              <a:t>колонии</a:t>
            </a:r>
            <a:r>
              <a:rPr lang="ru-RU" dirty="0" smtClean="0">
                <a:effectLst/>
              </a:rPr>
              <a:t>.</a:t>
            </a:r>
            <a:endParaRPr lang="ru-RU" dirty="0">
              <a:effectLst/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295400" y="220980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1272" tIns="40636" rIns="81272" bIns="40636">
            <a:spAutoFit/>
          </a:bodyPr>
          <a:lstStyle/>
          <a:p>
            <a:pPr marL="304770" indent="-304770">
              <a:spcBef>
                <a:spcPct val="50000"/>
              </a:spcBef>
            </a:pPr>
            <a:r>
              <a:rPr lang="ru-RU" dirty="0">
                <a:effectLst/>
              </a:rPr>
              <a:t>2. Германия должна была выплатить </a:t>
            </a:r>
            <a:r>
              <a:rPr lang="ru-RU" b="1" i="1" dirty="0" smtClean="0">
                <a:effectLst/>
              </a:rPr>
              <a:t>репарации</a:t>
            </a:r>
            <a:r>
              <a:rPr lang="ru-RU" dirty="0" smtClean="0">
                <a:effectLst/>
              </a:rPr>
              <a:t> общей </a:t>
            </a:r>
            <a:r>
              <a:rPr lang="ru-RU" dirty="0">
                <a:effectLst/>
              </a:rPr>
              <a:t>суммой 132млрд.золотых марок(52% - Франции, 22% - Великобритании, 10% - Италии, 8% - Бельгии).;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1371600" y="4419600"/>
            <a:ext cx="7772400" cy="63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4.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>
                <a:effectLst/>
              </a:rPr>
              <a:t>Демилитаризация Рейнской зоны. Оккупация Рейнской зоны войсками союзников сроком на 15 лет.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1295400" y="5181600"/>
            <a:ext cx="8515048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5.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>
                <a:effectLst/>
              </a:rPr>
              <a:t>Германия признавалась виновницей развязывания мировой войны.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  <p:bldP spid="53252" grpId="0" autoUpdateAnimBg="0"/>
      <p:bldP spid="53253" grpId="0" autoUpdateAnimBg="0"/>
      <p:bldP spid="53254" grpId="0" autoUpdateAnimBg="0"/>
      <p:bldP spid="53256" grpId="0" autoUpdateAnimBg="0"/>
      <p:bldP spid="53258" grpId="0" autoUpdateAnimBg="0"/>
      <p:bldP spid="5325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u="sng" dirty="0">
                <a:solidFill>
                  <a:schemeClr val="accent2">
                    <a:lumMod val="75000"/>
                  </a:schemeClr>
                </a:solidFill>
              </a:rPr>
              <a:t>Содержание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371600" y="2286000"/>
            <a:ext cx="3289905" cy="389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 marL="304770" indent="-304770">
              <a:spcBef>
                <a:spcPct val="50000"/>
              </a:spcBef>
            </a:pPr>
            <a:r>
              <a:rPr lang="ru-RU" sz="2000" dirty="0">
                <a:effectLst/>
              </a:rPr>
              <a:t>2. </a:t>
            </a:r>
            <a:r>
              <a:rPr lang="ru-RU" sz="2000" dirty="0" smtClean="0">
                <a:effectLst/>
              </a:rPr>
              <a:t>Начало войны</a:t>
            </a:r>
            <a:endParaRPr lang="ru-RU" sz="2000" dirty="0">
              <a:effectLst/>
            </a:endParaRP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1371600" y="2667000"/>
            <a:ext cx="5943600" cy="389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1272" tIns="40636" rIns="81272" bIns="40636">
            <a:spAutoFit/>
          </a:bodyPr>
          <a:lstStyle/>
          <a:p>
            <a:pPr marL="304770" indent="-304770">
              <a:spcBef>
                <a:spcPct val="50000"/>
              </a:spcBef>
            </a:pPr>
            <a:r>
              <a:rPr lang="ru-RU" sz="2000" dirty="0">
                <a:effectLst/>
              </a:rPr>
              <a:t>3. </a:t>
            </a:r>
            <a:r>
              <a:rPr lang="ru-RU" sz="2000" dirty="0" smtClean="0">
                <a:effectLst/>
              </a:rPr>
              <a:t>Цели воюющих держав</a:t>
            </a:r>
            <a:endParaRPr lang="ru-RU" sz="2000" dirty="0">
              <a:effectLst/>
            </a:endParaRP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1371600" y="3048000"/>
            <a:ext cx="6579810" cy="389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effectLst/>
              </a:rPr>
              <a:t>4. Основные боевые действия и события</a:t>
            </a:r>
            <a:endParaRPr lang="ru-RU" sz="2000" dirty="0">
              <a:effectLst/>
            </a:endParaRP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1371600" y="3505200"/>
            <a:ext cx="6172200" cy="389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effectLst/>
              </a:rPr>
              <a:t>5. </a:t>
            </a:r>
            <a:r>
              <a:rPr lang="ru-RU" sz="2000" dirty="0" smtClean="0">
                <a:effectLst/>
              </a:rPr>
              <a:t>Результаты и последствия войны</a:t>
            </a:r>
            <a:endParaRPr lang="ru-RU" sz="2000" dirty="0">
              <a:effectLst/>
            </a:endParaRP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371600" y="1600200"/>
            <a:ext cx="6705600" cy="389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effectLst/>
              </a:rPr>
              <a:t>1. Основные </a:t>
            </a:r>
            <a:r>
              <a:rPr lang="ru-RU" sz="2000" dirty="0" smtClean="0"/>
              <a:t>х</a:t>
            </a:r>
            <a:r>
              <a:rPr lang="ru-RU" sz="2000" dirty="0" smtClean="0">
                <a:effectLst/>
              </a:rPr>
              <a:t>арактеристики войны</a:t>
            </a:r>
            <a:endParaRPr lang="ru-RU" sz="2000" dirty="0">
              <a:effectLst/>
            </a:endParaRP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1447800" y="1981200"/>
            <a:ext cx="2514600" cy="45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effectLst/>
              </a:rPr>
              <a:t>   </a:t>
            </a:r>
            <a:r>
              <a:rPr lang="ru-RU" sz="2000" dirty="0" smtClean="0">
                <a:effectLst/>
              </a:rPr>
              <a:t>Причины</a:t>
            </a:r>
            <a:endParaRPr lang="ru-RU" sz="2000" dirty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467600" cy="762000"/>
          </a:xfrm>
        </p:spPr>
        <p:txBody>
          <a:bodyPr/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Военно-политические союзы </a:t>
            </a:r>
            <a:b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накануне войны.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H="1">
            <a:off x="3657600" y="1143000"/>
            <a:ext cx="533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4495800" y="1143000"/>
            <a:ext cx="533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838200" y="1828800"/>
            <a:ext cx="3962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</a:rPr>
              <a:t>Антанта 1907 г.</a:t>
            </a:r>
          </a:p>
          <a:p>
            <a:pPr algn="ctr"/>
            <a:r>
              <a:rPr lang="ru-RU" dirty="0"/>
              <a:t>Англия, Франция, Россия,</a:t>
            </a:r>
          </a:p>
          <a:p>
            <a:pPr algn="ctr"/>
            <a:r>
              <a:rPr lang="ru-RU" dirty="0"/>
              <a:t>и еще 30 стран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593587" y="1828800"/>
            <a:ext cx="45504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</a:rPr>
              <a:t>Тройственный союз 1882 г</a:t>
            </a:r>
            <a:r>
              <a:rPr lang="ru-RU" b="1" u="sng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ru-RU" dirty="0" smtClean="0"/>
              <a:t>	Германия</a:t>
            </a:r>
            <a:r>
              <a:rPr lang="ru-RU" dirty="0"/>
              <a:t>, Австро-Венгрия</a:t>
            </a:r>
          </a:p>
          <a:p>
            <a:r>
              <a:rPr lang="ru-RU" dirty="0"/>
              <a:t>           </a:t>
            </a:r>
            <a:r>
              <a:rPr lang="ru-RU" dirty="0" smtClean="0"/>
              <a:t>    		  </a:t>
            </a:r>
            <a:r>
              <a:rPr lang="ru-RU" dirty="0"/>
              <a:t>Италия.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295400" y="3276600"/>
            <a:ext cx="75414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</a:rPr>
              <a:t>Общие черты</a:t>
            </a:r>
            <a:r>
              <a:rPr lang="ru-RU" dirty="0"/>
              <a:t>: 1.Активная колониальная политика.</a:t>
            </a:r>
          </a:p>
          <a:p>
            <a:r>
              <a:rPr lang="ru-RU" dirty="0"/>
              <a:t>                   </a:t>
            </a:r>
            <a:r>
              <a:rPr lang="ru-RU" dirty="0" smtClean="0"/>
              <a:t>                      2.Каждая </a:t>
            </a:r>
            <a:r>
              <a:rPr lang="ru-RU" dirty="0"/>
              <a:t>страна преследует свои корыстные цели.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295400" y="4267200"/>
            <a:ext cx="7204665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</a:rPr>
              <a:t>Различия</a:t>
            </a:r>
            <a:r>
              <a:rPr lang="ru-RU" sz="2800" dirty="0"/>
              <a:t>: </a:t>
            </a:r>
            <a:r>
              <a:rPr lang="ru-RU" dirty="0" smtClean="0"/>
              <a:t>1.Антанта </a:t>
            </a:r>
            <a:r>
              <a:rPr lang="ru-RU" dirty="0"/>
              <a:t>складывается в ответ на создание блока </a:t>
            </a:r>
          </a:p>
          <a:p>
            <a:r>
              <a:rPr lang="ru-RU" dirty="0"/>
              <a:t>                   </a:t>
            </a:r>
            <a:r>
              <a:rPr lang="ru-RU" dirty="0" smtClean="0"/>
              <a:t>            </a:t>
            </a:r>
            <a:r>
              <a:rPr lang="ru-RU" dirty="0"/>
              <a:t>Центральных держав.</a:t>
            </a:r>
          </a:p>
          <a:p>
            <a:r>
              <a:rPr lang="ru-RU" dirty="0"/>
              <a:t>              </a:t>
            </a:r>
            <a:r>
              <a:rPr lang="ru-RU" dirty="0" smtClean="0"/>
              <a:t>             </a:t>
            </a:r>
            <a:r>
              <a:rPr lang="ru-RU" dirty="0"/>
              <a:t>2. Страны Антанты стремятся сохранить политический</a:t>
            </a:r>
          </a:p>
          <a:p>
            <a:r>
              <a:rPr lang="ru-RU" dirty="0"/>
              <a:t>                  </a:t>
            </a:r>
            <a:r>
              <a:rPr lang="ru-RU" dirty="0" smtClean="0"/>
              <a:t>             </a:t>
            </a:r>
            <a:r>
              <a:rPr lang="ru-RU" dirty="0"/>
              <a:t>и экономический баланс в Европе.</a:t>
            </a:r>
          </a:p>
          <a:p>
            <a:r>
              <a:rPr lang="ru-RU" dirty="0"/>
              <a:t>                </a:t>
            </a:r>
            <a:r>
              <a:rPr lang="ru-RU" dirty="0" smtClean="0"/>
              <a:t>           </a:t>
            </a:r>
            <a:r>
              <a:rPr lang="ru-RU" dirty="0"/>
              <a:t>3. Тройственный союз объединяет страны второго </a:t>
            </a:r>
          </a:p>
          <a:p>
            <a:r>
              <a:rPr lang="ru-RU" dirty="0"/>
              <a:t>                   </a:t>
            </a:r>
            <a:r>
              <a:rPr lang="ru-RU" dirty="0" smtClean="0"/>
              <a:t>            </a:t>
            </a:r>
            <a:r>
              <a:rPr lang="ru-RU" dirty="0"/>
              <a:t>эшелона модернизации.</a:t>
            </a:r>
          </a:p>
        </p:txBody>
      </p:sp>
      <p:pic>
        <p:nvPicPr>
          <p:cNvPr id="3097" name="Picture 25" descr="C:\Documents and Settings\GlebovaVL\Мои документы\Мои рисунки\Американский плака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81000"/>
            <a:ext cx="2006600" cy="150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83" grpId="0" animBg="1"/>
      <p:bldP spid="3084" grpId="0" animBg="1"/>
      <p:bldP spid="3085" grpId="0" autoUpdateAnimBg="0"/>
      <p:bldP spid="3089" grpId="0" autoUpdateAnimBg="0"/>
      <p:bldP spid="3091" grpId="0" autoUpdateAnimBg="0"/>
      <p:bldP spid="309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1143000"/>
          </a:xfrm>
        </p:spPr>
        <p:txBody>
          <a:bodyPr/>
          <a:lstStyle/>
          <a:p>
            <a:r>
              <a:rPr lang="ru-RU" dirty="0"/>
              <a:t>  </a:t>
            </a: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2819400" y="762000"/>
            <a:ext cx="3779090" cy="1714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1272" tIns="40636" rIns="81272" bIns="40636" anchor="ctr"/>
          <a:lstStyle/>
          <a:p>
            <a:pPr algn="ctr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/>
              </a:rPr>
              <a:t>Балканы – </a:t>
            </a:r>
          </a:p>
          <a:p>
            <a:pPr algn="ctr"/>
            <a:r>
              <a:rPr lang="ru-RU" b="0" dirty="0">
                <a:solidFill>
                  <a:srgbClr val="000000"/>
                </a:solidFill>
                <a:effectLst/>
              </a:rPr>
              <a:t>Очаг международной напряженности</a:t>
            </a:r>
          </a:p>
          <a:p>
            <a:pPr algn="ctr"/>
            <a:endParaRPr lang="ru-RU" b="0" dirty="0">
              <a:solidFill>
                <a:srgbClr val="000000"/>
              </a:solidFill>
              <a:effectLst/>
            </a:endParaRP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H="1">
            <a:off x="3581400" y="1828800"/>
            <a:ext cx="426022" cy="89051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1272" tIns="40636" rIns="81272" bIns="40636"/>
          <a:lstStyle/>
          <a:p>
            <a:endParaRPr lang="ru-RU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1371600" y="2590800"/>
            <a:ext cx="3718614" cy="2263322"/>
          </a:xfrm>
          <a:prstGeom prst="ellipse">
            <a:avLst/>
          </a:prstGeom>
          <a:gradFill rotWithShape="1">
            <a:gsLst>
              <a:gs pos="0">
                <a:srgbClr val="99FF66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1272" tIns="40636" rIns="81272" bIns="40636" anchor="ctr"/>
          <a:lstStyle/>
          <a:p>
            <a:endParaRPr lang="ru-RU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676400" y="2895600"/>
            <a:ext cx="3291248" cy="1882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>
                <a:effectLst/>
              </a:rPr>
              <a:t>1908-1909</a:t>
            </a:r>
          </a:p>
          <a:p>
            <a:pPr algn="ctr">
              <a:spcBef>
                <a:spcPct val="50000"/>
              </a:spcBef>
            </a:pPr>
            <a:r>
              <a:rPr lang="ru-RU" dirty="0">
                <a:solidFill>
                  <a:srgbClr val="000000"/>
                </a:solidFill>
                <a:effectLst/>
              </a:rPr>
              <a:t>«Боснийский кризис», вызванный</a:t>
            </a:r>
            <a:r>
              <a:rPr lang="ru-RU" b="1" i="1" dirty="0">
                <a:solidFill>
                  <a:srgbClr val="000000"/>
                </a:solidFill>
                <a:effectLst/>
                <a:hlinkClick r:id="rId3" action="ppaction://hlinkpres?slideindex=9&amp;slidetitle=Понятия"/>
              </a:rPr>
              <a:t> </a:t>
            </a:r>
            <a:r>
              <a:rPr lang="ru-RU" b="1" i="1" dirty="0" smtClean="0">
                <a:solidFill>
                  <a:srgbClr val="000000"/>
                </a:solidFill>
              </a:rPr>
              <a:t>аннексией</a:t>
            </a:r>
            <a:r>
              <a:rPr lang="ru-RU" dirty="0" smtClean="0">
                <a:solidFill>
                  <a:srgbClr val="000000"/>
                </a:solidFill>
                <a:effectLst/>
                <a:hlinkClick r:id="rId4" action="ppaction://hlinkpres?slideindex=16&amp;slidetitle=Понятия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</a:rPr>
              <a:t>Австро-Венгрией Боснии и Герцеговины при поддержке Германии</a:t>
            </a:r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5181600" y="2590800"/>
            <a:ext cx="3779090" cy="212573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1272" tIns="40636" rIns="81272" bIns="40636" anchor="ctr"/>
          <a:lstStyle/>
          <a:p>
            <a:endParaRPr lang="ru-RU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5638800" y="1828800"/>
            <a:ext cx="670614" cy="8239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1272" tIns="40636" rIns="81272" bIns="40636"/>
          <a:lstStyle/>
          <a:p>
            <a:endParaRPr lang="ru-RU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6019800" y="2819400"/>
            <a:ext cx="2560159" cy="160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>
                <a:effectLst/>
              </a:rPr>
              <a:t>1912-1913</a:t>
            </a:r>
          </a:p>
          <a:p>
            <a:pPr algn="ctr">
              <a:spcBef>
                <a:spcPct val="50000"/>
              </a:spcBef>
            </a:pPr>
            <a:r>
              <a:rPr lang="ru-RU" dirty="0">
                <a:solidFill>
                  <a:srgbClr val="000000"/>
                </a:solidFill>
                <a:effectLst/>
              </a:rPr>
              <a:t>Балканские войны. Угроза общеевропейского конфликта</a:t>
            </a:r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3505200" y="4594679"/>
            <a:ext cx="3475365" cy="2263321"/>
          </a:xfrm>
          <a:prstGeom prst="ellipse">
            <a:avLst/>
          </a:prstGeom>
          <a:gradFill rotWithShape="1">
            <a:gsLst>
              <a:gs pos="0">
                <a:srgbClr val="CC00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1272" tIns="40636" rIns="81272" bIns="40636" anchor="ctr"/>
          <a:lstStyle/>
          <a:p>
            <a:endParaRPr lang="ru-RU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886200" y="5181600"/>
            <a:ext cx="2925704" cy="119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Борьба европейских стран за турецкое наследство и влияние на политику на       Балканах</a:t>
            </a: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2362200" y="4648200"/>
            <a:ext cx="1341228" cy="6183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1272" tIns="40636" rIns="81272" bIns="40636"/>
          <a:lstStyle/>
          <a:p>
            <a:endParaRPr lang="ru-RU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H="1">
            <a:off x="6781800" y="4419600"/>
            <a:ext cx="1158455" cy="89202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1272" tIns="40636" rIns="81272" bIns="40636"/>
          <a:lstStyle/>
          <a:p>
            <a:endParaRPr lang="ru-RU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4038600" y="0"/>
            <a:ext cx="2286000" cy="512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</a:rPr>
              <a:t>Причина</a:t>
            </a:r>
            <a:endParaRPr lang="ru-RU" sz="28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300"/>
                            </p:stCondLst>
                            <p:childTnLst>
                              <p:par>
                                <p:cTn id="3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25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750"/>
                            </p:stCondLst>
                            <p:childTnLst>
                              <p:par>
                                <p:cTn id="4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9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750"/>
                            </p:stCondLst>
                            <p:childTnLst>
                              <p:par>
                                <p:cTn id="5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29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250"/>
                            </p:stCondLst>
                            <p:childTnLst>
                              <p:par>
                                <p:cTn id="5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75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625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8250"/>
                            </p:stCondLst>
                            <p:childTnLst>
                              <p:par>
                                <p:cTn id="6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2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 animBg="1"/>
      <p:bldP spid="29704" grpId="0" animBg="1"/>
      <p:bldP spid="29706" grpId="0" animBg="1"/>
      <p:bldP spid="29707" grpId="0" animBg="1"/>
      <p:bldP spid="29709" grpId="0" animBg="1"/>
      <p:bldP spid="29714" grpId="0" animBg="1"/>
      <p:bldP spid="297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838200"/>
          </a:xfrm>
        </p:spPr>
        <p:txBody>
          <a:bodyPr/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Начало первой мировой войны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676400" y="990600"/>
            <a:ext cx="1096635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Антанта</a:t>
            </a:r>
            <a:endParaRPr lang="ru-RU" b="1" u="sng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6324600" y="990600"/>
            <a:ext cx="1964804" cy="63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Тройственный союз</a:t>
            </a:r>
            <a:endParaRPr lang="ru-RU" b="1" u="sng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676400"/>
            <a:ext cx="741841" cy="56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1676400"/>
            <a:ext cx="774095" cy="520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1600200"/>
            <a:ext cx="731090" cy="54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8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1600200"/>
            <a:ext cx="752593" cy="556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9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5000" y="2514600"/>
            <a:ext cx="741841" cy="480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20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05600" y="2362200"/>
            <a:ext cx="731090" cy="548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21" name="AutoShape 13"/>
          <p:cNvSpPr>
            <a:spLocks noChangeArrowheads="1"/>
          </p:cNvSpPr>
          <p:nvPr/>
        </p:nvSpPr>
        <p:spPr bwMode="auto">
          <a:xfrm>
            <a:off x="3657600" y="1752600"/>
            <a:ext cx="2010767" cy="80766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1272" tIns="40636" rIns="81272" bIns="40636" anchor="ctr"/>
          <a:lstStyle/>
          <a:p>
            <a:endParaRPr lang="ru-RU"/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3657600" y="1905000"/>
            <a:ext cx="2011841" cy="405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100" dirty="0">
                <a:solidFill>
                  <a:srgbClr val="000000"/>
                </a:solidFill>
              </a:rPr>
              <a:t>Повод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2743200" y="2667000"/>
            <a:ext cx="3901386" cy="105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i="1" dirty="0">
                <a:effectLst/>
              </a:rPr>
              <a:t>Убийство в Сараево наследника австрийского престола</a:t>
            </a:r>
          </a:p>
          <a:p>
            <a:pPr algn="ctr">
              <a:spcBef>
                <a:spcPct val="50000"/>
              </a:spcBef>
            </a:pPr>
            <a:r>
              <a:rPr lang="ru-RU" i="1" dirty="0">
                <a:effectLst/>
              </a:rPr>
              <a:t>15 июня 1914 года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1524000" y="4267200"/>
            <a:ext cx="6872918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10 июля (23 июля) Австро-Венгрия предъявила ультиматум Сербии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3581400" y="990600"/>
            <a:ext cx="1813345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1272" tIns="40636" rIns="81272" bIns="4063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/>
              </a:rPr>
              <a:t>1914-1918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1905000" y="3048000"/>
            <a:ext cx="974339" cy="297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/>
              <a:t>Франция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1371600" y="2209800"/>
            <a:ext cx="792910" cy="297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/>
              <a:t>Россия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2514600" y="2209800"/>
            <a:ext cx="913862" cy="297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/>
              <a:t>Англия</a:t>
            </a: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5791200" y="2286000"/>
            <a:ext cx="1036159" cy="297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/>
              <a:t>Германия</a:t>
            </a: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6781800" y="2971800"/>
            <a:ext cx="975683" cy="297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/>
              <a:t>Италия</a:t>
            </a: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7499048" y="2286000"/>
            <a:ext cx="1644952" cy="297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/>
              <a:t>Австро-Венгрия</a:t>
            </a:r>
          </a:p>
        </p:txBody>
      </p:sp>
      <p:sp>
        <p:nvSpPr>
          <p:cNvPr id="43040" name="Text Box 32"/>
          <p:cNvSpPr txBox="1">
            <a:spLocks noChangeArrowheads="1"/>
          </p:cNvSpPr>
          <p:nvPr/>
        </p:nvSpPr>
        <p:spPr bwMode="auto">
          <a:xfrm>
            <a:off x="1524000" y="3886201"/>
            <a:ext cx="6961616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13 июля (26 июля) Сербия приняла большую часть требований</a:t>
            </a:r>
          </a:p>
        </p:txBody>
      </p:sp>
      <p:sp>
        <p:nvSpPr>
          <p:cNvPr id="43048" name="Text Box 40"/>
          <p:cNvSpPr txBox="1">
            <a:spLocks noChangeArrowheads="1"/>
          </p:cNvSpPr>
          <p:nvPr/>
        </p:nvSpPr>
        <p:spPr bwMode="auto">
          <a:xfrm>
            <a:off x="1524000" y="4800600"/>
            <a:ext cx="8773079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15 июля (28 июля) Австро-Венгрия объявила войну Сербии</a:t>
            </a:r>
          </a:p>
        </p:txBody>
      </p:sp>
      <p:sp>
        <p:nvSpPr>
          <p:cNvPr id="43049" name="Text Box 41"/>
          <p:cNvSpPr txBox="1">
            <a:spLocks noChangeArrowheads="1"/>
          </p:cNvSpPr>
          <p:nvPr/>
        </p:nvSpPr>
        <p:spPr bwMode="auto">
          <a:xfrm>
            <a:off x="1524000" y="5181600"/>
            <a:ext cx="8837587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19июля (1 августа) Германия объявила России войну</a:t>
            </a:r>
          </a:p>
        </p:txBody>
      </p:sp>
      <p:sp>
        <p:nvSpPr>
          <p:cNvPr id="43050" name="Text Box 42"/>
          <p:cNvSpPr txBox="1">
            <a:spLocks noChangeArrowheads="1"/>
          </p:cNvSpPr>
          <p:nvPr/>
        </p:nvSpPr>
        <p:spPr bwMode="auto">
          <a:xfrm>
            <a:off x="1524000" y="5562600"/>
            <a:ext cx="8837587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21 июля (3 августа) Германия объявила Франции войну</a:t>
            </a:r>
          </a:p>
        </p:txBody>
      </p:sp>
      <p:sp>
        <p:nvSpPr>
          <p:cNvPr id="43051" name="Text Box 43"/>
          <p:cNvSpPr txBox="1">
            <a:spLocks noChangeArrowheads="1"/>
          </p:cNvSpPr>
          <p:nvPr/>
        </p:nvSpPr>
        <p:spPr bwMode="auto">
          <a:xfrm>
            <a:off x="1524000" y="5943600"/>
            <a:ext cx="8063492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r>
              <a:rPr lang="ru-RU" dirty="0">
                <a:effectLst/>
              </a:rPr>
              <a:t>22 июля (4августа) В войну вступила Англия</a:t>
            </a:r>
          </a:p>
        </p:txBody>
      </p:sp>
      <p:sp>
        <p:nvSpPr>
          <p:cNvPr id="43052" name="Text Box 44"/>
          <p:cNvSpPr txBox="1">
            <a:spLocks noChangeArrowheads="1"/>
          </p:cNvSpPr>
          <p:nvPr/>
        </p:nvSpPr>
        <p:spPr bwMode="auto">
          <a:xfrm>
            <a:off x="1524000" y="6324600"/>
            <a:ext cx="7482921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r>
              <a:rPr lang="ru-RU" dirty="0">
                <a:effectLst/>
              </a:rPr>
              <a:t>26 июля (8 августа) Австро-Венгрия объявила войну России</a:t>
            </a:r>
          </a:p>
        </p:txBody>
      </p:sp>
      <p:sp>
        <p:nvSpPr>
          <p:cNvPr id="29" name="Содержимое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3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75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75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5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4000"/>
                            </p:stCondLst>
                            <p:childTnLst>
                              <p:par>
                                <p:cTn id="9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3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3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3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3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1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3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3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3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3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6500"/>
                            </p:stCondLst>
                            <p:childTnLst>
                              <p:par>
                                <p:cTn id="1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  <p:bldP spid="43013" grpId="0" autoUpdateAnimBg="0"/>
      <p:bldP spid="43014" grpId="0" autoUpdateAnimBg="0"/>
      <p:bldP spid="43021" grpId="0" animBg="1"/>
      <p:bldP spid="43022" grpId="0" autoUpdateAnimBg="0"/>
      <p:bldP spid="43025" grpId="0" autoUpdateAnimBg="0"/>
      <p:bldP spid="43028" grpId="0" autoUpdateAnimBg="0"/>
      <p:bldP spid="43029" grpId="0" autoUpdateAnimBg="0"/>
      <p:bldP spid="43031" grpId="0" autoUpdateAnimBg="0"/>
      <p:bldP spid="43034" grpId="0" autoUpdateAnimBg="0"/>
      <p:bldP spid="43035" grpId="0" autoUpdateAnimBg="0"/>
      <p:bldP spid="43036" grpId="0" autoUpdateAnimBg="0"/>
      <p:bldP spid="43037" grpId="0" autoUpdateAnimBg="0"/>
      <p:bldP spid="43038" grpId="0" autoUpdateAnimBg="0"/>
      <p:bldP spid="43040" grpId="0" autoUpdateAnimBg="0"/>
      <p:bldP spid="43048" grpId="0" autoUpdateAnimBg="0"/>
      <p:bldP spid="43049" grpId="0" autoUpdateAnimBg="0"/>
      <p:bldP spid="43050" grpId="0" autoUpdateAnimBg="0"/>
      <p:bldP spid="43051" grpId="0" autoUpdateAnimBg="0"/>
      <p:bldP spid="430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1143000"/>
          </a:xfrm>
        </p:spPr>
        <p:txBody>
          <a:bodyPr/>
          <a:lstStyle/>
          <a:p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</a:rPr>
              <a:t>Цели воюющих держав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545" y="1440846"/>
            <a:ext cx="732434" cy="547310"/>
          </a:xfrm>
          <a:prstGeom prst="rect">
            <a:avLst/>
          </a:prstGeom>
          <a:noFill/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621979" y="1440845"/>
            <a:ext cx="6218296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effectLst/>
              </a:rPr>
              <a:t>Сокрушить Францию и Россию</a:t>
            </a:r>
          </a:p>
        </p:txBody>
      </p:sp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545" y="2400905"/>
            <a:ext cx="732434" cy="547310"/>
          </a:xfrm>
          <a:prstGeom prst="rect">
            <a:avLst/>
          </a:prstGeom>
          <a:noFill/>
        </p:spPr>
      </p:pic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7048" y="3410858"/>
            <a:ext cx="670614" cy="548822"/>
          </a:xfrm>
          <a:prstGeom prst="rect">
            <a:avLst/>
          </a:prstGeom>
          <a:noFill/>
        </p:spPr>
      </p:pic>
      <p:pic>
        <p:nvPicPr>
          <p:cNvPr id="10260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7048" y="4934857"/>
            <a:ext cx="731090" cy="485322"/>
          </a:xfrm>
          <a:prstGeom prst="rect">
            <a:avLst/>
          </a:prstGeom>
          <a:noFill/>
        </p:spPr>
      </p:pic>
      <p:pic>
        <p:nvPicPr>
          <p:cNvPr id="10261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7048" y="6023429"/>
            <a:ext cx="670614" cy="458108"/>
          </a:xfrm>
          <a:prstGeom prst="rect">
            <a:avLst/>
          </a:prstGeom>
          <a:noFill/>
        </p:spPr>
      </p:pic>
      <p:sp>
        <p:nvSpPr>
          <p:cNvPr id="10279" name="Line 39"/>
          <p:cNvSpPr>
            <a:spLocks noChangeShapeType="1"/>
          </p:cNvSpPr>
          <p:nvPr/>
        </p:nvSpPr>
        <p:spPr bwMode="auto">
          <a:xfrm flipV="1">
            <a:off x="1225651" y="1596571"/>
            <a:ext cx="1419175" cy="14514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81272" tIns="40636" rIns="81272" bIns="40636"/>
          <a:lstStyle/>
          <a:p>
            <a:endParaRPr lang="ru-RU"/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2621980" y="1714500"/>
            <a:ext cx="6522021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effectLst/>
              </a:rPr>
              <a:t>Присоединить к себе прибалтийские и польские земли России </a:t>
            </a:r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1161143" y="1741715"/>
            <a:ext cx="1399016" cy="17840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81272" tIns="40636" rIns="81272" bIns="40636"/>
          <a:lstStyle/>
          <a:p>
            <a:endParaRPr lang="ru-RU"/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2499683" y="2331358"/>
            <a:ext cx="6034180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effectLst/>
              </a:rPr>
              <a:t>Захватить Французские колонии в Африке</a:t>
            </a:r>
          </a:p>
        </p:txBody>
      </p:sp>
      <p:sp>
        <p:nvSpPr>
          <p:cNvPr id="10287" name="Line 47"/>
          <p:cNvSpPr>
            <a:spLocks noChangeShapeType="1"/>
          </p:cNvSpPr>
          <p:nvPr/>
        </p:nvSpPr>
        <p:spPr bwMode="auto">
          <a:xfrm>
            <a:off x="1161143" y="1741715"/>
            <a:ext cx="1338540" cy="65919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81272" tIns="40636" rIns="81272" bIns="40636"/>
          <a:lstStyle/>
          <a:p>
            <a:endParaRPr lang="ru-RU"/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2499683" y="2674560"/>
            <a:ext cx="5851407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effectLst/>
              </a:rPr>
              <a:t>Обосноваться на Ближнем Востоке и в Турции</a:t>
            </a:r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>
            <a:off x="1161143" y="1741715"/>
            <a:ext cx="1338540" cy="1000881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81272" tIns="40636" rIns="81272" bIns="40636"/>
          <a:lstStyle/>
          <a:p>
            <a:endParaRPr lang="ru-RU"/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2499683" y="3085798"/>
            <a:ext cx="6034180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effectLst/>
              </a:rPr>
              <a:t>Подчинить себе Балканские государства</a:t>
            </a:r>
          </a:p>
        </p:txBody>
      </p:sp>
      <p:sp>
        <p:nvSpPr>
          <p:cNvPr id="10291" name="Line 51"/>
          <p:cNvSpPr>
            <a:spLocks noChangeShapeType="1"/>
          </p:cNvSpPr>
          <p:nvPr/>
        </p:nvSpPr>
        <p:spPr bwMode="auto">
          <a:xfrm>
            <a:off x="1161143" y="2685143"/>
            <a:ext cx="1338540" cy="538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81272" tIns="40636" rIns="81272" bIns="40636"/>
          <a:lstStyle/>
          <a:p>
            <a:endParaRPr lang="ru-RU"/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2499682" y="3634620"/>
            <a:ext cx="5790932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/>
              </a:rPr>
              <a:t>Захватить проливы Босфор и Дарданеллы</a:t>
            </a:r>
          </a:p>
        </p:txBody>
      </p:sp>
      <p:sp>
        <p:nvSpPr>
          <p:cNvPr id="10293" name="Line 53"/>
          <p:cNvSpPr>
            <a:spLocks noChangeShapeType="1"/>
          </p:cNvSpPr>
          <p:nvPr/>
        </p:nvSpPr>
        <p:spPr bwMode="auto">
          <a:xfrm>
            <a:off x="1096635" y="3628572"/>
            <a:ext cx="1403048" cy="1436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1272" tIns="40636" rIns="81272" bIns="40636"/>
          <a:lstStyle/>
          <a:p>
            <a:endParaRPr lang="ru-RU"/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2499683" y="4115405"/>
            <a:ext cx="4815249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/>
              </a:rPr>
              <a:t>Утвердить своё господство на Балканах</a:t>
            </a:r>
          </a:p>
        </p:txBody>
      </p:sp>
      <p:sp>
        <p:nvSpPr>
          <p:cNvPr id="10295" name="Line 55"/>
          <p:cNvSpPr>
            <a:spLocks noChangeShapeType="1"/>
          </p:cNvSpPr>
          <p:nvPr/>
        </p:nvSpPr>
        <p:spPr bwMode="auto">
          <a:xfrm>
            <a:off x="1096635" y="3628571"/>
            <a:ext cx="1463524" cy="6229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1272" tIns="40636" rIns="81272" bIns="40636"/>
          <a:lstStyle/>
          <a:p>
            <a:endParaRPr lang="ru-RU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2499683" y="4594679"/>
            <a:ext cx="4632477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/>
              </a:rPr>
              <a:t>Воссоединить все польские земли</a:t>
            </a:r>
          </a:p>
        </p:txBody>
      </p:sp>
      <p:sp>
        <p:nvSpPr>
          <p:cNvPr id="10297" name="Line 57"/>
          <p:cNvSpPr>
            <a:spLocks noChangeShapeType="1"/>
          </p:cNvSpPr>
          <p:nvPr/>
        </p:nvSpPr>
        <p:spPr bwMode="auto">
          <a:xfrm>
            <a:off x="1158455" y="3702656"/>
            <a:ext cx="1341228" cy="10296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1272" tIns="40636" rIns="81272" bIns="40636"/>
          <a:lstStyle/>
          <a:p>
            <a:endParaRPr lang="ru-RU"/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2499683" y="5349120"/>
            <a:ext cx="5242614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/>
              </a:rPr>
              <a:t>Остановить германскую экспансию</a:t>
            </a:r>
          </a:p>
        </p:txBody>
      </p:sp>
      <p:sp>
        <p:nvSpPr>
          <p:cNvPr id="10299" name="Line 59"/>
          <p:cNvSpPr>
            <a:spLocks noChangeShapeType="1"/>
          </p:cNvSpPr>
          <p:nvPr/>
        </p:nvSpPr>
        <p:spPr bwMode="auto">
          <a:xfrm>
            <a:off x="1096635" y="3628572"/>
            <a:ext cx="1341228" cy="17885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1272" tIns="40636" rIns="81272" bIns="40636"/>
          <a:lstStyle/>
          <a:p>
            <a:endParaRPr lang="ru-RU"/>
          </a:p>
        </p:txBody>
      </p:sp>
      <p:sp>
        <p:nvSpPr>
          <p:cNvPr id="10301" name="Line 61"/>
          <p:cNvSpPr>
            <a:spLocks noChangeShapeType="1"/>
          </p:cNvSpPr>
          <p:nvPr/>
        </p:nvSpPr>
        <p:spPr bwMode="auto">
          <a:xfrm>
            <a:off x="1161143" y="5152572"/>
            <a:ext cx="1338540" cy="3341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1272" tIns="40636" rIns="81272" bIns="40636"/>
          <a:lstStyle/>
          <a:p>
            <a:endParaRPr lang="ru-RU"/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2499683" y="5829905"/>
            <a:ext cx="6644317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/>
              </a:rPr>
              <a:t>Возвращение Эльзиса, Лотарингии и захват Саара</a:t>
            </a:r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>
            <a:off x="1096635" y="6241143"/>
            <a:ext cx="1403048" cy="205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1272" tIns="40636" rIns="81272" bIns="40636"/>
          <a:lstStyle/>
          <a:p>
            <a:endParaRPr lang="ru-RU"/>
          </a:p>
        </p:txBody>
      </p:sp>
      <p:sp>
        <p:nvSpPr>
          <p:cNvPr id="10304" name="Text Box 64"/>
          <p:cNvSpPr txBox="1">
            <a:spLocks noChangeArrowheads="1"/>
          </p:cNvSpPr>
          <p:nvPr/>
        </p:nvSpPr>
        <p:spPr bwMode="auto">
          <a:xfrm>
            <a:off x="2499683" y="6241144"/>
            <a:ext cx="5180794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/>
              </a:rPr>
              <a:t>Раздел турецких территорий</a:t>
            </a:r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>
            <a:off x="1161143" y="5152572"/>
            <a:ext cx="1338540" cy="12941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1272" tIns="40636" rIns="81272" bIns="40636"/>
          <a:lstStyle/>
          <a:p>
            <a:endParaRPr lang="ru-RU"/>
          </a:p>
        </p:txBody>
      </p:sp>
      <p:sp>
        <p:nvSpPr>
          <p:cNvPr id="10307" name="Line 67"/>
          <p:cNvSpPr>
            <a:spLocks noChangeShapeType="1"/>
          </p:cNvSpPr>
          <p:nvPr/>
        </p:nvSpPr>
        <p:spPr bwMode="auto">
          <a:xfrm flipV="1">
            <a:off x="1096635" y="5486703"/>
            <a:ext cx="1341228" cy="7544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1272" tIns="40636" rIns="81272" bIns="40636"/>
          <a:lstStyle/>
          <a:p>
            <a:endParaRPr lang="ru-RU"/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 flipV="1">
            <a:off x="1096635" y="5965977"/>
            <a:ext cx="1403048" cy="2751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1272" tIns="40636" rIns="81272" bIns="40636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500"/>
                            </p:stCondLst>
                            <p:childTnLst>
                              <p:par>
                                <p:cTn id="7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500"/>
                            </p:stCondLst>
                            <p:childTnLst>
                              <p:par>
                                <p:cTn id="9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0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0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8" grpId="0"/>
      <p:bldP spid="10279" grpId="0" animBg="1"/>
      <p:bldP spid="10280" grpId="0"/>
      <p:bldP spid="10282" grpId="0" animBg="1"/>
      <p:bldP spid="10285" grpId="0"/>
      <p:bldP spid="10287" grpId="0" animBg="1"/>
      <p:bldP spid="10288" grpId="0"/>
      <p:bldP spid="10289" grpId="0" animBg="1"/>
      <p:bldP spid="10290" grpId="0"/>
      <p:bldP spid="10291" grpId="0" animBg="1"/>
      <p:bldP spid="10292" grpId="0"/>
      <p:bldP spid="10293" grpId="0" animBg="1"/>
      <p:bldP spid="10294" grpId="0"/>
      <p:bldP spid="10295" grpId="0" animBg="1"/>
      <p:bldP spid="10296" grpId="0"/>
      <p:bldP spid="10297" grpId="0" animBg="1"/>
      <p:bldP spid="10298" grpId="0"/>
      <p:bldP spid="10299" grpId="0" animBg="1"/>
      <p:bldP spid="10301" grpId="0" animBg="1"/>
      <p:bldP spid="10303" grpId="0" animBg="1"/>
      <p:bldP spid="10304" grpId="0"/>
      <p:bldP spid="10306" grpId="0" animBg="1"/>
      <p:bldP spid="10307" grpId="0" animBg="1"/>
      <p:bldP spid="103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913862" y="0"/>
            <a:ext cx="8230138" cy="737810"/>
          </a:xfrm>
        </p:spPr>
        <p:txBody>
          <a:bodyPr/>
          <a:lstStyle/>
          <a:p>
            <a:r>
              <a:rPr lang="ru-RU" sz="2100" b="1" u="sng" dirty="0">
                <a:solidFill>
                  <a:schemeClr val="accent2">
                    <a:lumMod val="75000"/>
                  </a:schemeClr>
                </a:solidFill>
              </a:rPr>
              <a:t>Основные боевые действия и события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133600" y="1219200"/>
            <a:ext cx="2134138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Западный фронт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5562600" y="1219200"/>
            <a:ext cx="2040286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Восточный фронт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1295400"/>
            <a:ext cx="674336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  <a:effectLst/>
              </a:rPr>
              <a:t>Даты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0" y="1920120"/>
            <a:ext cx="975683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  <a:effectLst/>
              </a:rPr>
              <a:t>1914г.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1981200" y="1752600"/>
            <a:ext cx="3009026" cy="91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Вторжение Германии  в Бельгию, Францию по </a:t>
            </a:r>
            <a:r>
              <a:rPr lang="ru-RU" dirty="0" smtClean="0">
                <a:effectLst/>
              </a:rPr>
              <a:t>«</a:t>
            </a:r>
            <a:r>
              <a:rPr lang="ru-RU" i="1" dirty="0" smtClean="0">
                <a:effectLst/>
              </a:rPr>
              <a:t>плану </a:t>
            </a:r>
            <a:r>
              <a:rPr lang="ru-RU" i="1" dirty="0" err="1" smtClean="0">
                <a:effectLst/>
              </a:rPr>
              <a:t>Шлиффена</a:t>
            </a:r>
            <a:r>
              <a:rPr lang="ru-RU" dirty="0" smtClean="0">
                <a:effectLst/>
              </a:rPr>
              <a:t>».</a:t>
            </a:r>
            <a:endParaRPr lang="ru-RU" dirty="0">
              <a:effectLst/>
            </a:endParaRP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5334000" y="1752600"/>
            <a:ext cx="3108476" cy="91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Наступление русских войск в Восточной Пруссии и Галиции.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0" y="2742596"/>
            <a:ext cx="1088872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  <a:effectLst/>
              </a:rPr>
              <a:t>Сентябрь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1981200" y="2667000"/>
            <a:ext cx="2742931" cy="91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>
                <a:effectLst/>
              </a:rPr>
              <a:t>Битва на Марне</a:t>
            </a:r>
            <a:r>
              <a:rPr lang="ru-RU" dirty="0" smtClean="0">
                <a:effectLst/>
              </a:rPr>
              <a:t>. Отход </a:t>
            </a:r>
            <a:r>
              <a:rPr lang="ru-RU" dirty="0">
                <a:effectLst/>
              </a:rPr>
              <a:t>германских войск до реки </a:t>
            </a:r>
            <a:r>
              <a:rPr lang="ru-RU" dirty="0" err="1">
                <a:effectLst/>
              </a:rPr>
              <a:t>Эна</a:t>
            </a:r>
            <a:r>
              <a:rPr lang="ru-RU" dirty="0">
                <a:effectLst/>
              </a:rPr>
              <a:t>.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5334000" y="2667000"/>
            <a:ext cx="3451175" cy="63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Отступление русских войск из    Восточной Пруссии.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3702655"/>
            <a:ext cx="1417038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  <a:effectLst/>
              </a:rPr>
              <a:t>Конец 1914г.</a:t>
            </a: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1981200" y="3733800"/>
            <a:ext cx="3029185" cy="63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Переход от маневренной к позиционной войне.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1981200" y="4343400"/>
            <a:ext cx="3232116" cy="119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Первое применение германским командованием боевых отравляющих веществ (хлор) в районе г.Ипра.</a:t>
            </a:r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4343400"/>
            <a:ext cx="1701397" cy="63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  <a:effectLst/>
              </a:rPr>
              <a:t>Апрель-Май 1915г.</a:t>
            </a:r>
          </a:p>
        </p:txBody>
      </p: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5334000" y="4419600"/>
            <a:ext cx="3615132" cy="91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Прорыв германскими войсками    фронта в Галиции. Отступление    русских войск.</a:t>
            </a:r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0" y="5897941"/>
            <a:ext cx="1088872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  <a:effectLst/>
              </a:rPr>
              <a:t>Сентябрь</a:t>
            </a: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5334000" y="5638800"/>
            <a:ext cx="4054592" cy="636063"/>
          </a:xfrm>
          <a:prstGeom prst="rect">
            <a:avLst/>
          </a:prstGeom>
          <a:noFill/>
          <a:ln w="9525">
            <a:solidFill>
              <a:schemeClr val="accent3">
                <a:lumMod val="10000"/>
              </a:schemeClr>
            </a:solidFill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Стабилизация фронта. </a:t>
            </a:r>
            <a:r>
              <a:rPr lang="ru-RU" dirty="0" smtClean="0">
                <a:effectLst/>
              </a:rPr>
              <a:t>Позиционная война.</a:t>
            </a:r>
            <a:endParaRPr lang="ru-RU" dirty="0">
              <a:effectLst/>
            </a:endParaRP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3886200" y="762000"/>
            <a:ext cx="1806222" cy="389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</a:rPr>
              <a:t>1914 –1915гг.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75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75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75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75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75"/>
                            </p:stCondLst>
                            <p:childTnLst>
                              <p:par>
                                <p:cTn id="4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75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575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75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575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075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575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802" grpId="0" autoUpdateAnimBg="0"/>
      <p:bldP spid="33803" grpId="0" autoUpdateAnimBg="0"/>
      <p:bldP spid="33804" grpId="0" autoUpdateAnimBg="0"/>
      <p:bldP spid="33806" grpId="0" autoUpdateAnimBg="0"/>
      <p:bldP spid="33807" grpId="0" autoUpdateAnimBg="0"/>
      <p:bldP spid="33808" grpId="0" autoUpdateAnimBg="0"/>
      <p:bldP spid="33809" grpId="0" autoUpdateAnimBg="0"/>
      <p:bldP spid="33810" grpId="0" autoUpdateAnimBg="0"/>
      <p:bldP spid="33811" grpId="0" autoUpdateAnimBg="0"/>
      <p:bldP spid="33812" grpId="0" autoUpdateAnimBg="0"/>
      <p:bldP spid="33814" grpId="0" autoUpdateAnimBg="0"/>
      <p:bldP spid="33815" grpId="0" autoUpdateAnimBg="0"/>
      <p:bldP spid="33816" grpId="0" autoUpdateAnimBg="0"/>
      <p:bldP spid="33817" grpId="0" autoUpdateAnimBg="0"/>
      <p:bldP spid="33822" grpId="0" autoUpdateAnimBg="0"/>
      <p:bldP spid="33823" grpId="0" animBg="1" autoUpdateAnimBg="0"/>
      <p:bldP spid="338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609600"/>
            <a:ext cx="7772400" cy="1143000"/>
          </a:xfrm>
        </p:spPr>
        <p:txBody>
          <a:bodyPr/>
          <a:lstStyle/>
          <a:p>
            <a:r>
              <a:rPr lang="ru-RU" dirty="0"/>
              <a:t> 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0" y="343203"/>
            <a:ext cx="1584477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  <a:effectLst/>
              </a:rPr>
              <a:t>Март 1916 г.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981200" y="304800"/>
            <a:ext cx="2744275" cy="91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 err="1" smtClean="0">
                <a:effectLst/>
              </a:rPr>
              <a:t>Верденское</a:t>
            </a:r>
            <a:r>
              <a:rPr lang="ru-RU" b="1" i="1" dirty="0" smtClean="0">
                <a:effectLst/>
              </a:rPr>
              <a:t> сражение. </a:t>
            </a:r>
            <a:r>
              <a:rPr lang="ru-RU" b="1" i="1" dirty="0" err="1" smtClean="0">
                <a:effectLst/>
              </a:rPr>
              <a:t>Ютландский</a:t>
            </a:r>
            <a:r>
              <a:rPr lang="ru-RU" b="1" i="1" dirty="0" smtClean="0">
                <a:effectLst/>
              </a:rPr>
              <a:t> </a:t>
            </a:r>
            <a:r>
              <a:rPr lang="ru-RU" dirty="0">
                <a:effectLst/>
              </a:rPr>
              <a:t>морской бой.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1295400"/>
            <a:ext cx="1475644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  <a:effectLst/>
              </a:rPr>
              <a:t>Июнь-август.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5257800" y="1066800"/>
            <a:ext cx="3668889" cy="63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 smtClean="0">
                <a:effectLst/>
              </a:rPr>
              <a:t>Брусиловский прорыв </a:t>
            </a:r>
            <a:r>
              <a:rPr lang="ru-RU" dirty="0" smtClean="0">
                <a:effectLst/>
              </a:rPr>
              <a:t>немецко-австрийского </a:t>
            </a:r>
            <a:r>
              <a:rPr lang="ru-RU" dirty="0">
                <a:effectLst/>
              </a:rPr>
              <a:t>фронта.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" y="1852084"/>
            <a:ext cx="1647640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  <a:effectLst/>
              </a:rPr>
              <a:t>Июль-август.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981200" y="1752600"/>
            <a:ext cx="2682455" cy="119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effectLst/>
              </a:rPr>
              <a:t>Англо-французское </a:t>
            </a:r>
            <a:r>
              <a:rPr lang="ru-RU" b="1" i="1" dirty="0" smtClean="0">
                <a:effectLst/>
              </a:rPr>
              <a:t>наступление на Сомме</a:t>
            </a:r>
            <a:r>
              <a:rPr lang="ru-RU" dirty="0" smtClean="0">
                <a:effectLst/>
              </a:rPr>
              <a:t>, </a:t>
            </a:r>
            <a:r>
              <a:rPr lang="ru-RU" dirty="0">
                <a:effectLst/>
              </a:rPr>
              <a:t>первое применение танков.</a:t>
            </a: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0" y="3085798"/>
            <a:ext cx="1474747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  <a:effectLst/>
              </a:rPr>
              <a:t>Конец 1916 г.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1981200" y="3048000"/>
            <a:ext cx="2875979" cy="91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Переход Германии к стратегической обороне. План Гинденбурга.</a:t>
            </a: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1" y="4321025"/>
            <a:ext cx="1539123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  <a:effectLst/>
              </a:rPr>
              <a:t>Апрель 1917г.</a:t>
            </a: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1981200" y="4343400"/>
            <a:ext cx="2986180" cy="63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Неудачное наступление французов под </a:t>
            </a:r>
            <a:r>
              <a:rPr lang="ru-RU" dirty="0" err="1">
                <a:effectLst/>
              </a:rPr>
              <a:t>Аррасом</a:t>
            </a:r>
            <a:r>
              <a:rPr lang="ru-RU" dirty="0">
                <a:effectLst/>
              </a:rPr>
              <a:t>.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5338032" y="4267200"/>
            <a:ext cx="3805968" cy="63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Нота Милюкова об участии России в войне до победного конца.</a:t>
            </a: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5181600"/>
            <a:ext cx="1400304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  <a:effectLst/>
              </a:rPr>
              <a:t>Июль-Осень</a:t>
            </a: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1981200" y="5181600"/>
            <a:ext cx="3174328" cy="91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Английские войска пытаются прорвать фронт Германии в р-не Ипра.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5334000" y="5181600"/>
            <a:ext cx="3297968" cy="91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Захват германскими войсками Риги, оккупация части Прибалтики.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4267200" y="0"/>
            <a:ext cx="1806222" cy="389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1916 –1917гг.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825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325"/>
                            </p:stCondLst>
                            <p:childTnLst>
                              <p:par>
                                <p:cTn id="3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825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325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75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575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075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4" grpId="0" autoUpdateAnimBg="0"/>
      <p:bldP spid="35846" grpId="0" autoUpdateAnimBg="0"/>
      <p:bldP spid="35847" grpId="0" autoUpdateAnimBg="0"/>
      <p:bldP spid="35848" grpId="0" autoUpdateAnimBg="0"/>
      <p:bldP spid="35849" grpId="0" autoUpdateAnimBg="0"/>
      <p:bldP spid="35850" grpId="0" autoUpdateAnimBg="0"/>
      <p:bldP spid="35851" grpId="0" autoUpdateAnimBg="0"/>
      <p:bldP spid="35852" grpId="0" autoUpdateAnimBg="0"/>
      <p:bldP spid="35853" grpId="0" autoUpdateAnimBg="0"/>
      <p:bldP spid="35854" grpId="0" autoUpdateAnimBg="0"/>
      <p:bldP spid="35855" grpId="0" autoUpdateAnimBg="0"/>
      <p:bldP spid="35856" grpId="0" autoUpdateAnimBg="0"/>
      <p:bldP spid="35857" grpId="0" autoUpdateAnimBg="0"/>
      <p:bldP spid="35858" grpId="0" autoUpdateAnimBg="0"/>
      <p:bldP spid="358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Катерина\Работа\Карты\Всемирная история\10-11 класс\первая мировая война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heme/theme1.xml><?xml version="1.0" encoding="utf-8"?>
<a:theme xmlns:a="http://schemas.openxmlformats.org/drawingml/2006/main" name="Шаблон оформления «Генеральский»">
  <a:themeElements>
    <a:clrScheme name="Тема Office 2">
      <a:dk1>
        <a:srgbClr val="000000"/>
      </a:dk1>
      <a:lt1>
        <a:srgbClr val="E9E2B6"/>
      </a:lt1>
      <a:dk2>
        <a:srgbClr val="996600"/>
      </a:dk2>
      <a:lt2>
        <a:srgbClr val="786950"/>
      </a:lt2>
      <a:accent1>
        <a:srgbClr val="727DE0"/>
      </a:accent1>
      <a:accent2>
        <a:srgbClr val="D54F41"/>
      </a:accent2>
      <a:accent3>
        <a:srgbClr val="F2EED7"/>
      </a:accent3>
      <a:accent4>
        <a:srgbClr val="000000"/>
      </a:accent4>
      <a:accent5>
        <a:srgbClr val="BCBFED"/>
      </a:accent5>
      <a:accent6>
        <a:srgbClr val="C1473A"/>
      </a:accent6>
      <a:hlink>
        <a:srgbClr val="71AF96"/>
      </a:hlink>
      <a:folHlink>
        <a:srgbClr val="EAEAEA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EAEAEA"/>
        </a:lt1>
        <a:dk2>
          <a:srgbClr val="819E81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C1CCC1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EAEAEA"/>
        </a:lt1>
        <a:dk2>
          <a:srgbClr val="BC6262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DAB7B7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EAEAEA"/>
        </a:lt1>
        <a:dk2>
          <a:srgbClr val="5C74A4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B5BCCF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EAEAEA"/>
        </a:lt1>
        <a:dk2>
          <a:srgbClr val="996600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CAB8AA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генеральский</Template>
  <TotalTime>140</TotalTime>
  <Words>771</Words>
  <Application>Microsoft Office PowerPoint</Application>
  <PresentationFormat>Экран 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Шаблон оформления «Генеральский»</vt:lpstr>
      <vt:lpstr>Первая мировая война (1914-1918 гг.)</vt:lpstr>
      <vt:lpstr>Содержание</vt:lpstr>
      <vt:lpstr>Военно-политические союзы  накануне войны.</vt:lpstr>
      <vt:lpstr>  </vt:lpstr>
      <vt:lpstr>Начало первой мировой войны</vt:lpstr>
      <vt:lpstr>Цели воюющих держав</vt:lpstr>
      <vt:lpstr>Основные боевые действия и события</vt:lpstr>
      <vt:lpstr>  </vt:lpstr>
      <vt:lpstr>Слайд 9</vt:lpstr>
      <vt:lpstr>Слайд 10</vt:lpstr>
      <vt:lpstr>Результаты и последствия войны</vt:lpstr>
      <vt:lpstr>Компьенское перемирие</vt:lpstr>
      <vt:lpstr>Брестский мир</vt:lpstr>
      <vt:lpstr>Версальский мирный договор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Катерина</dc:creator>
  <cp:lastModifiedBy>Admin</cp:lastModifiedBy>
  <cp:revision>52</cp:revision>
  <dcterms:created xsi:type="dcterms:W3CDTF">2011-09-18T06:03:06Z</dcterms:created>
  <dcterms:modified xsi:type="dcterms:W3CDTF">2011-12-12T14:49:50Z</dcterms:modified>
</cp:coreProperties>
</file>