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4" r:id="rId8"/>
    <p:sldId id="263"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0" autoAdjust="0"/>
    <p:restoredTop sz="94660"/>
  </p:normalViewPr>
  <p:slideViewPr>
    <p:cSldViewPr snapToGrid="0">
      <p:cViewPr varScale="1">
        <p:scale>
          <a:sx n="70" d="100"/>
          <a:sy n="70" d="100"/>
        </p:scale>
        <p:origin x="12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A64DEA-19C9-4E29-BCF6-E57C776CA467}" type="datetimeFigureOut">
              <a:rPr lang="ru-RU" smtClean="0"/>
              <a:t>28.05.2018</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AC9570-93E9-464C-AF5D-AB5C47066B5C}" type="slidenum">
              <a:rPr lang="ru-RU" smtClean="0"/>
              <a:t>‹#›</a:t>
            </a:fld>
            <a:endParaRPr lang="ru-RU"/>
          </a:p>
        </p:txBody>
      </p:sp>
    </p:spTree>
    <p:extLst>
      <p:ext uri="{BB962C8B-B14F-4D97-AF65-F5344CB8AC3E}">
        <p14:creationId xmlns:p14="http://schemas.microsoft.com/office/powerpoint/2010/main" val="3984731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5/28/2018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D862E7-95FA-4FC4-9EC5-DDBFA8DC7417}" type="datetimeFigureOut">
              <a:rPr lang="en-US" dirty="0"/>
              <a:t>5/28/2018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DB987F2-A784-4F72-BB57-0E9EACDE722E}" type="datetimeFigureOut">
              <a:rPr lang="en-US" dirty="0"/>
              <a:t>5/28/2018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0BBD51E-4B19-444E-85C0-DBD7EB6263F4}" type="datetimeFigureOut">
              <a:rPr lang="en-US" dirty="0"/>
              <a:t>5/28/2018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0D7255A-4AD5-4D3E-9A0A-689DA3BA976C}" type="datetimeFigureOut">
              <a:rPr lang="en-US" dirty="0"/>
              <a:t>5/28/2018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3EE0AD15-87AC-45B2-9EE5-8D165AF83CD7}" type="datetimeFigureOut">
              <a:rPr lang="en-US" dirty="0"/>
              <a:t>5/28/2018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FCC40CCD-F0D6-4CC2-A4C8-2D7D0D875F02}" type="datetimeFigureOut">
              <a:rPr lang="en-US" dirty="0"/>
              <a:t>5/28/2018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5/28/2018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5/28/2018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5/28/2018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9A00F7B-89C5-4DF7-A309-6263220147D4}" type="datetimeFigureOut">
              <a:rPr lang="en-US" dirty="0"/>
              <a:t>5/28/2018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5/28/2018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0322" y="3030008"/>
            <a:ext cx="4698355" cy="290617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594123" y="3030008"/>
            <a:ext cx="4700059" cy="290617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5/28/2018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5/28/2018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5/28/2018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3CDCB01F-D966-4C62-B900-0BE008A90C98}" type="datetimeFigureOut">
              <a:rPr lang="en-US" dirty="0"/>
              <a:t>5/28/2018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E73A0EA-7DC7-4964-BB97-B173EF3B859A}" type="datetimeFigureOut">
              <a:rPr lang="en-US" dirty="0"/>
              <a:t>5/28/2018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5/28/2018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de-DE" dirty="0"/>
              <a:t>Die Deutschen lösen das Problem der Kaffeereste</a:t>
            </a:r>
            <a:endParaRPr lang="ru-RU" dirty="0"/>
          </a:p>
        </p:txBody>
      </p:sp>
      <p:sp>
        <p:nvSpPr>
          <p:cNvPr id="3" name="Подзаголовок 2"/>
          <p:cNvSpPr>
            <a:spLocks noGrp="1"/>
          </p:cNvSpPr>
          <p:nvPr>
            <p:ph type="subTitle" idx="1"/>
          </p:nvPr>
        </p:nvSpPr>
        <p:spPr/>
        <p:txBody>
          <a:bodyPr/>
          <a:lstStyle/>
          <a:p>
            <a:r>
              <a:rPr lang="ru-RU" dirty="0" smtClean="0"/>
              <a:t>Группа ЭЭ-14-17</a:t>
            </a:r>
          </a:p>
          <a:p>
            <a:r>
              <a:rPr lang="ru-RU" dirty="0" smtClean="0"/>
              <a:t>Валеева Гузель</a:t>
            </a:r>
            <a:endParaRPr lang="ru-RU" dirty="0"/>
          </a:p>
        </p:txBody>
      </p:sp>
      <p:sp>
        <p:nvSpPr>
          <p:cNvPr id="4" name="Нижний колонтитул 3"/>
          <p:cNvSpPr>
            <a:spLocks noGrp="1"/>
          </p:cNvSpPr>
          <p:nvPr>
            <p:ph type="ftr" sz="quarter" idx="11"/>
          </p:nvPr>
        </p:nvSpPr>
        <p:spPr>
          <a:xfrm>
            <a:off x="2781264" y="330045"/>
            <a:ext cx="6870660" cy="365125"/>
          </a:xfrm>
        </p:spPr>
        <p:txBody>
          <a:bodyPr/>
          <a:lstStyle/>
          <a:p>
            <a:pPr algn="ctr"/>
            <a:r>
              <a:rPr lang="ru-RU" dirty="0" smtClean="0"/>
              <a:t>Казанский Государственный Энергетический Университет</a:t>
            </a:r>
          </a:p>
          <a:p>
            <a:pPr algn="ctr"/>
            <a:r>
              <a:rPr lang="ru-RU" dirty="0" smtClean="0"/>
              <a:t> Кафедра Иностранных Языков </a:t>
            </a:r>
            <a:endParaRPr lang="en-US" dirty="0"/>
          </a:p>
        </p:txBody>
      </p:sp>
    </p:spTree>
    <p:extLst>
      <p:ext uri="{BB962C8B-B14F-4D97-AF65-F5344CB8AC3E}">
        <p14:creationId xmlns:p14="http://schemas.microsoft.com/office/powerpoint/2010/main" val="999758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0321" y="753228"/>
            <a:ext cx="9613861" cy="1837572"/>
          </a:xfrm>
        </p:spPr>
        <p:txBody>
          <a:bodyPr>
            <a:normAutofit fontScale="90000"/>
          </a:bodyPr>
          <a:lstStyle/>
          <a:p>
            <a:r>
              <a:rPr lang="de-DE" dirty="0"/>
              <a:t>Das Leben in der Stadt ist ohne Kaffee schwer vorstellbar. Jeden Morgen kaufen sich tausende Deutsche Kaffee in Plastikbechern. Dies führt zu Umweltverschmutzung.</a:t>
            </a:r>
            <a:r>
              <a:rPr lang="ru-RU" dirty="0"/>
              <a:t/>
            </a:r>
            <a:br>
              <a:rPr lang="ru-RU" dirty="0"/>
            </a:br>
            <a:endParaRPr lang="ru-RU" dirty="0"/>
          </a:p>
        </p:txBody>
      </p:sp>
      <p:pic>
        <p:nvPicPr>
          <p:cNvPr id="1028" name="Picture 4" descr="Deutschland, Julia Post von Coffee to go agai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36824" y="2489200"/>
            <a:ext cx="6394955" cy="3598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6834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de-DE" dirty="0"/>
              <a:t>Kaffee mit dir in der Tasse zu vermieten</a:t>
            </a:r>
            <a:endParaRPr lang="ru-RU" dirty="0"/>
          </a:p>
        </p:txBody>
      </p:sp>
      <p:sp>
        <p:nvSpPr>
          <p:cNvPr id="3" name="Объект 2"/>
          <p:cNvSpPr>
            <a:spLocks noGrp="1"/>
          </p:cNvSpPr>
          <p:nvPr>
            <p:ph idx="1"/>
          </p:nvPr>
        </p:nvSpPr>
        <p:spPr>
          <a:xfrm>
            <a:off x="437609" y="2016349"/>
            <a:ext cx="9613861" cy="3599316"/>
          </a:xfrm>
        </p:spPr>
        <p:txBody>
          <a:bodyPr>
            <a:normAutofit/>
          </a:bodyPr>
          <a:lstStyle/>
          <a:p>
            <a:r>
              <a:rPr lang="en-US" sz="1800" dirty="0" err="1"/>
              <a:t>Kaffee</a:t>
            </a:r>
            <a:r>
              <a:rPr lang="en-US" sz="1800" dirty="0"/>
              <a:t> </a:t>
            </a:r>
            <a:r>
              <a:rPr lang="en-US" sz="1800" dirty="0" err="1"/>
              <a:t>mit</a:t>
            </a:r>
            <a:r>
              <a:rPr lang="en-US" sz="1800" dirty="0"/>
              <a:t> </a:t>
            </a:r>
            <a:r>
              <a:rPr lang="en-US" sz="1800" dirty="0" err="1"/>
              <a:t>ihr</a:t>
            </a:r>
            <a:r>
              <a:rPr lang="en-US" sz="1800" dirty="0"/>
              <a:t> - </a:t>
            </a:r>
            <a:r>
              <a:rPr lang="en-US" sz="1800" dirty="0" err="1"/>
              <a:t>bestellt</a:t>
            </a:r>
            <a:r>
              <a:rPr lang="en-US" sz="1800" dirty="0"/>
              <a:t> von </a:t>
            </a:r>
            <a:r>
              <a:rPr lang="en-US" sz="1800" dirty="0" err="1"/>
              <a:t>Studentin</a:t>
            </a:r>
            <a:r>
              <a:rPr lang="en-US" sz="1800" dirty="0"/>
              <a:t> Sarah in </a:t>
            </a:r>
            <a:r>
              <a:rPr lang="en-US" sz="1800" dirty="0" err="1"/>
              <a:t>einem</a:t>
            </a:r>
            <a:r>
              <a:rPr lang="en-US" sz="1800" dirty="0"/>
              <a:t> der Cafe Freiburg und </a:t>
            </a:r>
            <a:r>
              <a:rPr lang="en-US" sz="1800" dirty="0" err="1"/>
              <a:t>fügt</a:t>
            </a:r>
            <a:r>
              <a:rPr lang="en-US" sz="1800" dirty="0"/>
              <a:t> </a:t>
            </a:r>
            <a:r>
              <a:rPr lang="en-US" sz="1800" dirty="0" err="1"/>
              <a:t>hinzu</a:t>
            </a:r>
            <a:r>
              <a:rPr lang="en-US" sz="1800" dirty="0"/>
              <a:t>: </a:t>
            </a:r>
            <a:r>
              <a:rPr lang="en-US" sz="1800" dirty="0" err="1"/>
              <a:t>Bitte</a:t>
            </a:r>
            <a:r>
              <a:rPr lang="en-US" sz="1800" dirty="0"/>
              <a:t>, </a:t>
            </a:r>
            <a:r>
              <a:rPr lang="en-US" sz="1800" dirty="0" err="1"/>
              <a:t>im</a:t>
            </a:r>
            <a:r>
              <a:rPr lang="en-US" sz="1800" dirty="0"/>
              <a:t> </a:t>
            </a:r>
            <a:r>
              <a:rPr lang="en-US" sz="1800" dirty="0" err="1"/>
              <a:t>Freiburger</a:t>
            </a:r>
            <a:r>
              <a:rPr lang="en-US" sz="1800" dirty="0"/>
              <a:t> Cup "</a:t>
            </a:r>
            <a:r>
              <a:rPr lang="en-US" sz="1800" dirty="0" err="1"/>
              <a:t>Kassierer</a:t>
            </a:r>
            <a:r>
              <a:rPr lang="en-US" sz="1800" dirty="0"/>
              <a:t> in </a:t>
            </a:r>
            <a:r>
              <a:rPr lang="en-US" sz="1800" dirty="0" err="1"/>
              <a:t>Unordnung</a:t>
            </a:r>
            <a:r>
              <a:rPr lang="en-US" sz="1800" dirty="0"/>
              <a:t>:." </a:t>
            </a:r>
            <a:r>
              <a:rPr lang="en-US" sz="1800" dirty="0" err="1"/>
              <a:t>Wir</a:t>
            </a:r>
            <a:r>
              <a:rPr lang="en-US" sz="1800" dirty="0"/>
              <a:t> </a:t>
            </a:r>
            <a:r>
              <a:rPr lang="en-US" sz="1800" dirty="0" err="1"/>
              <a:t>haben</a:t>
            </a:r>
            <a:r>
              <a:rPr lang="en-US" sz="1800" dirty="0"/>
              <a:t> </a:t>
            </a:r>
            <a:r>
              <a:rPr lang="en-US" sz="1800" dirty="0" err="1"/>
              <a:t>einen</a:t>
            </a:r>
            <a:r>
              <a:rPr lang="en-US" sz="1800" dirty="0"/>
              <a:t> </a:t>
            </a:r>
            <a:r>
              <a:rPr lang="en-US" sz="1800" dirty="0" err="1"/>
              <a:t>solchen</a:t>
            </a:r>
            <a:r>
              <a:rPr lang="en-US" sz="1800" dirty="0"/>
              <a:t> </a:t>
            </a:r>
            <a:r>
              <a:rPr lang="en-US" sz="1800" dirty="0" err="1"/>
              <a:t>Kreis</a:t>
            </a:r>
            <a:r>
              <a:rPr lang="en-US" sz="1800" dirty="0"/>
              <a:t>. "" Dort, auf </a:t>
            </a:r>
            <a:r>
              <a:rPr lang="en-US" sz="1800" dirty="0" err="1"/>
              <a:t>dem</a:t>
            </a:r>
            <a:r>
              <a:rPr lang="en-US" sz="1800" dirty="0"/>
              <a:t> Regal "- der </a:t>
            </a:r>
            <a:r>
              <a:rPr lang="en-US" sz="1800" dirty="0" err="1"/>
              <a:t>Kollege</a:t>
            </a:r>
            <a:r>
              <a:rPr lang="en-US" sz="1800" dirty="0"/>
              <a:t> </a:t>
            </a:r>
            <a:r>
              <a:rPr lang="en-US" sz="1800" dirty="0" err="1"/>
              <a:t>fordert</a:t>
            </a:r>
            <a:r>
              <a:rPr lang="en-US" sz="1800" dirty="0"/>
              <a:t> 2016 auf. Freiburg </a:t>
            </a:r>
            <a:r>
              <a:rPr lang="en-US" sz="1800" dirty="0" err="1"/>
              <a:t>ist</a:t>
            </a:r>
            <a:r>
              <a:rPr lang="en-US" sz="1800" dirty="0"/>
              <a:t> </a:t>
            </a:r>
            <a:r>
              <a:rPr lang="en-US" sz="1800" dirty="0" err="1"/>
              <a:t>wegen</a:t>
            </a:r>
            <a:r>
              <a:rPr lang="en-US" sz="1800" dirty="0"/>
              <a:t> der </a:t>
            </a:r>
            <a:r>
              <a:rPr lang="en-US" sz="1800" dirty="0" err="1"/>
              <a:t>Freiburger</a:t>
            </a:r>
            <a:r>
              <a:rPr lang="en-US" sz="1800" dirty="0"/>
              <a:t> </a:t>
            </a:r>
            <a:r>
              <a:rPr lang="en-US" sz="1800" dirty="0" err="1"/>
              <a:t>Zeitung</a:t>
            </a:r>
            <a:r>
              <a:rPr lang="en-US" sz="1800" dirty="0"/>
              <a:t> </a:t>
            </a:r>
            <a:r>
              <a:rPr lang="en-US" sz="1800" dirty="0" err="1"/>
              <a:t>zu</a:t>
            </a:r>
            <a:r>
              <a:rPr lang="en-US" sz="1800" dirty="0"/>
              <a:t> den </a:t>
            </a:r>
            <a:r>
              <a:rPr lang="en-US" sz="1800" dirty="0" err="1"/>
              <a:t>Zeitungsseiten</a:t>
            </a:r>
            <a:r>
              <a:rPr lang="en-US" sz="1800" dirty="0"/>
              <a:t> </a:t>
            </a:r>
            <a:r>
              <a:rPr lang="en-US" sz="1800" dirty="0" err="1"/>
              <a:t>gekommen</a:t>
            </a:r>
            <a:r>
              <a:rPr lang="en-US" sz="1800" dirty="0"/>
              <a:t> und </a:t>
            </a:r>
            <a:r>
              <a:rPr lang="en-US" sz="1800" dirty="0" err="1"/>
              <a:t>zur</a:t>
            </a:r>
            <a:r>
              <a:rPr lang="en-US" sz="1800" dirty="0"/>
              <a:t> </a:t>
            </a:r>
            <a:r>
              <a:rPr lang="en-US" sz="1800" dirty="0" err="1"/>
              <a:t>ersten</a:t>
            </a:r>
            <a:r>
              <a:rPr lang="en-US" sz="1800" dirty="0"/>
              <a:t> </a:t>
            </a:r>
            <a:r>
              <a:rPr lang="en-US" sz="1800" dirty="0" err="1"/>
              <a:t>Großstadt</a:t>
            </a:r>
            <a:r>
              <a:rPr lang="en-US" sz="1800" dirty="0"/>
              <a:t> </a:t>
            </a:r>
            <a:r>
              <a:rPr lang="en-US" sz="1800" dirty="0" err="1"/>
              <a:t>Deutschlands</a:t>
            </a:r>
            <a:r>
              <a:rPr lang="en-US" sz="1800" dirty="0"/>
              <a:t> </a:t>
            </a:r>
            <a:r>
              <a:rPr lang="en-US" sz="1800" dirty="0" err="1"/>
              <a:t>geworden</a:t>
            </a:r>
            <a:r>
              <a:rPr lang="en-US" sz="1800" dirty="0"/>
              <a:t>, die </a:t>
            </a:r>
            <a:r>
              <a:rPr lang="en-US" sz="1800" dirty="0" err="1"/>
              <a:t>wiederverwendbare</a:t>
            </a:r>
            <a:r>
              <a:rPr lang="en-US" sz="1800" dirty="0"/>
              <a:t> </a:t>
            </a:r>
            <a:r>
              <a:rPr lang="en-US" sz="1800" dirty="0" err="1"/>
              <a:t>Kaffeebecher</a:t>
            </a:r>
            <a:r>
              <a:rPr lang="en-US" sz="1800" dirty="0"/>
              <a:t> </a:t>
            </a:r>
            <a:r>
              <a:rPr lang="en-US" sz="1800" dirty="0" err="1"/>
              <a:t>mitgebracht</a:t>
            </a:r>
            <a:r>
              <a:rPr lang="en-US" sz="1800" dirty="0"/>
              <a:t> hat. Der </a:t>
            </a:r>
            <a:r>
              <a:rPr lang="en-US" sz="1800" dirty="0" err="1"/>
              <a:t>Freiburger</a:t>
            </a:r>
            <a:r>
              <a:rPr lang="en-US" sz="1800" dirty="0"/>
              <a:t> Becher </a:t>
            </a:r>
            <a:r>
              <a:rPr lang="en-US" sz="1800" dirty="0" err="1"/>
              <a:t>kostet</a:t>
            </a:r>
            <a:r>
              <a:rPr lang="en-US" sz="1800" dirty="0"/>
              <a:t> </a:t>
            </a:r>
            <a:r>
              <a:rPr lang="en-US" sz="1800" dirty="0" err="1"/>
              <a:t>nur</a:t>
            </a:r>
            <a:r>
              <a:rPr lang="en-US" sz="1800" dirty="0"/>
              <a:t> 1 Euro, man </a:t>
            </a:r>
            <a:r>
              <a:rPr lang="en-US" sz="1800" dirty="0" err="1"/>
              <a:t>kann</a:t>
            </a:r>
            <a:r>
              <a:rPr lang="en-US" sz="1800" dirty="0"/>
              <a:t> </a:t>
            </a:r>
            <a:r>
              <a:rPr lang="en-US" sz="1800" dirty="0" err="1"/>
              <a:t>ihn</a:t>
            </a:r>
            <a:r>
              <a:rPr lang="en-US" sz="1800" dirty="0"/>
              <a:t> </a:t>
            </a:r>
            <a:r>
              <a:rPr lang="en-US" sz="1800" dirty="0" err="1"/>
              <a:t>mieten</a:t>
            </a:r>
            <a:r>
              <a:rPr lang="en-US" sz="1800" dirty="0"/>
              <a:t> und das Geld </a:t>
            </a:r>
            <a:r>
              <a:rPr lang="en-US" sz="1800" dirty="0" err="1"/>
              <a:t>zurückbekommen</a:t>
            </a:r>
            <a:r>
              <a:rPr lang="en-US" sz="1800" dirty="0"/>
              <a:t>, um </a:t>
            </a:r>
            <a:r>
              <a:rPr lang="en-US" sz="1800" dirty="0" err="1"/>
              <a:t>es</a:t>
            </a:r>
            <a:r>
              <a:rPr lang="en-US" sz="1800" dirty="0"/>
              <a:t> in </a:t>
            </a:r>
            <a:r>
              <a:rPr lang="en-US" sz="1800" dirty="0" err="1"/>
              <a:t>eines</a:t>
            </a:r>
            <a:r>
              <a:rPr lang="en-US" sz="1800" dirty="0"/>
              <a:t> der </a:t>
            </a:r>
            <a:r>
              <a:rPr lang="en-US" sz="1800" dirty="0" err="1"/>
              <a:t>Stadtcafes</a:t>
            </a:r>
            <a:r>
              <a:rPr lang="en-US" sz="1800" dirty="0"/>
              <a:t> </a:t>
            </a:r>
            <a:r>
              <a:rPr lang="en-US" sz="1800" dirty="0" err="1"/>
              <a:t>zu</a:t>
            </a:r>
            <a:r>
              <a:rPr lang="en-US" sz="1800" dirty="0"/>
              <a:t> </a:t>
            </a:r>
            <a:r>
              <a:rPr lang="en-US" sz="1800" dirty="0" err="1"/>
              <a:t>bringen</a:t>
            </a:r>
            <a:r>
              <a:rPr lang="en-US" sz="1800" dirty="0"/>
              <a:t>, wo man </a:t>
            </a:r>
            <a:r>
              <a:rPr lang="en-US" sz="1800" dirty="0" err="1"/>
              <a:t>es</a:t>
            </a:r>
            <a:r>
              <a:rPr lang="en-US" sz="1800" dirty="0"/>
              <a:t> </a:t>
            </a:r>
            <a:r>
              <a:rPr lang="en-US" sz="1800" dirty="0" err="1"/>
              <a:t>waschen</a:t>
            </a:r>
            <a:r>
              <a:rPr lang="en-US" sz="1800" dirty="0"/>
              <a:t> und </a:t>
            </a:r>
            <a:r>
              <a:rPr lang="en-US" sz="1800" dirty="0" err="1"/>
              <a:t>dem</a:t>
            </a:r>
            <a:r>
              <a:rPr lang="en-US" sz="1800" dirty="0"/>
              <a:t> </a:t>
            </a:r>
            <a:r>
              <a:rPr lang="en-US" sz="1800" dirty="0" err="1"/>
              <a:t>nächsten</a:t>
            </a:r>
            <a:r>
              <a:rPr lang="en-US" sz="1800" dirty="0"/>
              <a:t> </a:t>
            </a:r>
            <a:r>
              <a:rPr lang="en-US" sz="1800" dirty="0" err="1"/>
              <a:t>Kunden</a:t>
            </a:r>
            <a:r>
              <a:rPr lang="en-US" sz="1800" dirty="0"/>
              <a:t> </a:t>
            </a:r>
            <a:r>
              <a:rPr lang="en-US" sz="1800" dirty="0" err="1"/>
              <a:t>anbieten</a:t>
            </a:r>
            <a:r>
              <a:rPr lang="en-US" sz="1800" dirty="0"/>
              <a:t> </a:t>
            </a:r>
            <a:r>
              <a:rPr lang="en-US" sz="1800" dirty="0" err="1" smtClean="0"/>
              <a:t>wird</a:t>
            </a:r>
            <a:endParaRPr lang="ru-RU" sz="1800" dirty="0" smtClean="0"/>
          </a:p>
          <a:p>
            <a:endParaRPr lang="ru-RU" sz="1800" dirty="0"/>
          </a:p>
        </p:txBody>
      </p:sp>
      <p:pic>
        <p:nvPicPr>
          <p:cNvPr id="3074" name="Picture 2" descr="ÐÐ°ÑÑÐ¸Ð½ÐºÐ¸ Ð¿Ð¾ Ð·Ð°Ð¿ÑÐ¾ÑÑ ÐºÐ¾ÑÐµ Ñ ÑÐ¾Ð±Ð¾Ð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5356" y="3961418"/>
            <a:ext cx="3503789" cy="2740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69942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6829" y="753228"/>
            <a:ext cx="10087353" cy="1706944"/>
          </a:xfrm>
        </p:spPr>
        <p:txBody>
          <a:bodyPr>
            <a:normAutofit fontScale="90000"/>
          </a:bodyPr>
          <a:lstStyle/>
          <a:p>
            <a:r>
              <a:rPr lang="en-US" sz="2000" dirty="0" err="1"/>
              <a:t>Solche</a:t>
            </a:r>
            <a:r>
              <a:rPr lang="en-US" sz="2000" dirty="0"/>
              <a:t> </a:t>
            </a:r>
            <a:r>
              <a:rPr lang="en-US" sz="2000" dirty="0" err="1"/>
              <a:t>Kreise</a:t>
            </a:r>
            <a:r>
              <a:rPr lang="en-US" sz="2000" dirty="0"/>
              <a:t> </a:t>
            </a:r>
            <a:r>
              <a:rPr lang="en-US" sz="2000" dirty="0" err="1"/>
              <a:t>verursachen</a:t>
            </a:r>
            <a:r>
              <a:rPr lang="en-US" sz="2000" dirty="0"/>
              <a:t> </a:t>
            </a:r>
            <a:r>
              <a:rPr lang="en-US" sz="2000" dirty="0" err="1"/>
              <a:t>weniger</a:t>
            </a:r>
            <a:r>
              <a:rPr lang="en-US" sz="2000" dirty="0"/>
              <a:t> </a:t>
            </a:r>
            <a:r>
              <a:rPr lang="en-US" sz="2000" dirty="0" err="1"/>
              <a:t>Schaden</a:t>
            </a:r>
            <a:r>
              <a:rPr lang="en-US" sz="2000" dirty="0"/>
              <a:t> </a:t>
            </a:r>
            <a:r>
              <a:rPr lang="en-US" sz="2000" dirty="0" err="1"/>
              <a:t>für</a:t>
            </a:r>
            <a:r>
              <a:rPr lang="en-US" sz="2000" dirty="0"/>
              <a:t> die Umwelt und </a:t>
            </a:r>
            <a:r>
              <a:rPr lang="en-US" sz="2000" dirty="0" err="1"/>
              <a:t>helfen</a:t>
            </a:r>
            <a:r>
              <a:rPr lang="en-US" sz="2000" dirty="0"/>
              <a:t>, die </a:t>
            </a:r>
            <a:r>
              <a:rPr lang="en-US" sz="2000" dirty="0" err="1"/>
              <a:t>Straßen</a:t>
            </a:r>
            <a:r>
              <a:rPr lang="en-US" sz="2000" dirty="0"/>
              <a:t> </a:t>
            </a:r>
            <a:r>
              <a:rPr lang="en-US" sz="2000" dirty="0" err="1"/>
              <a:t>sauber</a:t>
            </a:r>
            <a:r>
              <a:rPr lang="en-US" sz="2000" dirty="0"/>
              <a:t> </a:t>
            </a:r>
            <a:r>
              <a:rPr lang="en-US" sz="2000" dirty="0" err="1"/>
              <a:t>zu</a:t>
            </a:r>
            <a:r>
              <a:rPr lang="en-US" sz="2000" dirty="0"/>
              <a:t> </a:t>
            </a:r>
            <a:r>
              <a:rPr lang="en-US" sz="2000" dirty="0" err="1"/>
              <a:t>halten</a:t>
            </a:r>
            <a:r>
              <a:rPr lang="en-US" sz="2000" dirty="0"/>
              <a:t>, </a:t>
            </a:r>
            <a:r>
              <a:rPr lang="en-US" sz="2000" dirty="0" err="1"/>
              <a:t>zumindest</a:t>
            </a:r>
            <a:r>
              <a:rPr lang="en-US" sz="2000" dirty="0"/>
              <a:t> </a:t>
            </a:r>
            <a:r>
              <a:rPr lang="en-US" sz="2000" dirty="0" err="1"/>
              <a:t>innerhalb</a:t>
            </a:r>
            <a:r>
              <a:rPr lang="en-US" sz="2000" dirty="0"/>
              <a:t> des Campus, wo </a:t>
            </a:r>
            <a:r>
              <a:rPr lang="en-US" sz="2000" dirty="0" err="1"/>
              <a:t>sie</a:t>
            </a:r>
            <a:r>
              <a:rPr lang="en-US" sz="2000" dirty="0"/>
              <a:t> </a:t>
            </a:r>
            <a:r>
              <a:rPr lang="en-US" sz="2000" dirty="0" err="1"/>
              <a:t>besonders</a:t>
            </a:r>
            <a:r>
              <a:rPr lang="en-US" sz="2000" dirty="0"/>
              <a:t> </a:t>
            </a:r>
            <a:r>
              <a:rPr lang="en-US" sz="2000" dirty="0" err="1"/>
              <a:t>beliebt</a:t>
            </a:r>
            <a:r>
              <a:rPr lang="en-US" sz="2000" dirty="0"/>
              <a:t> </a:t>
            </a:r>
            <a:r>
              <a:rPr lang="en-US" sz="2000" dirty="0" err="1"/>
              <a:t>sind</a:t>
            </a:r>
            <a:r>
              <a:rPr lang="en-US" sz="2000" dirty="0"/>
              <a:t>. </a:t>
            </a:r>
            <a:r>
              <a:rPr lang="en-US" sz="2000" dirty="0" err="1"/>
              <a:t>Rund</a:t>
            </a:r>
            <a:r>
              <a:rPr lang="en-US" sz="2000" dirty="0"/>
              <a:t> </a:t>
            </a:r>
            <a:r>
              <a:rPr lang="en-US" sz="2000" dirty="0" err="1"/>
              <a:t>hundert</a:t>
            </a:r>
            <a:r>
              <a:rPr lang="en-US" sz="2000" dirty="0"/>
              <a:t> Cafés, </a:t>
            </a:r>
            <a:r>
              <a:rPr lang="en-US" sz="2000" dirty="0" err="1"/>
              <a:t>Bäckereien</a:t>
            </a:r>
            <a:r>
              <a:rPr lang="en-US" sz="2000" dirty="0"/>
              <a:t> und </a:t>
            </a:r>
            <a:r>
              <a:rPr lang="en-US" sz="2000" dirty="0" err="1"/>
              <a:t>Stände</a:t>
            </a:r>
            <a:r>
              <a:rPr lang="en-US" sz="2000" dirty="0"/>
              <a:t> </a:t>
            </a:r>
            <a:r>
              <a:rPr lang="en-US" sz="2000" dirty="0" err="1"/>
              <a:t>im</a:t>
            </a:r>
            <a:r>
              <a:rPr lang="en-US" sz="2000" dirty="0"/>
              <a:t> </a:t>
            </a:r>
            <a:r>
              <a:rPr lang="en-US" sz="2000" dirty="0" err="1"/>
              <a:t>Stadtzentrum</a:t>
            </a:r>
            <a:r>
              <a:rPr lang="en-US" sz="2000" dirty="0"/>
              <a:t> </a:t>
            </a:r>
            <a:r>
              <a:rPr lang="en-US" sz="2000" dirty="0" err="1"/>
              <a:t>werden</a:t>
            </a:r>
            <a:r>
              <a:rPr lang="en-US" sz="2000" dirty="0"/>
              <a:t> </a:t>
            </a:r>
            <a:r>
              <a:rPr lang="en-US" sz="2000" dirty="0" err="1"/>
              <a:t>heute</a:t>
            </a:r>
            <a:r>
              <a:rPr lang="en-US" sz="2000" dirty="0"/>
              <a:t> </a:t>
            </a:r>
            <a:r>
              <a:rPr lang="en-US" sz="2000" dirty="0" err="1"/>
              <a:t>vom</a:t>
            </a:r>
            <a:r>
              <a:rPr lang="en-US" sz="2000" dirty="0"/>
              <a:t> </a:t>
            </a:r>
            <a:r>
              <a:rPr lang="en-US" sz="2000" dirty="0" err="1"/>
              <a:t>Freiburger</a:t>
            </a:r>
            <a:r>
              <a:rPr lang="en-US" sz="2000" dirty="0"/>
              <a:t> Cup </a:t>
            </a:r>
            <a:r>
              <a:rPr lang="en-US" sz="2000" dirty="0" err="1"/>
              <a:t>angeboten</a:t>
            </a:r>
            <a:r>
              <a:rPr lang="en-US" sz="2000" dirty="0"/>
              <a:t>. </a:t>
            </a:r>
            <a:r>
              <a:rPr lang="en-US" sz="2000" dirty="0" err="1"/>
              <a:t>Dutzende</a:t>
            </a:r>
            <a:r>
              <a:rPr lang="en-US" sz="2000" dirty="0"/>
              <a:t> </a:t>
            </a:r>
            <a:r>
              <a:rPr lang="en-US" sz="2000" dirty="0" err="1"/>
              <a:t>andere</a:t>
            </a:r>
            <a:r>
              <a:rPr lang="en-US" sz="2000" dirty="0"/>
              <a:t> </a:t>
            </a:r>
            <a:r>
              <a:rPr lang="en-US" sz="2000" dirty="0" err="1"/>
              <a:t>Städte</a:t>
            </a:r>
            <a:r>
              <a:rPr lang="en-US" sz="2000" dirty="0"/>
              <a:t> und </a:t>
            </a:r>
            <a:r>
              <a:rPr lang="en-US" sz="2000" dirty="0" err="1"/>
              <a:t>Gemeinden</a:t>
            </a:r>
            <a:r>
              <a:rPr lang="en-US" sz="2000" dirty="0"/>
              <a:t> </a:t>
            </a:r>
            <a:r>
              <a:rPr lang="en-US" sz="2000" dirty="0" err="1"/>
              <a:t>folgten</a:t>
            </a:r>
            <a:r>
              <a:rPr lang="en-US" sz="2000" dirty="0"/>
              <a:t> </a:t>
            </a:r>
            <a:r>
              <a:rPr lang="en-US" sz="2000" dirty="0" err="1"/>
              <a:t>dem</a:t>
            </a:r>
            <a:r>
              <a:rPr lang="en-US" sz="2000" dirty="0"/>
              <a:t> </a:t>
            </a:r>
            <a:r>
              <a:rPr lang="en-US" sz="2000" dirty="0" err="1"/>
              <a:t>Beispiel</a:t>
            </a:r>
            <a:r>
              <a:rPr lang="en-US" sz="2000" dirty="0"/>
              <a:t> Freiburg. So </a:t>
            </a:r>
            <a:r>
              <a:rPr lang="en-US" sz="2000" dirty="0" err="1"/>
              <a:t>kann</a:t>
            </a:r>
            <a:r>
              <a:rPr lang="en-US" sz="2000" dirty="0"/>
              <a:t> in Hannover </a:t>
            </a:r>
            <a:r>
              <a:rPr lang="en-US" sz="2000" dirty="0" err="1"/>
              <a:t>für</a:t>
            </a:r>
            <a:r>
              <a:rPr lang="en-US" sz="2000" dirty="0"/>
              <a:t> </a:t>
            </a:r>
            <a:r>
              <a:rPr lang="en-US" sz="2000" dirty="0" err="1"/>
              <a:t>eine</a:t>
            </a:r>
            <a:r>
              <a:rPr lang="en-US" sz="2000" dirty="0"/>
              <a:t> </a:t>
            </a:r>
            <a:r>
              <a:rPr lang="en-US" sz="2000" dirty="0" err="1"/>
              <a:t>Kaution</a:t>
            </a:r>
            <a:r>
              <a:rPr lang="en-US" sz="2000" dirty="0"/>
              <a:t> von </a:t>
            </a:r>
            <a:r>
              <a:rPr lang="en-US" sz="2000" dirty="0" err="1"/>
              <a:t>zwei</a:t>
            </a:r>
            <a:r>
              <a:rPr lang="en-US" sz="2000" dirty="0"/>
              <a:t> Euro </a:t>
            </a:r>
            <a:r>
              <a:rPr lang="en-US" sz="2000" dirty="0" err="1"/>
              <a:t>ein</a:t>
            </a:r>
            <a:r>
              <a:rPr lang="en-US" sz="2000" dirty="0"/>
              <a:t> </a:t>
            </a:r>
            <a:r>
              <a:rPr lang="en-US" sz="2000" dirty="0" err="1"/>
              <a:t>roter</a:t>
            </a:r>
            <a:r>
              <a:rPr lang="en-US" sz="2000" dirty="0"/>
              <a:t> </a:t>
            </a:r>
            <a:r>
              <a:rPr lang="en-US" sz="2000" dirty="0" err="1"/>
              <a:t>Thermobecher</a:t>
            </a:r>
            <a:r>
              <a:rPr lang="en-US" sz="2000" dirty="0"/>
              <a:t> </a:t>
            </a:r>
            <a:r>
              <a:rPr lang="en-US" sz="2000" dirty="0" err="1"/>
              <a:t>Hannocino</a:t>
            </a:r>
            <a:r>
              <a:rPr lang="en-US" sz="2000" dirty="0"/>
              <a:t> in 150 Cafés </a:t>
            </a:r>
            <a:r>
              <a:rPr lang="en-US" sz="2000" dirty="0" err="1"/>
              <a:t>erworben</a:t>
            </a:r>
            <a:r>
              <a:rPr lang="en-US" sz="2000" dirty="0"/>
              <a:t> </a:t>
            </a:r>
            <a:r>
              <a:rPr lang="en-US" sz="2000" dirty="0" err="1"/>
              <a:t>werden</a:t>
            </a:r>
            <a:r>
              <a:rPr lang="en-US" sz="2000" dirty="0"/>
              <a:t>.</a:t>
            </a:r>
            <a:r>
              <a:rPr lang="ru-RU" dirty="0"/>
              <a:t/>
            </a:r>
            <a:br>
              <a:rPr lang="ru-RU" dirty="0"/>
            </a:br>
            <a:endParaRPr lang="ru-RU" dirty="0"/>
          </a:p>
        </p:txBody>
      </p:sp>
      <p:pic>
        <p:nvPicPr>
          <p:cNvPr id="4098" name="Picture 2" descr="ÐÐ°ÑÑÐ¸Ð½ÐºÐ¸ Ð¿Ð¾ Ð·Ð°Ð¿ÑÐ¾ÑÑ ÐºÐ¾ÑÐµ Ñ ÑÐ¾Ð±Ð¾Ð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656" y="2105530"/>
            <a:ext cx="6795861" cy="4532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5958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5543" y="283029"/>
            <a:ext cx="9009668" cy="2286000"/>
          </a:xfrm>
        </p:spPr>
        <p:txBody>
          <a:bodyPr>
            <a:normAutofit/>
          </a:bodyPr>
          <a:lstStyle/>
          <a:p>
            <a:r>
              <a:rPr lang="de-DE" sz="2000" dirty="0"/>
              <a:t>Fast jeder zehnte Deutsche kauft täglich Kaffee bei ihm. Obwohl es in Deutschland in einigen Supermärkten keine Plastiktüten mehr gibt, eilt man nicht um Einwegbechern herum. Designer-Tassen aus hochwertigem Kunststoff, Naturmaterialien oder Stahl sollen die Motivation erhöhen: Sie sehen stilvoll aus und halten das Getränk länger heiß.</a:t>
            </a:r>
            <a:endParaRPr lang="ru-RU" sz="2000" dirty="0"/>
          </a:p>
        </p:txBody>
      </p:sp>
      <p:pic>
        <p:nvPicPr>
          <p:cNvPr id="2050" name="Picture 2" descr="ÐÐ¿ÐµÑÐ²ÑÐµ ÐºÐ¾ÑÐµÐ¹Ð½ÑÐµ ÑÑÐ°ÐºÐ°Ð½ÑÐ¸ÐºÐ¸ Ð¿Ð¾Ð»Ð½Ð¾ÑÑÑÑ Ð¿ÐµÑÐµÑÐ°Ð±Ð¾ÑÐ°ÑÑ Ð² Ð²ÑÑÐ¾ÐºÐ°ÐºÐ°ÑÐµÑÑÐ²ÐµÐ½Ð½ÑÑ Ð±ÑÐ¼Ð°Ð³Ñ"/>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45612" y="2158156"/>
            <a:ext cx="8636765" cy="4068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61001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742" y="344788"/>
            <a:ext cx="9347125" cy="1992085"/>
          </a:xfrm>
        </p:spPr>
        <p:txBody>
          <a:bodyPr>
            <a:noAutofit/>
          </a:bodyPr>
          <a:lstStyle/>
          <a:p>
            <a:r>
              <a:rPr lang="de-DE" sz="2000" dirty="0"/>
              <a:t>Wissenschaftler haben gezählt: ein solcher Becher ist genug, um 40 mal zu verwenden, um den Schaden zu kompensieren, der durch die Umwelt während seiner Produktion verursacht ist. Der Schaden von einem </a:t>
            </a:r>
            <a:r>
              <a:rPr lang="de-DE" sz="2000" dirty="0" err="1"/>
              <a:t>WegwerfGeschirr</a:t>
            </a:r>
            <a:r>
              <a:rPr lang="de-DE" sz="2000" dirty="0"/>
              <a:t> ist wesentlicher. Jede Stunde in nur Deutschland in den Mülleimer fallen 320 tausend Papier-und Plastikbecher. Wie schätzt die Deutsche Umweltorganisation Deutsche Umwelthilfe in einem Jahr ansammelt bis 40 tausend Tonnen Müll</a:t>
            </a:r>
            <a:endParaRPr lang="ru-RU" sz="2000" dirty="0"/>
          </a:p>
        </p:txBody>
      </p:sp>
      <p:pic>
        <p:nvPicPr>
          <p:cNvPr id="4" name="Picture 2" descr="Deutschland MÃ¼ll Coffee-to-go-Beche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90510" y="2336800"/>
            <a:ext cx="6394955" cy="3598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2033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671" y="731457"/>
            <a:ext cx="9613861" cy="1080938"/>
          </a:xfrm>
        </p:spPr>
        <p:txBody>
          <a:bodyPr>
            <a:noAutofit/>
          </a:bodyPr>
          <a:lstStyle/>
          <a:p>
            <a:r>
              <a:rPr lang="de-DE" sz="2000" dirty="0"/>
              <a:t>Für die Produktion solcher Becher sind sechshunderttausend Tonnen Holz, 1,5 Milliarden Liter Wasser, zweiundzwanzigtausend Tonnen Rohöl und die Menge der Energie erforderlich, die die kleine Stadt für ein Jahr ausreichen würde. Der unvorstellbare Ressourcenverbrauch sollte die CO2-Emissionen in die Atmosphäre und den Eintritt von </a:t>
            </a:r>
            <a:r>
              <a:rPr lang="de-DE" sz="2000" dirty="0" err="1"/>
              <a:t>mikroplastik</a:t>
            </a:r>
            <a:r>
              <a:rPr lang="de-DE" sz="2000" dirty="0"/>
              <a:t> in den Ozean des Weltmeeres hinzufügen.</a:t>
            </a:r>
            <a:endParaRPr lang="ru-RU" sz="2000" dirty="0"/>
          </a:p>
        </p:txBody>
      </p:sp>
      <p:pic>
        <p:nvPicPr>
          <p:cNvPr id="1026" name="Picture 2" descr="ÐÐ°ÑÑÐ¸Ð½ÐºÐ¸ Ð¿Ð¾ Ð·Ð°Ð¿ÑÐ¾ÑÑ ÐºÐ¾ÑÐµ Ñ ÑÐ¾Ð±Ð¾Ð¹"/>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08333" y="2010228"/>
            <a:ext cx="6249734" cy="4684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1227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0321" y="121857"/>
            <a:ext cx="9510411" cy="2675772"/>
          </a:xfrm>
        </p:spPr>
        <p:txBody>
          <a:bodyPr>
            <a:normAutofit/>
          </a:bodyPr>
          <a:lstStyle/>
          <a:p>
            <a:r>
              <a:rPr lang="de-DE" sz="2000" dirty="0"/>
              <a:t>Wiederverwendbare Thermo-Chips bieten heute in den Zügen der deutschen Bahn. Nachdem Sie fast 10 Euro bezahlt hat, bekommt der erste Drink der Passagier kostenlos, dann kauft er mit einem Rabatt von 20 Cent. Vom Einweggeschirr beschlossen und die Meister des deutschen Fußball Münchener Bayern</a:t>
            </a:r>
            <a:r>
              <a:rPr lang="de-DE" dirty="0"/>
              <a:t>.</a:t>
            </a:r>
            <a:endParaRPr lang="ru-RU" dirty="0"/>
          </a:p>
        </p:txBody>
      </p:sp>
      <p:pic>
        <p:nvPicPr>
          <p:cNvPr id="4" name="Picture 2" descr="Deutschland Coffee-To go-Becher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39118" y="2010229"/>
            <a:ext cx="3637126" cy="48477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1880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Литература </a:t>
            </a:r>
            <a:endParaRPr lang="ru-RU" dirty="0"/>
          </a:p>
        </p:txBody>
      </p:sp>
      <p:sp>
        <p:nvSpPr>
          <p:cNvPr id="3" name="Объект 2"/>
          <p:cNvSpPr>
            <a:spLocks noGrp="1"/>
          </p:cNvSpPr>
          <p:nvPr>
            <p:ph idx="1"/>
          </p:nvPr>
        </p:nvSpPr>
        <p:spPr/>
        <p:txBody>
          <a:bodyPr>
            <a:normAutofit fontScale="92500" lnSpcReduction="10000"/>
          </a:bodyPr>
          <a:lstStyle/>
          <a:p>
            <a:r>
              <a:rPr lang="en-US" dirty="0"/>
              <a:t>http://www.dw.com/ru/%D0%BA%D0%B0%D0%BA-%D0%BD%D0%B5%D0%BC%D1%86%D1%8B-%D1%80%D0%B5%D1%88%D0%B0%D1%8E%D1%82-%D0%BF%D1%80%D0%BE%D0%B1%D0%BB%D0%B5%D0%BC%D1%83-%D0%BA%D0%BE%D1%84%D0%B5%D0%B9%D0%BD%D0%BE%D0%B3%D0%BE-%D0%BC%D1%83%D1%81%D0%BE%D1%80%D0%B0/a-43798090http://www.dw.com/ru/%D0%BA%D0%B0%D0%BA-%D0%BD%D0%B5%D0%BC%D1%86%D1%8B-%D1%80%D0%B5%D1%88%D0%B0%D1%8E%D1%82-%D0%BF%D1%80%D0%BE%D0%B1%D0%BB%D0%B5%D0%BC%D1%83-%D0%BA%D0%BE%D1%84%D0%B5%D0%B9%D0%BD%D0%BE%D0%B3%D0%BE-%D0%BC%D1%83%D1%81%D0%BE%D1%80%D0%B0/a-43798090</a:t>
            </a:r>
            <a:endParaRPr lang="ru-RU" dirty="0"/>
          </a:p>
        </p:txBody>
      </p:sp>
    </p:spTree>
    <p:extLst>
      <p:ext uri="{BB962C8B-B14F-4D97-AF65-F5344CB8AC3E}">
        <p14:creationId xmlns:p14="http://schemas.microsoft.com/office/powerpoint/2010/main" val="1514426662"/>
      </p:ext>
    </p:extLst>
  </p:cSld>
  <p:clrMapOvr>
    <a:masterClrMapping/>
  </p:clrMapOvr>
  <p:timing>
    <p:tnLst>
      <p:par>
        <p:cTn id="1" dur="indefinite" restart="never" nodeType="tmRoot"/>
      </p:par>
    </p:tnLst>
  </p:timing>
</p:sld>
</file>

<file path=ppt/theme/theme1.xml><?xml version="1.0" encoding="utf-8"?>
<a:theme xmlns:a="http://schemas.openxmlformats.org/drawingml/2006/main" name="Берлин">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TM04033917[[fn=Берлин]]</Template>
  <TotalTime>80</TotalTime>
  <Words>490</Words>
  <Application>Microsoft Office PowerPoint</Application>
  <PresentationFormat>Широкоэкранный</PresentationFormat>
  <Paragraphs>15</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Calibri</vt:lpstr>
      <vt:lpstr>Trebuchet MS</vt:lpstr>
      <vt:lpstr>Берлин</vt:lpstr>
      <vt:lpstr>Die Deutschen lösen das Problem der Kaffeereste</vt:lpstr>
      <vt:lpstr>Das Leben in der Stadt ist ohne Kaffee schwer vorstellbar. Jeden Morgen kaufen sich tausende Deutsche Kaffee in Plastikbechern. Dies führt zu Umweltverschmutzung. </vt:lpstr>
      <vt:lpstr>Kaffee mit dir in der Tasse zu vermieten</vt:lpstr>
      <vt:lpstr>Solche Kreise verursachen weniger Schaden für die Umwelt und helfen, die Straßen sauber zu halten, zumindest innerhalb des Campus, wo sie besonders beliebt sind. Rund hundert Cafés, Bäckereien und Stände im Stadtzentrum werden heute vom Freiburger Cup angeboten. Dutzende andere Städte und Gemeinden folgten dem Beispiel Freiburg. So kann in Hannover für eine Kaution von zwei Euro ein roter Thermobecher Hannocino in 150 Cafés erworben werden. </vt:lpstr>
      <vt:lpstr>Fast jeder zehnte Deutsche kauft täglich Kaffee bei ihm. Obwohl es in Deutschland in einigen Supermärkten keine Plastiktüten mehr gibt, eilt man nicht um Einwegbechern herum. Designer-Tassen aus hochwertigem Kunststoff, Naturmaterialien oder Stahl sollen die Motivation erhöhen: Sie sehen stilvoll aus und halten das Getränk länger heiß.</vt:lpstr>
      <vt:lpstr>Wissenschaftler haben gezählt: ein solcher Becher ist genug, um 40 mal zu verwenden, um den Schaden zu kompensieren, der durch die Umwelt während seiner Produktion verursacht ist. Der Schaden von einem WegwerfGeschirr ist wesentlicher. Jede Stunde in nur Deutschland in den Mülleimer fallen 320 tausend Papier-und Plastikbecher. Wie schätzt die Deutsche Umweltorganisation Deutsche Umwelthilfe in einem Jahr ansammelt bis 40 tausend Tonnen Müll</vt:lpstr>
      <vt:lpstr>Für die Produktion solcher Becher sind sechshunderttausend Tonnen Holz, 1,5 Milliarden Liter Wasser, zweiundzwanzigtausend Tonnen Rohöl und die Menge der Energie erforderlich, die die kleine Stadt für ein Jahr ausreichen würde. Der unvorstellbare Ressourcenverbrauch sollte die CO2-Emissionen in die Atmosphäre und den Eintritt von mikroplastik in den Ozean des Weltmeeres hinzufügen.</vt:lpstr>
      <vt:lpstr>Wiederverwendbare Thermo-Chips bieten heute in den Zügen der deutschen Bahn. Nachdem Sie fast 10 Euro bezahlt hat, bekommt der erste Drink der Passagier kostenlos, dann kauft er mit einem Rabatt von 20 Cent. Vom Einweggeschirr beschlossen und die Meister des deutschen Fußball Münchener Bayern.</vt:lpstr>
      <vt:lpstr>Литература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Deutschen lösen das Problem der Kaffeereste</dc:title>
  <dc:creator>Пользователь Windows</dc:creator>
  <cp:lastModifiedBy>Пользователь Windows</cp:lastModifiedBy>
  <cp:revision>6</cp:revision>
  <dcterms:created xsi:type="dcterms:W3CDTF">2018-05-28T10:14:06Z</dcterms:created>
  <dcterms:modified xsi:type="dcterms:W3CDTF">2018-05-28T18:35:21Z</dcterms:modified>
</cp:coreProperties>
</file>