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8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E66A8098-B148-45A2-B169-F6A27C50A5B6}" type="datetimeFigureOut">
              <a:rPr lang="ru-RU" smtClean="0"/>
              <a:t>25.03.2020</a:t>
            </a:fld>
            <a:endParaRPr lang="ru-RU"/>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ru-RU"/>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1281131-9800-4E8F-AAB9-46BEBB0F509A}" type="slidenum">
              <a:rPr lang="ru-RU" smtClean="0"/>
              <a:t>‹#›</a:t>
            </a:fld>
            <a:endParaRPr lang="ru-RU"/>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8778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6A8098-B148-45A2-B169-F6A27C50A5B6}" type="datetimeFigureOut">
              <a:rPr lang="ru-RU" smtClean="0"/>
              <a:t>25.03.2020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1916278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6A8098-B148-45A2-B169-F6A27C50A5B6}" type="datetimeFigureOut">
              <a:rPr lang="ru-RU" smtClean="0"/>
              <a:t>25.03.2020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112771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66A8098-B148-45A2-B169-F6A27C50A5B6}" type="datetimeFigureOut">
              <a:rPr lang="ru-RU" smtClean="0"/>
              <a:t>25.03.2020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27174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66A8098-B148-45A2-B169-F6A27C50A5B6}" type="datetimeFigureOut">
              <a:rPr lang="ru-RU" smtClean="0"/>
              <a:t>25.03.2020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1281131-9800-4E8F-AAB9-46BEBB0F509A}" type="slidenum">
              <a:rPr lang="ru-RU" smtClean="0"/>
              <a:t>‹#›</a:t>
            </a:fld>
            <a:endParaRPr lang="ru-R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995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66A8098-B148-45A2-B169-F6A27C50A5B6}" type="datetimeFigureOut">
              <a:rPr lang="ru-RU" smtClean="0"/>
              <a:t>25.03.2020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3393108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66A8098-B148-45A2-B169-F6A27C50A5B6}" type="datetimeFigureOut">
              <a:rPr lang="ru-RU" smtClean="0"/>
              <a:t>25.03.2020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2626898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66A8098-B148-45A2-B169-F6A27C50A5B6}" type="datetimeFigureOut">
              <a:rPr lang="ru-RU" smtClean="0"/>
              <a:t>25.03.2020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133373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6A8098-B148-45A2-B169-F6A27C50A5B6}" type="datetimeFigureOut">
              <a:rPr lang="ru-RU" smtClean="0"/>
              <a:t>25.03.2020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336234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6A8098-B148-45A2-B169-F6A27C50A5B6}" type="datetimeFigureOut">
              <a:rPr lang="ru-RU" smtClean="0"/>
              <a:t>25.03.2020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3547339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66A8098-B148-45A2-B169-F6A27C50A5B6}" type="datetimeFigureOut">
              <a:rPr lang="ru-RU" smtClean="0"/>
              <a:t>25.03.2020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1281131-9800-4E8F-AAB9-46BEBB0F509A}" type="slidenum">
              <a:rPr lang="ru-RU" smtClean="0"/>
              <a:t>‹#›</a:t>
            </a:fld>
            <a:endParaRPr lang="ru-RU"/>
          </a:p>
        </p:txBody>
      </p:sp>
    </p:spTree>
    <p:extLst>
      <p:ext uri="{BB962C8B-B14F-4D97-AF65-F5344CB8AC3E}">
        <p14:creationId xmlns:p14="http://schemas.microsoft.com/office/powerpoint/2010/main" val="166473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E66A8098-B148-45A2-B169-F6A27C50A5B6}" type="datetimeFigureOut">
              <a:rPr lang="ru-RU" smtClean="0"/>
              <a:t>25.03.2020</a:t>
            </a:fld>
            <a:endParaRPr lang="ru-R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ru-R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1281131-9800-4E8F-AAB9-46BEBB0F509A}" type="slidenum">
              <a:rPr lang="ru-RU" smtClean="0"/>
              <a:t>‹#›</a:t>
            </a:fld>
            <a:endParaRPr lang="ru-RU"/>
          </a:p>
        </p:txBody>
      </p:sp>
    </p:spTree>
    <p:extLst>
      <p:ext uri="{BB962C8B-B14F-4D97-AF65-F5344CB8AC3E}">
        <p14:creationId xmlns:p14="http://schemas.microsoft.com/office/powerpoint/2010/main" val="6853785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Alternative Energy  Resources</a:t>
            </a:r>
            <a:br>
              <a:rPr lang="en-US" dirty="0"/>
            </a:br>
            <a:endParaRPr lang="ru-RU" dirty="0"/>
          </a:p>
        </p:txBody>
      </p:sp>
      <p:sp>
        <p:nvSpPr>
          <p:cNvPr id="3" name="Подзаголовок 2"/>
          <p:cNvSpPr>
            <a:spLocks noGrp="1"/>
          </p:cNvSpPr>
          <p:nvPr>
            <p:ph type="subTitle" idx="1"/>
          </p:nvPr>
        </p:nvSpPr>
        <p:spPr/>
        <p:txBody>
          <a:bodyPr/>
          <a:lstStyle/>
          <a:p>
            <a:r>
              <a:rPr lang="ru-RU" dirty="0" smtClean="0"/>
              <a:t>Выполнила: </a:t>
            </a:r>
            <a:r>
              <a:rPr lang="ru-RU" dirty="0" err="1" smtClean="0"/>
              <a:t>Гарапшина</a:t>
            </a:r>
            <a:r>
              <a:rPr lang="ru-RU" dirty="0" smtClean="0"/>
              <a:t> </a:t>
            </a:r>
            <a:r>
              <a:rPr lang="ru-RU" dirty="0" err="1" smtClean="0"/>
              <a:t>Рания</a:t>
            </a:r>
            <a:r>
              <a:rPr lang="ru-RU" dirty="0" smtClean="0"/>
              <a:t> ЭЭ-6-19</a:t>
            </a:r>
            <a:endParaRPr lang="ru-RU" dirty="0"/>
          </a:p>
        </p:txBody>
      </p:sp>
    </p:spTree>
    <p:extLst>
      <p:ext uri="{BB962C8B-B14F-4D97-AF65-F5344CB8AC3E}">
        <p14:creationId xmlns:p14="http://schemas.microsoft.com/office/powerpoint/2010/main" val="1014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3000" y="870857"/>
            <a:ext cx="9872871" cy="5225143"/>
          </a:xfrm>
        </p:spPr>
        <p:txBody>
          <a:bodyPr/>
          <a:lstStyle/>
          <a:p>
            <a:pPr marL="45720" indent="0">
              <a:buNone/>
            </a:pPr>
            <a:r>
              <a:rPr lang="ru-RU" dirty="0" smtClean="0"/>
              <a:t>	</a:t>
            </a:r>
            <a:r>
              <a:rPr lang="en-US" dirty="0" smtClean="0">
                <a:solidFill>
                  <a:schemeClr val="accent1">
                    <a:lumMod val="50000"/>
                  </a:schemeClr>
                </a:solidFill>
              </a:rPr>
              <a:t>There </a:t>
            </a:r>
            <a:r>
              <a:rPr lang="en-US" dirty="0">
                <a:solidFill>
                  <a:schemeClr val="accent1">
                    <a:lumMod val="50000"/>
                  </a:schemeClr>
                </a:solidFill>
              </a:rPr>
              <a:t>are many reasons the world is looking toward alternative energy sources in an effort to reduce pollutants and greenhouse gases. Alternative, or renewable energy, sources show significant promise in helping to reduce the amount of toxins that are by-products of energy use and help preserve many of the natural resources that we currently use as sources of energy</a:t>
            </a:r>
            <a:r>
              <a:rPr lang="en-US" dirty="0" smtClean="0">
                <a:solidFill>
                  <a:schemeClr val="accent1">
                    <a:lumMod val="50000"/>
                  </a:schemeClr>
                </a:solidFill>
              </a:rPr>
              <a:t>.</a:t>
            </a:r>
            <a:endParaRPr lang="ru-RU" dirty="0" smtClean="0">
              <a:solidFill>
                <a:schemeClr val="accent1">
                  <a:lumMod val="50000"/>
                </a:schemeClr>
              </a:solidFill>
            </a:endParaRPr>
          </a:p>
          <a:p>
            <a:pPr marL="45720" indent="0">
              <a:buNone/>
            </a:pPr>
            <a:r>
              <a:rPr lang="ru-RU" dirty="0" smtClean="0">
                <a:solidFill>
                  <a:schemeClr val="accent1">
                    <a:lumMod val="50000"/>
                  </a:schemeClr>
                </a:solidFill>
              </a:rPr>
              <a:t>	</a:t>
            </a:r>
            <a:r>
              <a:rPr lang="en-US" dirty="0" smtClean="0">
                <a:solidFill>
                  <a:schemeClr val="accent1">
                    <a:lumMod val="50000"/>
                  </a:schemeClr>
                </a:solidFill>
              </a:rPr>
              <a:t>To </a:t>
            </a:r>
            <a:r>
              <a:rPr lang="en-US" dirty="0">
                <a:solidFill>
                  <a:schemeClr val="accent1">
                    <a:lumMod val="50000"/>
                  </a:schemeClr>
                </a:solidFill>
              </a:rPr>
              <a:t>understand how alternative energy use can help preserve the delicate ecological balance of the planet, and help us conserve the non-renewable energy sources like fossil fuels, it is important to know what type of alternative energy is out there. Let’s take a look at some of the most common sources available.</a:t>
            </a:r>
            <a:endParaRPr lang="ru-RU" dirty="0">
              <a:solidFill>
                <a:schemeClr val="accent1">
                  <a:lumMod val="50000"/>
                </a:schemeClr>
              </a:solidFill>
            </a:endParaRPr>
          </a:p>
        </p:txBody>
      </p:sp>
    </p:spTree>
    <p:extLst>
      <p:ext uri="{BB962C8B-B14F-4D97-AF65-F5344CB8AC3E}">
        <p14:creationId xmlns:p14="http://schemas.microsoft.com/office/powerpoint/2010/main" val="1183341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609600"/>
            <a:ext cx="9875520" cy="1447800"/>
          </a:xfrm>
        </p:spPr>
        <p:txBody>
          <a:bodyPr/>
          <a:lstStyle/>
          <a:p>
            <a:pPr algn="ctr"/>
            <a:r>
              <a:rPr lang="en-US" b="1" dirty="0"/>
              <a:t>Wind Power</a:t>
            </a:r>
            <a:br>
              <a:rPr lang="en-US" b="1" dirty="0"/>
            </a:br>
            <a:endParaRPr lang="ru-RU" dirty="0"/>
          </a:p>
        </p:txBody>
      </p:sp>
      <p:sp>
        <p:nvSpPr>
          <p:cNvPr id="3" name="Объект 2"/>
          <p:cNvSpPr>
            <a:spLocks noGrp="1"/>
          </p:cNvSpPr>
          <p:nvPr>
            <p:ph idx="1"/>
          </p:nvPr>
        </p:nvSpPr>
        <p:spPr>
          <a:xfrm>
            <a:off x="1143000" y="1407886"/>
            <a:ext cx="9872871" cy="4688114"/>
          </a:xfrm>
        </p:spPr>
        <p:txBody>
          <a:bodyPr/>
          <a:lstStyle/>
          <a:p>
            <a:pPr marL="45720" indent="0">
              <a:buNone/>
            </a:pPr>
            <a:r>
              <a:rPr lang="ru-RU" dirty="0" smtClean="0"/>
              <a:t>	</a:t>
            </a:r>
            <a:r>
              <a:rPr lang="en-US" dirty="0" smtClean="0">
                <a:solidFill>
                  <a:schemeClr val="accent1">
                    <a:lumMod val="50000"/>
                  </a:schemeClr>
                </a:solidFill>
              </a:rPr>
              <a:t>Wind </a:t>
            </a:r>
            <a:r>
              <a:rPr lang="en-US" dirty="0">
                <a:solidFill>
                  <a:schemeClr val="accent1">
                    <a:lumMod val="50000"/>
                  </a:schemeClr>
                </a:solidFill>
              </a:rPr>
              <a:t>energy harnesses the power of the wind to propel the blades of wind turbines. The rotation of turbine blades is converted into electrical current by means of an electrical generator. In the older windmills, wind energy was used to turn mechanical machinery to do physical work, like crushing grain or pumping water. Wind towers are usually built together on wind farms. Now, electrical currents are harnessed by large scale wind farms that are used by national electrical grids as well as small individual turbines used for providing electricity to isolated locations or individual homes. In 2005, worldwide capacity of wind-powered generators was 58,982 megawatts, their production making up less than 1 percent of world-wide electricity use.</a:t>
            </a:r>
            <a:endParaRPr lang="ru-RU" dirty="0">
              <a:solidFill>
                <a:schemeClr val="accent1">
                  <a:lumMod val="50000"/>
                </a:schemeClr>
              </a:solidFill>
            </a:endParaRPr>
          </a:p>
        </p:txBody>
      </p:sp>
    </p:spTree>
    <p:extLst>
      <p:ext uri="{BB962C8B-B14F-4D97-AF65-F5344CB8AC3E}">
        <p14:creationId xmlns:p14="http://schemas.microsoft.com/office/powerpoint/2010/main" val="80510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3000" y="798286"/>
            <a:ext cx="9872871" cy="5297714"/>
          </a:xfrm>
        </p:spPr>
        <p:txBody>
          <a:bodyPr>
            <a:normAutofit/>
          </a:bodyPr>
          <a:lstStyle/>
          <a:p>
            <a:pPr marL="45720" indent="0">
              <a:buNone/>
            </a:pPr>
            <a:r>
              <a:rPr lang="ru-RU" b="1" dirty="0" smtClean="0"/>
              <a:t>	</a:t>
            </a:r>
            <a:r>
              <a:rPr lang="en-US" b="1" dirty="0" smtClean="0">
                <a:solidFill>
                  <a:schemeClr val="accent1">
                    <a:lumMod val="50000"/>
                  </a:schemeClr>
                </a:solidFill>
              </a:rPr>
              <a:t>Pros</a:t>
            </a:r>
            <a:endParaRPr lang="en-US" b="1" dirty="0">
              <a:solidFill>
                <a:schemeClr val="accent1">
                  <a:lumMod val="50000"/>
                </a:schemeClr>
              </a:solidFill>
            </a:endParaRPr>
          </a:p>
          <a:p>
            <a:r>
              <a:rPr lang="en-US" dirty="0">
                <a:solidFill>
                  <a:schemeClr val="accent1">
                    <a:lumMod val="50000"/>
                  </a:schemeClr>
                </a:solidFill>
              </a:rPr>
              <a:t>Wind power produces no pollution that can contaminate the environment, Since no chemical processes take place, as in the burning of fossil fuels, there are no harmful by-products left over.</a:t>
            </a:r>
          </a:p>
          <a:p>
            <a:r>
              <a:rPr lang="en-US" dirty="0">
                <a:solidFill>
                  <a:schemeClr val="accent1">
                    <a:lumMod val="50000"/>
                  </a:schemeClr>
                </a:solidFill>
              </a:rPr>
              <a:t>Since wind generation is a renewable source of energy, we will never run out of it.</a:t>
            </a:r>
          </a:p>
          <a:p>
            <a:r>
              <a:rPr lang="en-US" dirty="0">
                <a:solidFill>
                  <a:schemeClr val="accent1">
                    <a:lumMod val="50000"/>
                  </a:schemeClr>
                </a:solidFill>
              </a:rPr>
              <a:t>Wind farms can be built off-shore.</a:t>
            </a:r>
          </a:p>
          <a:p>
            <a:pPr marL="45720" indent="0">
              <a:buNone/>
            </a:pPr>
            <a:r>
              <a:rPr lang="ru-RU" b="1" dirty="0" smtClean="0">
                <a:solidFill>
                  <a:schemeClr val="accent1">
                    <a:lumMod val="50000"/>
                  </a:schemeClr>
                </a:solidFill>
              </a:rPr>
              <a:t>	</a:t>
            </a:r>
            <a:r>
              <a:rPr lang="en-US" b="1" dirty="0" smtClean="0">
                <a:solidFill>
                  <a:schemeClr val="accent1">
                    <a:lumMod val="50000"/>
                  </a:schemeClr>
                </a:solidFill>
              </a:rPr>
              <a:t>Cons</a:t>
            </a:r>
            <a:endParaRPr lang="en-US" b="1" dirty="0">
              <a:solidFill>
                <a:schemeClr val="accent1">
                  <a:lumMod val="50000"/>
                </a:schemeClr>
              </a:solidFill>
            </a:endParaRPr>
          </a:p>
          <a:p>
            <a:r>
              <a:rPr lang="en-US" dirty="0">
                <a:solidFill>
                  <a:schemeClr val="accent1">
                    <a:lumMod val="50000"/>
                  </a:schemeClr>
                </a:solidFill>
              </a:rPr>
              <a:t>Wind power is intermittent. Consistent wind is needed for continuous power generation. If wind speed decreases, the turbine lingers and less electricity is generated.</a:t>
            </a:r>
          </a:p>
          <a:p>
            <a:r>
              <a:rPr lang="en-US" dirty="0">
                <a:solidFill>
                  <a:schemeClr val="accent1">
                    <a:lumMod val="50000"/>
                  </a:schemeClr>
                </a:solidFill>
              </a:rPr>
              <a:t>Large wind farms can have a negative effect on the scenery.</a:t>
            </a:r>
          </a:p>
          <a:p>
            <a:endParaRPr lang="ru-RU" dirty="0"/>
          </a:p>
        </p:txBody>
      </p:sp>
    </p:spTree>
    <p:extLst>
      <p:ext uri="{BB962C8B-B14F-4D97-AF65-F5344CB8AC3E}">
        <p14:creationId xmlns:p14="http://schemas.microsoft.com/office/powerpoint/2010/main" val="1770357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t>Solar Power</a:t>
            </a:r>
            <a:br>
              <a:rPr lang="en-US" b="1" dirty="0"/>
            </a:br>
            <a:endParaRPr lang="ru-RU" dirty="0"/>
          </a:p>
        </p:txBody>
      </p:sp>
      <p:sp>
        <p:nvSpPr>
          <p:cNvPr id="3" name="Объект 2"/>
          <p:cNvSpPr>
            <a:spLocks noGrp="1"/>
          </p:cNvSpPr>
          <p:nvPr>
            <p:ph idx="1"/>
          </p:nvPr>
        </p:nvSpPr>
        <p:spPr>
          <a:xfrm>
            <a:off x="1143000" y="1436914"/>
            <a:ext cx="9872871" cy="4659086"/>
          </a:xfrm>
        </p:spPr>
        <p:txBody>
          <a:bodyPr/>
          <a:lstStyle/>
          <a:p>
            <a:pPr marL="45720" indent="0">
              <a:buNone/>
            </a:pPr>
            <a:r>
              <a:rPr lang="ru-RU" dirty="0" smtClean="0"/>
              <a:t>	</a:t>
            </a:r>
            <a:r>
              <a:rPr lang="en-US" dirty="0" smtClean="0"/>
              <a:t>Solar </a:t>
            </a:r>
            <a:r>
              <a:rPr lang="en-US" dirty="0"/>
              <a:t>energy is used commonly for heating, cooking, and the production of electricity. Solar power works by trapping the sun’s rays into solar cells where this sunlight is then converted into electricity. Additionally, solar power uses sunlight that hits solar thermal panels to convert sunlight to heat water or air.</a:t>
            </a:r>
            <a:endParaRPr lang="ru-RU" dirty="0"/>
          </a:p>
        </p:txBody>
      </p:sp>
    </p:spTree>
    <p:extLst>
      <p:ext uri="{BB962C8B-B14F-4D97-AF65-F5344CB8AC3E}">
        <p14:creationId xmlns:p14="http://schemas.microsoft.com/office/powerpoint/2010/main" val="1095298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39801" y="696686"/>
            <a:ext cx="9872871" cy="5254171"/>
          </a:xfrm>
        </p:spPr>
        <p:txBody>
          <a:bodyPr>
            <a:normAutofit/>
          </a:bodyPr>
          <a:lstStyle/>
          <a:p>
            <a:pPr marL="45720" indent="0">
              <a:buNone/>
            </a:pPr>
            <a:r>
              <a:rPr lang="ru-RU" b="1" dirty="0" smtClean="0"/>
              <a:t>	</a:t>
            </a:r>
            <a:r>
              <a:rPr lang="en-US" b="1" dirty="0" smtClean="0">
                <a:solidFill>
                  <a:schemeClr val="accent1">
                    <a:lumMod val="50000"/>
                  </a:schemeClr>
                </a:solidFill>
              </a:rPr>
              <a:t>Pros</a:t>
            </a:r>
            <a:endParaRPr lang="en-US" b="1" dirty="0">
              <a:solidFill>
                <a:schemeClr val="accent1">
                  <a:lumMod val="50000"/>
                </a:schemeClr>
              </a:solidFill>
            </a:endParaRPr>
          </a:p>
          <a:p>
            <a:r>
              <a:rPr lang="en-US" dirty="0">
                <a:solidFill>
                  <a:schemeClr val="accent1">
                    <a:lumMod val="50000"/>
                  </a:schemeClr>
                </a:solidFill>
              </a:rPr>
              <a:t>Solar power is a renewable resource. As long as the Sun exists, its energy will reach Earth.</a:t>
            </a:r>
          </a:p>
          <a:p>
            <a:r>
              <a:rPr lang="en-US" dirty="0">
                <a:solidFill>
                  <a:schemeClr val="accent1">
                    <a:lumMod val="50000"/>
                  </a:schemeClr>
                </a:solidFill>
              </a:rPr>
              <a:t>Solar power generation releases no water or air pollution, because there is no chemical reaction from the combustion of fuels.</a:t>
            </a:r>
          </a:p>
          <a:p>
            <a:r>
              <a:rPr lang="en-US" dirty="0">
                <a:solidFill>
                  <a:schemeClr val="accent1">
                    <a:lumMod val="50000"/>
                  </a:schemeClr>
                </a:solidFill>
              </a:rPr>
              <a:t>Solar energy can be used very efficiently for practical uses such as heating and lighting.</a:t>
            </a:r>
          </a:p>
          <a:p>
            <a:pPr marL="45720" indent="0">
              <a:buNone/>
            </a:pPr>
            <a:r>
              <a:rPr lang="ru-RU" dirty="0" smtClean="0">
                <a:solidFill>
                  <a:schemeClr val="accent1">
                    <a:lumMod val="50000"/>
                  </a:schemeClr>
                </a:solidFill>
              </a:rPr>
              <a:t>	</a:t>
            </a:r>
            <a:r>
              <a:rPr lang="en-US" b="1" dirty="0" smtClean="0">
                <a:solidFill>
                  <a:schemeClr val="accent1">
                    <a:lumMod val="50000"/>
                  </a:schemeClr>
                </a:solidFill>
              </a:rPr>
              <a:t>Cons</a:t>
            </a:r>
            <a:endParaRPr lang="en-US" b="1" dirty="0">
              <a:solidFill>
                <a:schemeClr val="accent1">
                  <a:lumMod val="50000"/>
                </a:schemeClr>
              </a:solidFill>
            </a:endParaRPr>
          </a:p>
          <a:p>
            <a:r>
              <a:rPr lang="en-US" dirty="0">
                <a:solidFill>
                  <a:schemeClr val="accent1">
                    <a:lumMod val="50000"/>
                  </a:schemeClr>
                </a:solidFill>
              </a:rPr>
              <a:t>Solar power does not produce energy if the sun is not shining. Nighttime and cloudy days seriously limit the amount of energy produced.</a:t>
            </a:r>
          </a:p>
          <a:p>
            <a:r>
              <a:rPr lang="en-US" dirty="0">
                <a:solidFill>
                  <a:schemeClr val="accent1">
                    <a:lumMod val="50000"/>
                  </a:schemeClr>
                </a:solidFill>
              </a:rPr>
              <a:t>Solar power stations can be very expensive to build</a:t>
            </a:r>
            <a:r>
              <a:rPr lang="en-US" dirty="0"/>
              <a:t>.</a:t>
            </a:r>
          </a:p>
          <a:p>
            <a:endParaRPr lang="ru-RU" dirty="0"/>
          </a:p>
        </p:txBody>
      </p:sp>
    </p:spTree>
    <p:extLst>
      <p:ext uri="{BB962C8B-B14F-4D97-AF65-F5344CB8AC3E}">
        <p14:creationId xmlns:p14="http://schemas.microsoft.com/office/powerpoint/2010/main" val="3984259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b="1" dirty="0"/>
              <a:t>Geothermal Energy</a:t>
            </a:r>
            <a:br>
              <a:rPr lang="en-US" b="1" dirty="0"/>
            </a:br>
            <a:endParaRPr lang="ru-RU" dirty="0"/>
          </a:p>
        </p:txBody>
      </p:sp>
      <p:sp>
        <p:nvSpPr>
          <p:cNvPr id="3" name="Объект 2"/>
          <p:cNvSpPr>
            <a:spLocks noGrp="1"/>
          </p:cNvSpPr>
          <p:nvPr>
            <p:ph idx="1"/>
          </p:nvPr>
        </p:nvSpPr>
        <p:spPr>
          <a:xfrm>
            <a:off x="1143000" y="1393371"/>
            <a:ext cx="9872871" cy="4702629"/>
          </a:xfrm>
        </p:spPr>
        <p:txBody>
          <a:bodyPr/>
          <a:lstStyle/>
          <a:p>
            <a:pPr marL="45720" indent="0">
              <a:buNone/>
            </a:pPr>
            <a:r>
              <a:rPr lang="ru-RU" dirty="0" smtClean="0"/>
              <a:t>	</a:t>
            </a:r>
            <a:r>
              <a:rPr lang="en-US" dirty="0" smtClean="0">
                <a:solidFill>
                  <a:schemeClr val="accent1">
                    <a:lumMod val="50000"/>
                  </a:schemeClr>
                </a:solidFill>
              </a:rPr>
              <a:t>Geothermal </a:t>
            </a:r>
            <a:r>
              <a:rPr lang="en-US" dirty="0">
                <a:solidFill>
                  <a:schemeClr val="accent1">
                    <a:lumMod val="50000"/>
                  </a:schemeClr>
                </a:solidFill>
              </a:rPr>
              <a:t>literally means «earth heat.» Geothermal energy harnesses the heat energy present underneath the Earth. Hot rocks under the ground heat water to produce steam. When holes are drilled in the region, the steam that shoots up is purified and is used to drive turbines, which power electric </a:t>
            </a:r>
            <a:r>
              <a:rPr lang="en-US" dirty="0" smtClean="0">
                <a:solidFill>
                  <a:schemeClr val="accent1">
                    <a:lumMod val="50000"/>
                  </a:schemeClr>
                </a:solidFill>
              </a:rPr>
              <a:t>generators</a:t>
            </a:r>
            <a:endParaRPr lang="ru-RU" dirty="0">
              <a:solidFill>
                <a:schemeClr val="accent1">
                  <a:lumMod val="50000"/>
                </a:schemeClr>
              </a:solidFill>
            </a:endParaRPr>
          </a:p>
        </p:txBody>
      </p:sp>
    </p:spTree>
    <p:extLst>
      <p:ext uri="{BB962C8B-B14F-4D97-AF65-F5344CB8AC3E}">
        <p14:creationId xmlns:p14="http://schemas.microsoft.com/office/powerpoint/2010/main" val="2306230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43000" y="769257"/>
            <a:ext cx="9872871" cy="5326743"/>
          </a:xfrm>
        </p:spPr>
        <p:txBody>
          <a:bodyPr>
            <a:normAutofit/>
          </a:bodyPr>
          <a:lstStyle/>
          <a:p>
            <a:pPr marL="45720" indent="0">
              <a:buNone/>
            </a:pPr>
            <a:r>
              <a:rPr lang="ru-RU" b="1" dirty="0" smtClean="0"/>
              <a:t>	</a:t>
            </a:r>
            <a:r>
              <a:rPr lang="en-US" b="1" dirty="0" smtClean="0">
                <a:solidFill>
                  <a:schemeClr val="accent1">
                    <a:lumMod val="50000"/>
                  </a:schemeClr>
                </a:solidFill>
              </a:rPr>
              <a:t>Pros</a:t>
            </a:r>
            <a:endParaRPr lang="en-US" b="1" dirty="0">
              <a:solidFill>
                <a:schemeClr val="accent1">
                  <a:lumMod val="50000"/>
                </a:schemeClr>
              </a:solidFill>
            </a:endParaRPr>
          </a:p>
          <a:p>
            <a:r>
              <a:rPr lang="en-US" dirty="0">
                <a:solidFill>
                  <a:schemeClr val="accent1">
                    <a:lumMod val="50000"/>
                  </a:schemeClr>
                </a:solidFill>
              </a:rPr>
              <a:t>If done correctly, geothermal energy produces no harmful by-products.</a:t>
            </a:r>
          </a:p>
          <a:p>
            <a:r>
              <a:rPr lang="en-US" dirty="0">
                <a:solidFill>
                  <a:schemeClr val="accent1">
                    <a:lumMod val="50000"/>
                  </a:schemeClr>
                </a:solidFill>
              </a:rPr>
              <a:t>Once a geothermal plant is built, it is generally self-sufficient energy wise.</a:t>
            </a:r>
          </a:p>
          <a:p>
            <a:r>
              <a:rPr lang="en-US" dirty="0">
                <a:solidFill>
                  <a:schemeClr val="accent1">
                    <a:lumMod val="50000"/>
                  </a:schemeClr>
                </a:solidFill>
              </a:rPr>
              <a:t>Geothermal power plants are usually small and have little effect on the natural landscape.</a:t>
            </a:r>
          </a:p>
          <a:p>
            <a:pPr marL="45720" indent="0">
              <a:buNone/>
            </a:pPr>
            <a:r>
              <a:rPr lang="ru-RU" b="1" dirty="0" smtClean="0">
                <a:solidFill>
                  <a:schemeClr val="accent1">
                    <a:lumMod val="50000"/>
                  </a:schemeClr>
                </a:solidFill>
              </a:rPr>
              <a:t>	</a:t>
            </a:r>
            <a:r>
              <a:rPr lang="en-US" b="1" dirty="0" smtClean="0">
                <a:solidFill>
                  <a:schemeClr val="accent1">
                    <a:lumMod val="50000"/>
                  </a:schemeClr>
                </a:solidFill>
              </a:rPr>
              <a:t>Cons</a:t>
            </a:r>
            <a:endParaRPr lang="en-US" b="1" dirty="0">
              <a:solidFill>
                <a:schemeClr val="accent1">
                  <a:lumMod val="50000"/>
                </a:schemeClr>
              </a:solidFill>
            </a:endParaRPr>
          </a:p>
          <a:p>
            <a:r>
              <a:rPr lang="en-US" dirty="0">
                <a:solidFill>
                  <a:schemeClr val="accent1">
                    <a:lumMod val="50000"/>
                  </a:schemeClr>
                </a:solidFill>
              </a:rPr>
              <a:t>If done incorrectly, geothermal energy can produce pollutants.</a:t>
            </a:r>
          </a:p>
          <a:p>
            <a:r>
              <a:rPr lang="en-US" dirty="0">
                <a:solidFill>
                  <a:schemeClr val="accent1">
                    <a:lumMod val="50000"/>
                  </a:schemeClr>
                </a:solidFill>
              </a:rPr>
              <a:t>Improper drilling into the earth can release hazardous minerals and gases.</a:t>
            </a:r>
          </a:p>
          <a:p>
            <a:endParaRPr lang="en-US" dirty="0">
              <a:solidFill>
                <a:schemeClr val="accent1">
                  <a:lumMod val="50000"/>
                </a:schemeClr>
              </a:solidFill>
            </a:endParaRPr>
          </a:p>
        </p:txBody>
      </p:sp>
    </p:spTree>
    <p:extLst>
      <p:ext uri="{BB962C8B-B14F-4D97-AF65-F5344CB8AC3E}">
        <p14:creationId xmlns:p14="http://schemas.microsoft.com/office/powerpoint/2010/main" val="506469261"/>
      </p:ext>
    </p:extLst>
  </p:cSld>
  <p:clrMapOvr>
    <a:masterClrMapping/>
  </p:clrMapOvr>
</p:sld>
</file>

<file path=ppt/theme/theme1.xml><?xml version="1.0" encoding="utf-8"?>
<a:theme xmlns:a="http://schemas.openxmlformats.org/drawingml/2006/main" name="Базис">
  <a:themeElements>
    <a:clrScheme name="Базис">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Базис">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Базис">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TM03457444[[fn=Базис]]</Template>
  <TotalTime>26</TotalTime>
  <Words>13</Words>
  <Application>Microsoft Office PowerPoint</Application>
  <PresentationFormat>Широкоэкранный</PresentationFormat>
  <Paragraphs>31</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Corbel</vt:lpstr>
      <vt:lpstr>Базис</vt:lpstr>
      <vt:lpstr>Alternative Energy  Resources </vt:lpstr>
      <vt:lpstr>Презентация PowerPoint</vt:lpstr>
      <vt:lpstr>Wind Power </vt:lpstr>
      <vt:lpstr>Презентация PowerPoint</vt:lpstr>
      <vt:lpstr>Solar Power </vt:lpstr>
      <vt:lpstr>Презентация PowerPoint</vt:lpstr>
      <vt:lpstr>Geothermal Energy </vt:lpstr>
      <vt:lpstr>Презентация PowerPoint</vt:lpstr>
    </vt:vector>
  </TitlesOfParts>
  <Company>Romeo1994</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sharafutdinov_r</dc:creator>
  <cp:lastModifiedBy>sharafutdinov_r</cp:lastModifiedBy>
  <cp:revision>3</cp:revision>
  <dcterms:created xsi:type="dcterms:W3CDTF">2020-03-25T11:45:07Z</dcterms:created>
  <dcterms:modified xsi:type="dcterms:W3CDTF">2020-03-25T12:11:33Z</dcterms:modified>
</cp:coreProperties>
</file>