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306" r:id="rId4"/>
    <p:sldId id="275" r:id="rId5"/>
    <p:sldId id="276" r:id="rId6"/>
    <p:sldId id="277" r:id="rId7"/>
    <p:sldId id="305" r:id="rId8"/>
    <p:sldId id="307" r:id="rId9"/>
    <p:sldId id="308" r:id="rId10"/>
    <p:sldId id="278" r:id="rId11"/>
    <p:sldId id="281" r:id="rId12"/>
    <p:sldId id="282" r:id="rId13"/>
    <p:sldId id="302" r:id="rId14"/>
    <p:sldId id="283" r:id="rId15"/>
    <p:sldId id="284" r:id="rId16"/>
    <p:sldId id="286" r:id="rId17"/>
    <p:sldId id="287" r:id="rId18"/>
    <p:sldId id="288" r:id="rId19"/>
    <p:sldId id="290" r:id="rId20"/>
    <p:sldId id="309" r:id="rId21"/>
    <p:sldId id="304" r:id="rId22"/>
    <p:sldId id="289" r:id="rId23"/>
    <p:sldId id="291" r:id="rId24"/>
    <p:sldId id="311" r:id="rId25"/>
    <p:sldId id="310" r:id="rId26"/>
    <p:sldId id="313" r:id="rId27"/>
    <p:sldId id="312" r:id="rId28"/>
    <p:sldId id="315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85146" autoAdjust="0"/>
  </p:normalViewPr>
  <p:slideViewPr>
    <p:cSldViewPr>
      <p:cViewPr varScale="1">
        <p:scale>
          <a:sx n="94" d="100"/>
          <a:sy n="94" d="100"/>
        </p:scale>
        <p:origin x="23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C07DC-F843-44DB-91A4-6D1C5E6249D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ACBB9-460C-4EF1-B332-C88DF21F3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3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 </a:t>
            </a:r>
            <a:r>
              <a:rPr lang="en-US" dirty="0" err="1"/>
              <a:t>int</a:t>
            </a:r>
            <a:r>
              <a:rPr lang="en-US" dirty="0"/>
              <a:t> main()  { </a:t>
            </a:r>
            <a:r>
              <a:rPr lang="en-US" dirty="0" err="1"/>
              <a:t>int</a:t>
            </a:r>
            <a:r>
              <a:rPr lang="en-US" dirty="0"/>
              <a:t> a=31;  float b=314.14; </a:t>
            </a:r>
            <a:r>
              <a:rPr lang="en-US" dirty="0" err="1"/>
              <a:t>printf</a:t>
            </a:r>
            <a:r>
              <a:rPr lang="en-US" dirty="0"/>
              <a:t>("%d    %o    %x  ",</a:t>
            </a:r>
            <a:r>
              <a:rPr lang="en-US" dirty="0" err="1"/>
              <a:t>a,a,a</a:t>
            </a:r>
            <a:r>
              <a:rPr lang="en-US" dirty="0"/>
              <a:t>);  //</a:t>
            </a:r>
            <a:r>
              <a:rPr lang="en-US" dirty="0" err="1"/>
              <a:t>printf</a:t>
            </a:r>
            <a:r>
              <a:rPr lang="en-US" dirty="0"/>
              <a:t>("%f     %e   ", </a:t>
            </a:r>
            <a:r>
              <a:rPr lang="en-US" dirty="0" err="1"/>
              <a:t>b,b</a:t>
            </a:r>
            <a:r>
              <a:rPr lang="en-US" dirty="0"/>
              <a:t>); return 0;  }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ACBB9-460C-4EF1-B332-C88DF21F3E1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38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C86D-0C2D-40C7-AEB5-711405A966A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12BF-C36E-45F9-8B42-5A9CF824A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C86D-0C2D-40C7-AEB5-711405A966A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12BF-C36E-45F9-8B42-5A9CF824A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C86D-0C2D-40C7-AEB5-711405A966A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12BF-C36E-45F9-8B42-5A9CF824A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C86D-0C2D-40C7-AEB5-711405A966A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12BF-C36E-45F9-8B42-5A9CF824A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C86D-0C2D-40C7-AEB5-711405A966A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12BF-C36E-45F9-8B42-5A9CF824A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C86D-0C2D-40C7-AEB5-711405A966A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12BF-C36E-45F9-8B42-5A9CF824A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C86D-0C2D-40C7-AEB5-711405A966A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12BF-C36E-45F9-8B42-5A9CF824A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C86D-0C2D-40C7-AEB5-711405A966A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12BF-C36E-45F9-8B42-5A9CF824A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C86D-0C2D-40C7-AEB5-711405A966A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12BF-C36E-45F9-8B42-5A9CF824A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C86D-0C2D-40C7-AEB5-711405A966A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12BF-C36E-45F9-8B42-5A9CF824A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C86D-0C2D-40C7-AEB5-711405A966A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12BF-C36E-45F9-8B42-5A9CF824A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4C86D-0C2D-40C7-AEB5-711405A966A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F12BF-C36E-45F9-8B42-5A9CF824A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Операторы ввода/вывода в языке  Си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Функция </a:t>
            </a:r>
            <a:r>
              <a:rPr lang="en-US" b="1" dirty="0" err="1">
                <a:solidFill>
                  <a:srgbClr val="0070C0"/>
                </a:solidFill>
              </a:rPr>
              <a:t>printf</a:t>
            </a:r>
            <a:r>
              <a:rPr lang="ru-RU" b="1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rgbClr val="0070C0"/>
                </a:solidFill>
              </a:rPr>
              <a:t>Спецификаторы</a:t>
            </a:r>
            <a:r>
              <a:rPr lang="ru-RU" sz="2400" dirty="0"/>
              <a:t> формата для </a:t>
            </a:r>
            <a:r>
              <a:rPr lang="ru-RU" sz="2400" dirty="0">
                <a:solidFill>
                  <a:srgbClr val="0070C0"/>
                </a:solidFill>
              </a:rPr>
              <a:t>вещественных чисел</a:t>
            </a:r>
            <a:r>
              <a:rPr lang="ru-RU" sz="2400" dirty="0"/>
              <a:t>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162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9217" t="17578" r="33565" b="32617"/>
          <a:stretch>
            <a:fillRect/>
          </a:stretch>
        </p:blipFill>
        <p:spPr bwMode="auto">
          <a:xfrm>
            <a:off x="1071538" y="3000372"/>
            <a:ext cx="614366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Вывод вещественных чисел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3"/>
          </a:xfrm>
        </p:spPr>
        <p:txBody>
          <a:bodyPr>
            <a:normAutofit/>
          </a:bodyPr>
          <a:lstStyle/>
          <a:p>
            <a:pPr marL="0" indent="342900">
              <a:buNone/>
            </a:pPr>
            <a:r>
              <a:rPr lang="ru-RU" sz="2400" dirty="0"/>
              <a:t>Если перед спецификацией</a:t>
            </a:r>
            <a:r>
              <a:rPr lang="en-US" sz="2400" dirty="0"/>
              <a:t> 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f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ничего не указано, то выводится число с шестью знаками после запятой. При печати числа с плавающей точкой перед спецификацией </a:t>
            </a:r>
            <a:r>
              <a:rPr lang="ru-RU" sz="2400" dirty="0" err="1"/>
              <a:t>f</a:t>
            </a:r>
            <a:r>
              <a:rPr lang="ru-RU" sz="2400" dirty="0"/>
              <a:t> тоже могут находиться цифры. Рассмотрим на примере три возможные ситуации:</a:t>
            </a:r>
          </a:p>
          <a:p>
            <a:pPr marL="0" lvl="0" indent="342900">
              <a:buNone/>
            </a:pPr>
            <a:r>
              <a:rPr lang="ru-RU" sz="2400" dirty="0">
                <a:solidFill>
                  <a:srgbClr val="0070C0"/>
                </a:solidFill>
              </a:rPr>
              <a:t>%6f</a:t>
            </a:r>
            <a:r>
              <a:rPr lang="ru-RU" sz="2400" dirty="0"/>
              <a:t> – печать числа с плавающей точкой в поле из шести позиций;</a:t>
            </a:r>
          </a:p>
          <a:p>
            <a:pPr marL="0" lvl="0" indent="342900">
              <a:buNone/>
            </a:pPr>
            <a:r>
              <a:rPr lang="ru-RU" sz="2400" dirty="0">
                <a:solidFill>
                  <a:srgbClr val="0070C0"/>
                </a:solidFill>
              </a:rPr>
              <a:t>%.2f </a:t>
            </a:r>
            <a:r>
              <a:rPr lang="ru-RU" sz="2400" dirty="0"/>
              <a:t>– печать числа с плавающей точкой с двумя цифрами после десятичной точки;</a:t>
            </a:r>
          </a:p>
          <a:p>
            <a:pPr marL="0" lvl="0" indent="342900">
              <a:buNone/>
            </a:pPr>
            <a:r>
              <a:rPr lang="ru-RU" sz="2400" dirty="0">
                <a:solidFill>
                  <a:srgbClr val="0070C0"/>
                </a:solidFill>
              </a:rPr>
              <a:t>%6.2f </a:t>
            </a:r>
            <a:r>
              <a:rPr lang="ru-RU" sz="2400" dirty="0"/>
              <a:t>– печать числа с плавающей точкой в поле из шести позиций и двумя цифрами после десятичной точки.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Вывод вещественных чисел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3"/>
          </a:xfrm>
        </p:spPr>
        <p:txBody>
          <a:bodyPr>
            <a:normAutofit/>
          </a:bodyPr>
          <a:lstStyle/>
          <a:p>
            <a:pPr marL="0" indent="342900">
              <a:buNone/>
            </a:pP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80728"/>
            <a:ext cx="870518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Вывод вещественных чисел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3"/>
          </a:xfrm>
        </p:spPr>
        <p:txBody>
          <a:bodyPr>
            <a:normAutofit/>
          </a:bodyPr>
          <a:lstStyle/>
          <a:p>
            <a:pPr marL="0" indent="342900">
              <a:buNone/>
            </a:pPr>
            <a:endParaRPr lang="ru-RU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38909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Вывод вещественных чисел </a:t>
            </a:r>
            <a:br>
              <a:rPr lang="ru-RU" dirty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539552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99199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Вывод вещественных чисел </a:t>
            </a:r>
            <a:br>
              <a:rPr lang="ru-RU" dirty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0" indent="342900">
              <a:buNone/>
            </a:pPr>
            <a:r>
              <a:rPr lang="ru-RU" sz="2400" dirty="0"/>
              <a:t>Поскольку для вывода значения переменной </a:t>
            </a:r>
            <a:r>
              <a:rPr lang="ru-RU" sz="2400" dirty="0" err="1">
                <a:solidFill>
                  <a:srgbClr val="0070C0"/>
                </a:solidFill>
              </a:rPr>
              <a:t>b</a:t>
            </a:r>
            <a:r>
              <a:rPr lang="ru-RU" sz="2400" dirty="0"/>
              <a:t> применена спецификация </a:t>
            </a:r>
            <a:r>
              <a:rPr lang="ru-RU" sz="2400" dirty="0">
                <a:solidFill>
                  <a:srgbClr val="0070C0"/>
                </a:solidFill>
              </a:rPr>
              <a:t>е,</a:t>
            </a:r>
            <a:r>
              <a:rPr lang="ru-RU" sz="2400" dirty="0"/>
              <a:t> то результат выдан в экспоненциальной форме. Следует отметить, что, если ширина поля меньше, чем число цифр в числе, то поле автоматически расширяется до необходимого размера.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539552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Управляющие символьные константы </a:t>
            </a:r>
            <a:br>
              <a:rPr lang="ru-RU" dirty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0" indent="342900">
              <a:buNone/>
            </a:pPr>
            <a:r>
              <a:rPr lang="ru-RU" sz="2400" dirty="0"/>
              <a:t>В </a:t>
            </a:r>
            <a:r>
              <a:rPr lang="ru-RU" sz="2400" dirty="0">
                <a:solidFill>
                  <a:srgbClr val="0070C0"/>
                </a:solidFill>
              </a:rPr>
              <a:t>управляющей строке </a:t>
            </a:r>
            <a:r>
              <a:rPr lang="ru-RU" sz="2400" dirty="0"/>
              <a:t>могут содержаться </a:t>
            </a:r>
            <a:r>
              <a:rPr lang="ru-RU" sz="2400" dirty="0">
                <a:solidFill>
                  <a:srgbClr val="0070C0"/>
                </a:solidFill>
              </a:rPr>
              <a:t>управляющие символьные константы</a:t>
            </a:r>
            <a:r>
              <a:rPr lang="ru-RU" sz="2400" dirty="0"/>
              <a:t>. Среди управляющих символьных констант наиболее часто используются следующие:</a:t>
            </a:r>
          </a:p>
          <a:p>
            <a:pPr>
              <a:buNone/>
            </a:pPr>
            <a:r>
              <a:rPr lang="ru-RU" sz="2400" dirty="0"/>
              <a:t>1)  </a:t>
            </a:r>
            <a:r>
              <a:rPr lang="ru-RU" sz="2400" dirty="0">
                <a:solidFill>
                  <a:srgbClr val="FF0000"/>
                </a:solidFill>
              </a:rPr>
              <a:t> \</a:t>
            </a:r>
            <a:r>
              <a:rPr lang="ru-RU" sz="2400" dirty="0" err="1">
                <a:solidFill>
                  <a:srgbClr val="FF0000"/>
                </a:solidFill>
              </a:rPr>
              <a:t>a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для кратковременной подачи звукового сигнала;</a:t>
            </a:r>
          </a:p>
          <a:p>
            <a:pPr>
              <a:buNone/>
            </a:pPr>
            <a:r>
              <a:rPr lang="ru-RU" sz="2400" dirty="0"/>
              <a:t>2)   </a:t>
            </a:r>
            <a:r>
              <a:rPr lang="ru-RU" sz="2400" dirty="0">
                <a:solidFill>
                  <a:srgbClr val="FF0000"/>
                </a:solidFill>
              </a:rPr>
              <a:t>\</a:t>
            </a:r>
            <a:r>
              <a:rPr lang="ru-RU" sz="2400" dirty="0" err="1">
                <a:solidFill>
                  <a:srgbClr val="FF0000"/>
                </a:solidFill>
              </a:rPr>
              <a:t>b</a:t>
            </a:r>
            <a:r>
              <a:rPr lang="ru-RU" sz="2400" dirty="0"/>
              <a:t> – для перевода курсора влево на одну позицию;</a:t>
            </a:r>
          </a:p>
          <a:p>
            <a:pPr>
              <a:buNone/>
            </a:pPr>
            <a:r>
              <a:rPr lang="ru-RU" sz="2400" dirty="0"/>
              <a:t>3)   </a:t>
            </a:r>
            <a:r>
              <a:rPr lang="ru-RU" sz="2400" dirty="0">
                <a:solidFill>
                  <a:srgbClr val="FF0000"/>
                </a:solidFill>
              </a:rPr>
              <a:t>\</a:t>
            </a:r>
            <a:r>
              <a:rPr lang="ru-RU" sz="2400" dirty="0" err="1">
                <a:solidFill>
                  <a:srgbClr val="FF0000"/>
                </a:solidFill>
              </a:rPr>
              <a:t>n</a:t>
            </a:r>
            <a:r>
              <a:rPr lang="ru-RU" sz="2400" dirty="0"/>
              <a:t> – для перехода на новую строку;</a:t>
            </a:r>
          </a:p>
          <a:p>
            <a:pPr>
              <a:buNone/>
            </a:pPr>
            <a:r>
              <a:rPr lang="ru-RU" sz="2400" dirty="0"/>
              <a:t>4)   </a:t>
            </a:r>
            <a:r>
              <a:rPr lang="ru-RU" sz="2400" dirty="0">
                <a:solidFill>
                  <a:srgbClr val="FF0000"/>
                </a:solidFill>
              </a:rPr>
              <a:t>\</a:t>
            </a:r>
            <a:r>
              <a:rPr lang="ru-RU" sz="2400" dirty="0" err="1">
                <a:solidFill>
                  <a:srgbClr val="FF0000"/>
                </a:solidFill>
              </a:rPr>
              <a:t>r</a:t>
            </a:r>
            <a:r>
              <a:rPr lang="ru-RU" sz="2400" dirty="0"/>
              <a:t> – для перевода курсора в начало текущей строки;</a:t>
            </a:r>
          </a:p>
          <a:p>
            <a:pPr>
              <a:buNone/>
            </a:pPr>
            <a:r>
              <a:rPr lang="ru-RU" sz="2400" dirty="0"/>
              <a:t>5)   </a:t>
            </a:r>
            <a:r>
              <a:rPr lang="ru-RU" sz="2400" dirty="0">
                <a:solidFill>
                  <a:srgbClr val="FF0000"/>
                </a:solidFill>
              </a:rPr>
              <a:t>\</a:t>
            </a:r>
            <a:r>
              <a:rPr lang="ru-RU" sz="2400" dirty="0" err="1">
                <a:solidFill>
                  <a:srgbClr val="FF0000"/>
                </a:solidFill>
              </a:rPr>
              <a:t>t</a:t>
            </a:r>
            <a:r>
              <a:rPr lang="ru-RU" sz="2400" dirty="0"/>
              <a:t> – для горизонтальной табуляции</a:t>
            </a:r>
            <a:r>
              <a:rPr lang="en-US" sz="2400" dirty="0"/>
              <a:t>.</a:t>
            </a:r>
            <a:endParaRPr lang="ru-RU" sz="2400" dirty="0"/>
          </a:p>
          <a:p>
            <a:pPr marL="0" indent="342900">
              <a:buNone/>
            </a:pPr>
            <a:endParaRPr lang="ru-RU" sz="2400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539552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Управляющие символьные константы </a:t>
            </a:r>
            <a:br>
              <a:rPr lang="ru-RU" dirty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marL="0" indent="342900">
              <a:buNone/>
            </a:pPr>
            <a:r>
              <a:rPr lang="ru-RU" sz="2400" dirty="0"/>
              <a:t>В </a:t>
            </a:r>
            <a:r>
              <a:rPr lang="ru-RU" sz="2400" dirty="0">
                <a:solidFill>
                  <a:srgbClr val="0070C0"/>
                </a:solidFill>
              </a:rPr>
              <a:t>управляющей строке </a:t>
            </a:r>
            <a:r>
              <a:rPr lang="ru-RU" sz="2400" dirty="0"/>
              <a:t>могут содержаться </a:t>
            </a:r>
            <a:r>
              <a:rPr lang="ru-RU" sz="2400" dirty="0">
                <a:solidFill>
                  <a:srgbClr val="0070C0"/>
                </a:solidFill>
              </a:rPr>
              <a:t>управляющие символьные константы</a:t>
            </a:r>
            <a:r>
              <a:rPr lang="ru-RU" sz="2400" dirty="0"/>
              <a:t>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539552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33465"/>
            <a:ext cx="770485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Управляющие символьные константы </a:t>
            </a:r>
            <a:br>
              <a:rPr lang="ru-RU" dirty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pPr marL="0" indent="342900">
              <a:buNone/>
            </a:pPr>
            <a:r>
              <a:rPr lang="ru-RU" sz="2400" dirty="0"/>
              <a:t>Другие </a:t>
            </a:r>
            <a:r>
              <a:rPr lang="ru-RU" sz="2400" dirty="0">
                <a:solidFill>
                  <a:srgbClr val="0070C0"/>
                </a:solidFill>
              </a:rPr>
              <a:t>символьные константы</a:t>
            </a:r>
            <a:r>
              <a:rPr lang="ru-RU" sz="2400" dirty="0"/>
              <a:t>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539552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8748464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Форматный ввод</a:t>
            </a:r>
            <a:br>
              <a:rPr lang="ru-RU" dirty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908720"/>
            <a:ext cx="8178132" cy="5306362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</a:rPr>
              <a:t>Функция форматного ввода</a:t>
            </a:r>
            <a:endParaRPr lang="ru-RU" sz="2800" dirty="0">
              <a:solidFill>
                <a:srgbClr val="0070C0"/>
              </a:solidFill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/>
              <a:t>Оператор вызова этой функции форматного ввода </a:t>
            </a:r>
            <a:r>
              <a:rPr lang="ru-RU" sz="2800" dirty="0" err="1">
                <a:solidFill>
                  <a:srgbClr val="0070C0"/>
                </a:solidFill>
              </a:rPr>
              <a:t>scanf</a:t>
            </a:r>
            <a:r>
              <a:rPr lang="ru-RU" sz="2800" dirty="0">
                <a:solidFill>
                  <a:srgbClr val="0070C0"/>
                </a:solidFill>
              </a:rPr>
              <a:t> ( ) </a:t>
            </a:r>
            <a:r>
              <a:rPr lang="ru-RU" sz="2800" dirty="0"/>
              <a:t>имеет вид: </a:t>
            </a:r>
            <a:r>
              <a:rPr lang="en-US" sz="2800" dirty="0"/>
              <a:t>    </a:t>
            </a:r>
          </a:p>
          <a:p>
            <a:pPr marL="0" indent="342900">
              <a:spcBef>
                <a:spcPts val="0"/>
              </a:spcBef>
              <a:buNone/>
            </a:pPr>
            <a:endParaRPr lang="en-US" sz="2800" dirty="0"/>
          </a:p>
          <a:p>
            <a:pPr marL="0" indent="34290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ru-RU" sz="2800" dirty="0" err="1">
                <a:solidFill>
                  <a:srgbClr val="0070C0"/>
                </a:solidFill>
              </a:rPr>
              <a:t>scanf</a:t>
            </a:r>
            <a:r>
              <a:rPr lang="ru-RU" sz="2800" dirty="0">
                <a:solidFill>
                  <a:srgbClr val="0070C0"/>
                </a:solidFill>
              </a:rPr>
              <a:t>(</a:t>
            </a:r>
            <a:r>
              <a:rPr lang="ru-RU" sz="2800" dirty="0" err="1">
                <a:solidFill>
                  <a:srgbClr val="0070C0"/>
                </a:solidFill>
              </a:rPr>
              <a:t>форматная_строка</a:t>
            </a:r>
            <a:r>
              <a:rPr lang="ru-RU" sz="2800" dirty="0">
                <a:solidFill>
                  <a:srgbClr val="0070C0"/>
                </a:solidFill>
              </a:rPr>
              <a:t>, </a:t>
            </a:r>
            <a:r>
              <a:rPr lang="ru-RU" sz="2800" dirty="0" err="1">
                <a:solidFill>
                  <a:srgbClr val="0070C0"/>
                </a:solidFill>
              </a:rPr>
              <a:t>список_ввода</a:t>
            </a:r>
            <a:r>
              <a:rPr lang="ru-RU" sz="2800" dirty="0">
                <a:solidFill>
                  <a:srgbClr val="0070C0"/>
                </a:solidFill>
              </a:rPr>
              <a:t>)</a:t>
            </a:r>
          </a:p>
          <a:p>
            <a:pPr marL="0" indent="342900">
              <a:spcBef>
                <a:spcPts val="0"/>
              </a:spcBef>
              <a:buNone/>
            </a:pPr>
            <a:endParaRPr lang="en-US" sz="2800" dirty="0"/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/>
              <a:t>Список ввода показывает, что выводить. Он содержит перечисленные через запятую адреса вводимых переменных. В список ввода не могут входить выражения или константы, так как ввод предполагает изменение значения. </a:t>
            </a:r>
            <a:endParaRPr lang="en-US" sz="2800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539552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Базовые функции ввода/вывода </a:t>
            </a:r>
            <a:br>
              <a:rPr lang="ru-RU" dirty="0"/>
            </a:br>
            <a:r>
              <a:rPr lang="ru-RU" b="1" dirty="0">
                <a:solidFill>
                  <a:srgbClr val="0070C0"/>
                </a:solidFill>
              </a:rPr>
              <a:t> Функция </a:t>
            </a:r>
            <a:r>
              <a:rPr lang="en-US" b="1" dirty="0" err="1">
                <a:solidFill>
                  <a:srgbClr val="0070C0"/>
                </a:solidFill>
              </a:rPr>
              <a:t>printf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892480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Операции ввода/вывода в языке Си организованы посредством различных библиотечных функций. </a:t>
            </a:r>
          </a:p>
          <a:p>
            <a:pPr>
              <a:buNone/>
            </a:pPr>
            <a:r>
              <a:rPr lang="ru-RU" dirty="0"/>
              <a:t>Функция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printf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 )</a:t>
            </a:r>
            <a:r>
              <a:rPr lang="ru-RU" dirty="0"/>
              <a:t>, прототип которой содержится в файле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stdio.h</a:t>
            </a:r>
            <a:r>
              <a:rPr lang="ru-RU" dirty="0"/>
              <a:t>, обеспечивает форматированный вывод. Ее можно записать в следующем формальном виде: </a:t>
            </a:r>
          </a:p>
          <a:p>
            <a:pPr>
              <a:buNone/>
            </a:pP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рrintf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/>
              <a:t>("управляющая строка", список вывода);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/>
              <a:t>Например, в программе содержится следующий вызов: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      </a:t>
            </a:r>
            <a:r>
              <a:rPr lang="ru-RU" b="1" dirty="0" err="1"/>
              <a:t>scanf</a:t>
            </a:r>
            <a:r>
              <a:rPr lang="ru-RU" dirty="0"/>
              <a:t>("%</a:t>
            </a:r>
            <a:r>
              <a:rPr lang="ru-RU" dirty="0" err="1"/>
              <a:t>d</a:t>
            </a:r>
            <a:r>
              <a:rPr lang="ru-RU" dirty="0"/>
              <a:t> %</a:t>
            </a:r>
            <a:r>
              <a:rPr lang="ru-RU" dirty="0" err="1"/>
              <a:t>d</a:t>
            </a:r>
            <a:r>
              <a:rPr lang="ru-RU" dirty="0"/>
              <a:t>", &amp;</a:t>
            </a:r>
            <a:r>
              <a:rPr lang="ru-RU" dirty="0" err="1"/>
              <a:t>a</a:t>
            </a:r>
            <a:r>
              <a:rPr lang="ru-RU" dirty="0"/>
              <a:t>, &amp;</a:t>
            </a:r>
            <a:r>
              <a:rPr lang="ru-RU" dirty="0" err="1"/>
              <a:t>b</a:t>
            </a:r>
            <a:r>
              <a:rPr lang="ru-RU" dirty="0"/>
              <a:t>);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 algn="just">
              <a:buNone/>
            </a:pPr>
            <a:r>
              <a:rPr lang="ru-RU" dirty="0"/>
              <a:t>Этот вызов сообщает программе, что она должна ожидать от вас ввода двух десятичных (целых) чисел, разделенных пробелом; первое будет присвоено а,  а второе </a:t>
            </a:r>
            <a:r>
              <a:rPr lang="ru-RU" dirty="0" err="1"/>
              <a:t>b</a:t>
            </a:r>
            <a:r>
              <a:rPr lang="ru-RU" dirty="0"/>
              <a:t>.  Заметим,  что здесь используется операция адреса (&amp;) для передачи адресов а и </a:t>
            </a:r>
            <a:r>
              <a:rPr lang="ru-RU" dirty="0" err="1"/>
              <a:t>b</a:t>
            </a:r>
            <a:r>
              <a:rPr lang="ru-RU" dirty="0"/>
              <a:t> функции </a:t>
            </a:r>
            <a:r>
              <a:rPr lang="ru-RU" dirty="0" err="1"/>
              <a:t>scanf</a:t>
            </a:r>
            <a:r>
              <a:rPr lang="ru-RU" dirty="0"/>
              <a:t>.</a:t>
            </a:r>
          </a:p>
          <a:p>
            <a:pPr marL="0" indent="342900">
              <a:spcBef>
                <a:spcPts val="0"/>
              </a:spcBef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Форматный ввод</a:t>
            </a:r>
            <a:br>
              <a:rPr lang="ru-RU" dirty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908720"/>
            <a:ext cx="8676456" cy="4525963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</a:rPr>
              <a:t>Функция форматного ввода</a:t>
            </a:r>
            <a:endParaRPr lang="ru-RU" sz="2400" dirty="0">
              <a:solidFill>
                <a:srgbClr val="0070C0"/>
              </a:solidFill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sz="2400" dirty="0"/>
              <a:t>Оператор вызова этой функции форматного ввода </a:t>
            </a:r>
            <a:r>
              <a:rPr lang="ru-RU" sz="2400" dirty="0" err="1">
                <a:solidFill>
                  <a:srgbClr val="0070C0"/>
                </a:solidFill>
              </a:rPr>
              <a:t>scanf</a:t>
            </a:r>
            <a:r>
              <a:rPr lang="ru-RU" sz="2400" dirty="0">
                <a:solidFill>
                  <a:srgbClr val="0070C0"/>
                </a:solidFill>
              </a:rPr>
              <a:t> ( ) </a:t>
            </a:r>
            <a:r>
              <a:rPr lang="ru-RU" sz="2400" dirty="0"/>
              <a:t>имеет вид: </a:t>
            </a:r>
            <a:r>
              <a:rPr lang="en-US" sz="2400" dirty="0"/>
              <a:t>     </a:t>
            </a:r>
            <a:r>
              <a:rPr lang="ru-RU" sz="2400" dirty="0" err="1">
                <a:solidFill>
                  <a:srgbClr val="0070C0"/>
                </a:solidFill>
              </a:rPr>
              <a:t>scanf</a:t>
            </a:r>
            <a:r>
              <a:rPr lang="ru-RU" sz="2400" dirty="0">
                <a:solidFill>
                  <a:srgbClr val="0070C0"/>
                </a:solidFill>
              </a:rPr>
              <a:t>(</a:t>
            </a:r>
            <a:r>
              <a:rPr lang="ru-RU" sz="2400" dirty="0" err="1">
                <a:solidFill>
                  <a:srgbClr val="0070C0"/>
                </a:solidFill>
              </a:rPr>
              <a:t>форматная_строка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список_ввода</a:t>
            </a:r>
            <a:r>
              <a:rPr lang="ru-RU" sz="2400" dirty="0">
                <a:solidFill>
                  <a:srgbClr val="0070C0"/>
                </a:solidFill>
              </a:rPr>
              <a:t>)</a:t>
            </a:r>
          </a:p>
          <a:p>
            <a:pPr marL="0" indent="342900">
              <a:buNone/>
            </a:pPr>
            <a:endParaRPr lang="ru-RU" sz="2400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539552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8143932" cy="476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84976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Форматный ввод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72608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</a:rPr>
              <a:t>Форматная строка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/>
              <a:t>- это строковая константа, которая, так же как при выводе, показывает, в каком виде значения переменных будут выглядеть на экране. Форматная строка при вводе содержит только спецификации формата, включать в нее какой либо пояснительный текст бессмысленно. </a:t>
            </a:r>
            <a:r>
              <a:rPr lang="ru-RU" sz="2800" dirty="0">
                <a:solidFill>
                  <a:srgbClr val="0070C0"/>
                </a:solidFill>
              </a:rPr>
              <a:t>Спецификации формата при вводе записываются так же при выводе, но ширина поля и точность обычно упускаются</a:t>
            </a:r>
            <a:r>
              <a:rPr lang="ru-RU" sz="2800" dirty="0"/>
              <a:t>. </a:t>
            </a:r>
            <a:endParaRPr lang="en-US" sz="2800" dirty="0"/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/>
              <a:t>Заметим, что для функции </a:t>
            </a:r>
            <a:r>
              <a:rPr lang="en-US" sz="2800" dirty="0" err="1">
                <a:solidFill>
                  <a:srgbClr val="0070C0"/>
                </a:solidFill>
              </a:rPr>
              <a:t>scanf</a:t>
            </a:r>
            <a:r>
              <a:rPr lang="ru-RU" sz="2800" dirty="0">
                <a:solidFill>
                  <a:srgbClr val="0070C0"/>
                </a:solidFill>
              </a:rPr>
              <a:t>( ) </a:t>
            </a:r>
            <a:r>
              <a:rPr lang="ru-RU" sz="2800" dirty="0"/>
              <a:t>после ввода числа или символа необходимо нажать клавишу </a:t>
            </a:r>
            <a:r>
              <a:rPr lang="ru-RU" sz="2800" dirty="0">
                <a:solidFill>
                  <a:srgbClr val="0070C0"/>
                </a:solidFill>
              </a:rPr>
              <a:t>&lt;</a:t>
            </a:r>
            <a:r>
              <a:rPr lang="ru-RU" sz="2800" dirty="0" err="1">
                <a:solidFill>
                  <a:srgbClr val="0070C0"/>
                </a:solidFill>
              </a:rPr>
              <a:t>Enter</a:t>
            </a:r>
            <a:r>
              <a:rPr lang="ru-RU" sz="2800" dirty="0">
                <a:solidFill>
                  <a:srgbClr val="0070C0"/>
                </a:solidFill>
              </a:rPr>
              <a:t>&gt;</a:t>
            </a:r>
            <a:r>
              <a:rPr lang="ru-RU" sz="2800" dirty="0"/>
              <a:t>.</a:t>
            </a:r>
          </a:p>
          <a:p>
            <a:pPr marL="0" indent="342900">
              <a:spcBef>
                <a:spcPts val="0"/>
              </a:spcBef>
              <a:buNone/>
            </a:pPr>
            <a:endParaRPr lang="ru-RU" sz="2400" dirty="0"/>
          </a:p>
          <a:p>
            <a:pPr marL="0" indent="342900">
              <a:buNone/>
            </a:pPr>
            <a:endParaRPr lang="ru-RU" sz="2400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539552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80" y="0"/>
            <a:ext cx="8784976" cy="6926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Форматный ввод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525963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2400" dirty="0"/>
              <a:t> </a:t>
            </a:r>
            <a:r>
              <a:rPr lang="ru-RU" sz="2400" dirty="0">
                <a:solidFill>
                  <a:srgbClr val="0070C0"/>
                </a:solidFill>
              </a:rPr>
              <a:t>Управляющая строка </a:t>
            </a:r>
            <a:r>
              <a:rPr lang="ru-RU" sz="2400" dirty="0"/>
              <a:t>содержит спецификации преобразования и используется для установления количества и типов аргументов. спецификации для определения типов аргументов такие же, как и для функции </a:t>
            </a:r>
            <a:r>
              <a:rPr lang="ru-RU" sz="2400" dirty="0" err="1">
                <a:solidFill>
                  <a:srgbClr val="0070C0"/>
                </a:solidFill>
              </a:rPr>
              <a:t>printf</a:t>
            </a:r>
            <a:r>
              <a:rPr lang="ru-RU" sz="2400" dirty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539552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9766" t="16601" r="29722" b="20898"/>
          <a:stretch>
            <a:fillRect/>
          </a:stretch>
        </p:blipFill>
        <p:spPr bwMode="auto">
          <a:xfrm>
            <a:off x="1071538" y="2285968"/>
            <a:ext cx="657226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00010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Другие функции вывода PUTS, PUTCHAR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Имеются две другие функции вывода, которые могут вас заинтересовать:  </a:t>
            </a:r>
            <a:r>
              <a:rPr lang="ru-RU" dirty="0" err="1">
                <a:solidFill>
                  <a:schemeClr val="tx1"/>
                </a:solidFill>
              </a:rPr>
              <a:t>puts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>
                <a:solidFill>
                  <a:schemeClr val="tx1"/>
                </a:solidFill>
              </a:rPr>
              <a:t>putchar</a:t>
            </a:r>
            <a:r>
              <a:rPr lang="ru-RU" dirty="0">
                <a:solidFill>
                  <a:schemeClr val="tx1"/>
                </a:solidFill>
              </a:rPr>
              <a:t>. Функция </a:t>
            </a:r>
            <a:r>
              <a:rPr lang="ru-RU" dirty="0" err="1">
                <a:solidFill>
                  <a:schemeClr val="tx1"/>
                </a:solidFill>
              </a:rPr>
              <a:t>puts</a:t>
            </a:r>
            <a:r>
              <a:rPr lang="ru-RU" dirty="0">
                <a:solidFill>
                  <a:schemeClr val="tx1"/>
                </a:solidFill>
              </a:rPr>
              <a:t> выводит строку на экран и завершает вывод символом новой строки. 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Рассмотрим пример программы :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         #</a:t>
            </a:r>
            <a:r>
              <a:rPr lang="ru-RU" b="1" dirty="0" err="1">
                <a:solidFill>
                  <a:schemeClr val="tx1"/>
                </a:solidFill>
              </a:rPr>
              <a:t>include</a:t>
            </a:r>
            <a:r>
              <a:rPr lang="ru-RU" b="1" dirty="0">
                <a:solidFill>
                  <a:schemeClr val="tx1"/>
                </a:solidFill>
              </a:rPr>
              <a:t> &lt;</a:t>
            </a:r>
            <a:r>
              <a:rPr lang="ru-RU" b="1" dirty="0" err="1">
                <a:solidFill>
                  <a:schemeClr val="tx1"/>
                </a:solidFill>
              </a:rPr>
              <a:t>stdio.h</a:t>
            </a:r>
            <a:r>
              <a:rPr lang="ru-RU" b="1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          </a:t>
            </a:r>
            <a:r>
              <a:rPr lang="ru-RU" b="1" dirty="0" err="1">
                <a:solidFill>
                  <a:schemeClr val="tx1"/>
                </a:solidFill>
              </a:rPr>
              <a:t>main</a:t>
            </a:r>
            <a:r>
              <a:rPr lang="ru-RU" b="1" dirty="0">
                <a:solidFill>
                  <a:schemeClr val="tx1"/>
                </a:solidFill>
              </a:rPr>
              <a:t> ()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          {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            </a:t>
            </a:r>
            <a:r>
              <a:rPr lang="ru-RU" b="1" dirty="0" err="1">
                <a:solidFill>
                  <a:schemeClr val="tx1"/>
                </a:solidFill>
              </a:rPr>
              <a:t>puts</a:t>
            </a:r>
            <a:r>
              <a:rPr lang="ru-RU" b="1" dirty="0">
                <a:solidFill>
                  <a:schemeClr val="tx1"/>
                </a:solidFill>
              </a:rPr>
              <a:t>("Привет, студент ");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          }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Заметим, что в конце строки опущен \</a:t>
            </a:r>
            <a:r>
              <a:rPr lang="ru-RU" dirty="0" err="1">
                <a:solidFill>
                  <a:schemeClr val="tx1"/>
                </a:solidFill>
              </a:rPr>
              <a:t>n</a:t>
            </a:r>
            <a:r>
              <a:rPr lang="ru-RU" dirty="0">
                <a:solidFill>
                  <a:schemeClr val="tx1"/>
                </a:solidFill>
              </a:rPr>
              <a:t>; это не нужно, так как </a:t>
            </a:r>
            <a:r>
              <a:rPr lang="ru-RU" dirty="0" err="1">
                <a:solidFill>
                  <a:schemeClr val="tx1"/>
                </a:solidFill>
              </a:rPr>
              <a:t>puts</a:t>
            </a:r>
            <a:r>
              <a:rPr lang="ru-RU" dirty="0">
                <a:solidFill>
                  <a:schemeClr val="tx1"/>
                </a:solidFill>
              </a:rPr>
              <a:t> сама добавляет этот символ.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Наоборот, функция </a:t>
            </a:r>
            <a:r>
              <a:rPr lang="ru-RU" dirty="0" err="1">
                <a:solidFill>
                  <a:schemeClr val="tx1"/>
                </a:solidFill>
              </a:rPr>
              <a:t>putchar</a:t>
            </a:r>
            <a:r>
              <a:rPr lang="ru-RU" dirty="0">
                <a:solidFill>
                  <a:schemeClr val="tx1"/>
                </a:solidFill>
              </a:rPr>
              <a:t> записывает единственный символ  на экран и не добавляет \</a:t>
            </a:r>
            <a:r>
              <a:rPr lang="ru-RU" dirty="0" err="1">
                <a:solidFill>
                  <a:schemeClr val="tx1"/>
                </a:solidFill>
              </a:rPr>
              <a:t>n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940" t="13574" r="17166" b="4349"/>
          <a:stretch>
            <a:fillRect/>
          </a:stretch>
        </p:blipFill>
        <p:spPr bwMode="auto">
          <a:xfrm>
            <a:off x="0" y="357166"/>
            <a:ext cx="8462655" cy="611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4040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lucida grande"/>
              </a:rPr>
              <a:t>Какой результат будет выведен на консоль после выполнения ниже представленного фрагмента: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9560" t="16532" r="24543" b="15547"/>
          <a:stretch/>
        </p:blipFill>
        <p:spPr>
          <a:xfrm>
            <a:off x="395536" y="1157611"/>
            <a:ext cx="7272808" cy="496855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5536" y="4293096"/>
            <a:ext cx="7488832" cy="18330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93" t="13360" r="25849" b="7090"/>
          <a:stretch/>
        </p:blipFill>
        <p:spPr>
          <a:xfrm>
            <a:off x="524580" y="565009"/>
            <a:ext cx="7405006" cy="59717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5000636"/>
            <a:ext cx="7429552" cy="15716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1221" t="49015" r="24542" b="22438"/>
          <a:stretch/>
        </p:blipFill>
        <p:spPr>
          <a:xfrm>
            <a:off x="4319150" y="1000108"/>
            <a:ext cx="4320481" cy="127851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/>
          <a:srcRect l="13790" t="36773" r="61204" b="47342"/>
          <a:stretch/>
        </p:blipFill>
        <p:spPr bwMode="auto">
          <a:xfrm>
            <a:off x="6300192" y="2365210"/>
            <a:ext cx="2339439" cy="83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812" t="14765" r="27754" b="11408"/>
          <a:stretch/>
        </p:blipFill>
        <p:spPr>
          <a:xfrm>
            <a:off x="8676" y="0"/>
            <a:ext cx="7416824" cy="62157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645024"/>
            <a:ext cx="7425500" cy="25706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80" y="0"/>
            <a:ext cx="8784976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Посимвольное чтение и вывод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052736"/>
            <a:ext cx="8676456" cy="5616624"/>
          </a:xfrm>
        </p:spPr>
        <p:txBody>
          <a:bodyPr>
            <a:normAutofit lnSpcReduction="10000"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2800" dirty="0"/>
              <a:t> В СИ есть простой механизм ввода - </a:t>
            </a:r>
            <a:r>
              <a:rPr lang="ru-RU" sz="2800" dirty="0">
                <a:solidFill>
                  <a:srgbClr val="0070C0"/>
                </a:solidFill>
              </a:rPr>
              <a:t>чтение по одному символу </a:t>
            </a:r>
            <a:r>
              <a:rPr lang="ru-RU" sz="2800" dirty="0"/>
              <a:t>из стандартного входного потока, с клавиатуры, с помощью функции </a:t>
            </a:r>
            <a:r>
              <a:rPr lang="ru-RU" sz="2800" dirty="0" err="1">
                <a:solidFill>
                  <a:srgbClr val="0070C0"/>
                </a:solidFill>
              </a:rPr>
              <a:t>getchar</a:t>
            </a:r>
            <a:r>
              <a:rPr lang="ru-RU" sz="2800" dirty="0">
                <a:solidFill>
                  <a:srgbClr val="0070C0"/>
                </a:solidFill>
              </a:rPr>
              <a:t>( ). </a:t>
            </a:r>
            <a:r>
              <a:rPr lang="ru-RU" sz="2800" dirty="0"/>
              <a:t>Она имеет следующий прототип (т.е. описание заголовка):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 err="1">
                <a:solidFill>
                  <a:srgbClr val="0070C0"/>
                </a:solidFill>
              </a:rPr>
              <a:t>int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getchar</a:t>
            </a:r>
            <a:r>
              <a:rPr lang="ru-RU" sz="2800" dirty="0">
                <a:solidFill>
                  <a:srgbClr val="0070C0"/>
                </a:solidFill>
              </a:rPr>
              <a:t>(</a:t>
            </a:r>
            <a:r>
              <a:rPr lang="ru-RU" sz="2800" dirty="0" err="1">
                <a:solidFill>
                  <a:srgbClr val="0070C0"/>
                </a:solidFill>
              </a:rPr>
              <a:t>void</a:t>
            </a:r>
            <a:r>
              <a:rPr lang="ru-RU" sz="2800" dirty="0">
                <a:solidFill>
                  <a:srgbClr val="0070C0"/>
                </a:solidFill>
              </a:rPr>
              <a:t>);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/>
              <a:t>Здесь определен тип единственного аргумента (</a:t>
            </a:r>
            <a:r>
              <a:rPr lang="ru-RU" sz="2800" dirty="0" err="1"/>
              <a:t>void</a:t>
            </a:r>
            <a:r>
              <a:rPr lang="ru-RU" sz="2800" dirty="0"/>
              <a:t>) и тип возвращаемого функцией значения (</a:t>
            </a:r>
            <a:r>
              <a:rPr lang="ru-RU" sz="2800" dirty="0" err="1"/>
              <a:t>int</a:t>
            </a:r>
            <a:r>
              <a:rPr lang="ru-RU" sz="2800" dirty="0"/>
              <a:t>). Оператор вида: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 err="1">
                <a:solidFill>
                  <a:srgbClr val="0070C0"/>
                </a:solidFill>
              </a:rPr>
              <a:t>х</a:t>
            </a:r>
            <a:r>
              <a:rPr lang="ru-RU" sz="2800" dirty="0">
                <a:solidFill>
                  <a:srgbClr val="0070C0"/>
                </a:solidFill>
              </a:rPr>
              <a:t> = </a:t>
            </a:r>
            <a:r>
              <a:rPr lang="ru-RU" sz="2800" dirty="0" err="1">
                <a:solidFill>
                  <a:srgbClr val="0070C0"/>
                </a:solidFill>
              </a:rPr>
              <a:t>getchar</a:t>
            </a:r>
            <a:r>
              <a:rPr lang="ru-RU" sz="2800" dirty="0">
                <a:solidFill>
                  <a:srgbClr val="0070C0"/>
                </a:solidFill>
              </a:rPr>
              <a:t>( );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/>
              <a:t>присваивает переменной </a:t>
            </a:r>
            <a:r>
              <a:rPr lang="ru-RU" sz="2800" dirty="0" err="1"/>
              <a:t>х</a:t>
            </a:r>
            <a:r>
              <a:rPr lang="ru-RU" sz="2800" dirty="0"/>
              <a:t> очередной вводимый символ. Переменная </a:t>
            </a:r>
            <a:r>
              <a:rPr lang="ru-RU" sz="2800" dirty="0" err="1"/>
              <a:t>х</a:t>
            </a:r>
            <a:r>
              <a:rPr lang="ru-RU" sz="2800" dirty="0"/>
              <a:t> должна иметь символьный или целый тип.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/>
              <a:t>Заметим, что для функции </a:t>
            </a:r>
            <a:r>
              <a:rPr lang="ru-RU" sz="2800" dirty="0" err="1">
                <a:solidFill>
                  <a:srgbClr val="0070C0"/>
                </a:solidFill>
              </a:rPr>
              <a:t>getchar</a:t>
            </a:r>
            <a:r>
              <a:rPr lang="ru-RU" sz="2800" dirty="0">
                <a:solidFill>
                  <a:srgbClr val="0070C0"/>
                </a:solidFill>
              </a:rPr>
              <a:t>( ) </a:t>
            </a:r>
            <a:r>
              <a:rPr lang="ru-RU" sz="2800" dirty="0"/>
              <a:t>после выбора символа необходимо нажать клавишу </a:t>
            </a:r>
            <a:r>
              <a:rPr lang="ru-RU" sz="2800" dirty="0">
                <a:solidFill>
                  <a:srgbClr val="0070C0"/>
                </a:solidFill>
              </a:rPr>
              <a:t>&lt;</a:t>
            </a:r>
            <a:r>
              <a:rPr lang="ru-RU" sz="2800" dirty="0" err="1">
                <a:solidFill>
                  <a:srgbClr val="0070C0"/>
                </a:solidFill>
              </a:rPr>
              <a:t>Enter</a:t>
            </a:r>
            <a:r>
              <a:rPr lang="ru-RU" sz="2800" dirty="0">
                <a:solidFill>
                  <a:srgbClr val="0070C0"/>
                </a:solidFill>
              </a:rPr>
              <a:t>&gt;</a:t>
            </a:r>
            <a:r>
              <a:rPr lang="ru-RU" sz="2800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30201"/>
            <a:ext cx="8858280" cy="652779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/>
              <a:t>Пример: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ru-RU" b="1" dirty="0"/>
              <a:t>#</a:t>
            </a:r>
            <a:r>
              <a:rPr lang="ru-RU" b="1" dirty="0" err="1"/>
              <a:t>include</a:t>
            </a:r>
            <a:r>
              <a:rPr lang="ru-RU" b="1" dirty="0"/>
              <a:t> &lt;</a:t>
            </a:r>
            <a:r>
              <a:rPr lang="ru-RU" b="1" dirty="0" err="1"/>
              <a:t>stdio.h</a:t>
            </a:r>
            <a:r>
              <a:rPr lang="ru-RU" b="1" dirty="0"/>
              <a:t>&gt;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err="1"/>
              <a:t>int</a:t>
            </a:r>
            <a:r>
              <a:rPr lang="ru-RU" b="1" dirty="0"/>
              <a:t> </a:t>
            </a:r>
            <a:r>
              <a:rPr lang="ru-RU" b="1" dirty="0" err="1"/>
              <a:t>main</a:t>
            </a:r>
            <a:r>
              <a:rPr lang="ru-RU" b="1" dirty="0"/>
              <a:t>() {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err="1"/>
              <a:t>int</a:t>
            </a:r>
            <a:r>
              <a:rPr lang="ru-RU" b="1" dirty="0"/>
              <a:t> </a:t>
            </a:r>
            <a:r>
              <a:rPr lang="ru-RU" b="1" dirty="0" err="1"/>
              <a:t>i</a:t>
            </a:r>
            <a:r>
              <a:rPr lang="ru-RU" b="1" dirty="0"/>
              <a:t>; </a:t>
            </a:r>
          </a:p>
          <a:p>
            <a:pPr>
              <a:buNone/>
            </a:pPr>
            <a:r>
              <a:rPr lang="ru-RU" b="1" dirty="0" err="1"/>
              <a:t>printf</a:t>
            </a:r>
            <a:r>
              <a:rPr lang="ru-RU" b="1" dirty="0"/>
              <a:t>("Введите целое </a:t>
            </a:r>
            <a:r>
              <a:rPr lang="ru-RU" b="1" dirty="0" err="1"/>
              <a:t>число\n</a:t>
            </a:r>
            <a:r>
              <a:rPr lang="ru-RU" b="1" dirty="0"/>
              <a:t>"); </a:t>
            </a:r>
          </a:p>
          <a:p>
            <a:pPr>
              <a:buNone/>
            </a:pPr>
            <a:r>
              <a:rPr lang="ru-RU" b="1" dirty="0" err="1"/>
              <a:t>scanf</a:t>
            </a:r>
            <a:r>
              <a:rPr lang="ru-RU" b="1" dirty="0"/>
              <a:t>("%</a:t>
            </a:r>
            <a:r>
              <a:rPr lang="ru-RU" b="1" dirty="0" err="1"/>
              <a:t>d</a:t>
            </a:r>
            <a:r>
              <a:rPr lang="ru-RU" b="1" dirty="0"/>
              <a:t>", &amp;</a:t>
            </a:r>
            <a:r>
              <a:rPr lang="ru-RU" b="1" dirty="0" err="1"/>
              <a:t>i</a:t>
            </a:r>
            <a:r>
              <a:rPr lang="ru-RU" b="1" dirty="0"/>
              <a:t>);</a:t>
            </a:r>
          </a:p>
          <a:p>
            <a:pPr>
              <a:buNone/>
            </a:pPr>
            <a:r>
              <a:rPr lang="ru-RU" b="1" dirty="0" err="1"/>
              <a:t>printf</a:t>
            </a:r>
            <a:r>
              <a:rPr lang="ru-RU" b="1" dirty="0"/>
              <a:t>("Вы ввели число %</a:t>
            </a:r>
            <a:r>
              <a:rPr lang="ru-RU" b="1" dirty="0" err="1"/>
              <a:t>d</a:t>
            </a:r>
            <a:r>
              <a:rPr lang="ru-RU" b="1" dirty="0"/>
              <a:t>, спасибо!", </a:t>
            </a:r>
            <a:r>
              <a:rPr lang="ru-RU" b="1" dirty="0" err="1"/>
              <a:t>i</a:t>
            </a:r>
            <a:r>
              <a:rPr lang="ru-RU" b="1" dirty="0"/>
              <a:t>); </a:t>
            </a:r>
          </a:p>
          <a:p>
            <a:pPr>
              <a:buNone/>
            </a:pPr>
            <a:r>
              <a:rPr lang="ru-RU" b="1" dirty="0" err="1"/>
              <a:t>return</a:t>
            </a:r>
            <a:r>
              <a:rPr lang="ru-RU" b="1" dirty="0"/>
              <a:t> 0; }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dirty="0"/>
              <a:t> Первая строка этой программы — директива препроцессора, по которой в текст программы вставляется заголовочный файл </a:t>
            </a:r>
            <a:r>
              <a:rPr lang="ru-RU" b="1" dirty="0"/>
              <a:t>&lt;</a:t>
            </a:r>
            <a:r>
              <a:rPr lang="ru-RU" b="1" dirty="0" err="1"/>
              <a:t>stdio.h</a:t>
            </a:r>
            <a:r>
              <a:rPr lang="ru-RU" b="1" dirty="0"/>
              <a:t>&gt;</a:t>
            </a:r>
            <a:r>
              <a:rPr lang="ru-RU" dirty="0"/>
              <a:t>,</a:t>
            </a:r>
            <a:r>
              <a:rPr lang="ru-RU" b="1" dirty="0"/>
              <a:t> </a:t>
            </a:r>
            <a:r>
              <a:rPr lang="ru-RU" dirty="0"/>
              <a:t>содержащий описание использованных в программе функций ввода/вывод. Все директивы препроцессора начинаются со знака #.</a:t>
            </a:r>
          </a:p>
          <a:p>
            <a:pPr>
              <a:buNone/>
            </a:pPr>
            <a:r>
              <a:rPr lang="ru-RU" dirty="0"/>
              <a:t>Третья строка — описание переменной целого типа с именем   </a:t>
            </a:r>
            <a:r>
              <a:rPr lang="ru-RU" b="1" dirty="0" err="1"/>
              <a:t>i</a:t>
            </a:r>
            <a:r>
              <a:rPr lang="ru-RU" b="1" dirty="0"/>
              <a:t> 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Функция</a:t>
            </a:r>
            <a:r>
              <a:rPr lang="ru-RU" b="1" dirty="0"/>
              <a:t> </a:t>
            </a:r>
            <a:r>
              <a:rPr lang="ru-RU" b="1" dirty="0" err="1"/>
              <a:t>printf</a:t>
            </a:r>
            <a:r>
              <a:rPr lang="ru-RU" dirty="0"/>
              <a:t> в четвертой строке выводит приглашение Введите целое число и переходит на новую строку в соответствии с управляющей последовательностью \</a:t>
            </a:r>
            <a:r>
              <a:rPr lang="ru-RU" dirty="0" err="1"/>
              <a:t>n</a:t>
            </a:r>
            <a:r>
              <a:rPr lang="ru-RU" dirty="0"/>
              <a:t>. </a:t>
            </a:r>
          </a:p>
          <a:p>
            <a:pPr>
              <a:buNone/>
            </a:pPr>
            <a:r>
              <a:rPr lang="ru-RU" dirty="0"/>
              <a:t>Функция </a:t>
            </a:r>
            <a:r>
              <a:rPr lang="ru-RU" b="1" dirty="0" err="1"/>
              <a:t>scanf</a:t>
            </a:r>
            <a:r>
              <a:rPr lang="ru-RU" dirty="0"/>
              <a:t> заносит введенное с клавиатуры целое число в переменную </a:t>
            </a:r>
            <a:r>
              <a:rPr lang="ru-RU" dirty="0" err="1"/>
              <a:t>i</a:t>
            </a:r>
            <a:r>
              <a:rPr lang="ru-RU" dirty="0"/>
              <a:t>, а следующий оператор выводит на экран указанную в нем строку, заменив спецификацию преобразования на значение этого числа.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80" y="0"/>
            <a:ext cx="8784976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Посимвольное чтение и вывод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052736"/>
            <a:ext cx="8676456" cy="5616624"/>
          </a:xfrm>
        </p:spPr>
        <p:txBody>
          <a:bodyPr>
            <a:normAutofit lnSpcReduction="10000"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2800" dirty="0"/>
              <a:t> Другая функция - </a:t>
            </a:r>
            <a:r>
              <a:rPr lang="ru-RU" sz="2800" dirty="0" err="1">
                <a:solidFill>
                  <a:srgbClr val="0070C0"/>
                </a:solidFill>
              </a:rPr>
              <a:t>putchar</a:t>
            </a:r>
            <a:r>
              <a:rPr lang="ru-RU" sz="2800" dirty="0">
                <a:solidFill>
                  <a:srgbClr val="0070C0"/>
                </a:solidFill>
              </a:rPr>
              <a:t>(</a:t>
            </a:r>
            <a:r>
              <a:rPr lang="ru-RU" sz="2800" dirty="0" err="1">
                <a:solidFill>
                  <a:srgbClr val="0070C0"/>
                </a:solidFill>
              </a:rPr>
              <a:t>х</a:t>
            </a:r>
            <a:r>
              <a:rPr lang="ru-RU" sz="2800" dirty="0">
                <a:solidFill>
                  <a:srgbClr val="0070C0"/>
                </a:solidFill>
              </a:rPr>
              <a:t>) </a:t>
            </a:r>
            <a:r>
              <a:rPr lang="ru-RU" sz="2800" dirty="0"/>
              <a:t>выдает значение переменной </a:t>
            </a:r>
            <a:r>
              <a:rPr lang="ru-RU" sz="2800" dirty="0" err="1"/>
              <a:t>x</a:t>
            </a:r>
            <a:r>
              <a:rPr lang="ru-RU" sz="2800" dirty="0"/>
              <a:t> в стандартный выходной поток  - </a:t>
            </a:r>
            <a:r>
              <a:rPr lang="ru-RU" sz="2800" dirty="0">
                <a:solidFill>
                  <a:srgbClr val="0070C0"/>
                </a:solidFill>
              </a:rPr>
              <a:t>на экран дисплея</a:t>
            </a:r>
            <a:r>
              <a:rPr lang="ru-RU" sz="2800" dirty="0"/>
              <a:t>. Функция </a:t>
            </a:r>
            <a:r>
              <a:rPr lang="ru-RU" sz="2800" dirty="0" err="1"/>
              <a:t>putchar</a:t>
            </a:r>
            <a:r>
              <a:rPr lang="ru-RU" sz="2800" dirty="0"/>
              <a:t>( ) имеет прототип: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 err="1">
                <a:solidFill>
                  <a:srgbClr val="0070C0"/>
                </a:solidFill>
              </a:rPr>
              <a:t>int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putchar</a:t>
            </a:r>
            <a:r>
              <a:rPr lang="ru-RU" sz="2800" dirty="0">
                <a:solidFill>
                  <a:srgbClr val="0070C0"/>
                </a:solidFill>
              </a:rPr>
              <a:t>(</a:t>
            </a:r>
            <a:r>
              <a:rPr lang="ru-RU" sz="2800" dirty="0" err="1">
                <a:solidFill>
                  <a:srgbClr val="0070C0"/>
                </a:solidFill>
              </a:rPr>
              <a:t>int</a:t>
            </a:r>
            <a:r>
              <a:rPr lang="ru-RU" sz="2800" dirty="0">
                <a:solidFill>
                  <a:srgbClr val="0070C0"/>
                </a:solidFill>
              </a:rPr>
              <a:t>);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/>
              <a:t>Объявления </a:t>
            </a:r>
            <a:r>
              <a:rPr lang="ru-RU" sz="2800" dirty="0" err="1">
                <a:solidFill>
                  <a:srgbClr val="0070C0"/>
                </a:solidFill>
              </a:rPr>
              <a:t>getchar</a:t>
            </a:r>
            <a:r>
              <a:rPr lang="ru-RU" sz="2800" dirty="0">
                <a:solidFill>
                  <a:srgbClr val="0070C0"/>
                </a:solidFill>
              </a:rPr>
              <a:t>( ) и </a:t>
            </a:r>
            <a:r>
              <a:rPr lang="ru-RU" sz="2800" dirty="0" err="1">
                <a:solidFill>
                  <a:srgbClr val="0070C0"/>
                </a:solidFill>
              </a:rPr>
              <a:t>putchar</a:t>
            </a:r>
            <a:r>
              <a:rPr lang="ru-RU" sz="2800" dirty="0">
                <a:solidFill>
                  <a:srgbClr val="0070C0"/>
                </a:solidFill>
              </a:rPr>
              <a:t>( ) </a:t>
            </a:r>
            <a:r>
              <a:rPr lang="ru-RU" sz="2800" dirty="0"/>
              <a:t>сделаны в заголовочном файле </a:t>
            </a:r>
            <a:r>
              <a:rPr lang="ru-RU" sz="2800" dirty="0" err="1">
                <a:solidFill>
                  <a:srgbClr val="0070C0"/>
                </a:solidFill>
              </a:rPr>
              <a:t>stdio.h</a:t>
            </a:r>
            <a:r>
              <a:rPr lang="ru-RU" sz="2800" dirty="0"/>
              <a:t>, содержащем описания заголовков библиотечных функций стандартного ввода/вывода. Чтобы библиотечные функции стали доступны программе, к ней необходимо подключить данный файл. Подключение осуществляется с помощью директивы препроцессора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>
                <a:solidFill>
                  <a:srgbClr val="0070C0"/>
                </a:solidFill>
              </a:rPr>
              <a:t>#</a:t>
            </a:r>
            <a:r>
              <a:rPr lang="ru-RU" sz="2800" dirty="0" err="1">
                <a:solidFill>
                  <a:srgbClr val="0070C0"/>
                </a:solidFill>
              </a:rPr>
              <a:t>include</a:t>
            </a:r>
            <a:r>
              <a:rPr lang="ru-RU" sz="2800" dirty="0">
                <a:solidFill>
                  <a:srgbClr val="0070C0"/>
                </a:solidFill>
              </a:rPr>
              <a:t> &lt;</a:t>
            </a:r>
            <a:r>
              <a:rPr lang="ru-RU" sz="2800" dirty="0" err="1">
                <a:solidFill>
                  <a:srgbClr val="0070C0"/>
                </a:solidFill>
              </a:rPr>
              <a:t>stdio.h</a:t>
            </a:r>
            <a:r>
              <a:rPr lang="ru-RU" sz="2800" dirty="0">
                <a:solidFill>
                  <a:srgbClr val="0070C0"/>
                </a:solidFill>
              </a:rPr>
              <a:t>&gt;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/>
              <a:t>помещаемой в начало программы.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80" y="0"/>
            <a:ext cx="8784976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Посимвольное чтение и вывод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052736"/>
            <a:ext cx="8676456" cy="4968552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endParaRPr lang="en-US" sz="2400" b="1" dirty="0"/>
          </a:p>
          <a:p>
            <a:pPr marL="0" indent="342900">
              <a:spcBef>
                <a:spcPts val="0"/>
              </a:spcBef>
              <a:buNone/>
            </a:pP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char – </a:t>
            </a:r>
            <a:r>
              <a:rPr lang="ru-RU" sz="2800" dirty="0">
                <a:solidFill>
                  <a:srgbClr val="0070C0"/>
                </a:solidFill>
              </a:rPr>
              <a:t>символьный тип в СИ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44544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80" y="0"/>
            <a:ext cx="8784976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Таблица кодировки символов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052736"/>
            <a:ext cx="8676456" cy="4968552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endParaRPr lang="en-US" sz="2400" b="1" dirty="0"/>
          </a:p>
          <a:p>
            <a:pPr marL="0" indent="342900">
              <a:spcBef>
                <a:spcPts val="0"/>
              </a:spcBef>
              <a:buNone/>
            </a:pP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char – </a:t>
            </a:r>
            <a:r>
              <a:rPr lang="ru-RU" sz="2400" dirty="0">
                <a:solidFill>
                  <a:srgbClr val="0070C0"/>
                </a:solidFill>
              </a:rPr>
              <a:t>символьный тип в СИ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1081088"/>
            <a:ext cx="7665730" cy="501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80" y="0"/>
            <a:ext cx="8784976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Таблица кодировки символов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052736"/>
            <a:ext cx="8676456" cy="4968552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endParaRPr lang="en-US" sz="2400" b="1" dirty="0"/>
          </a:p>
          <a:p>
            <a:pPr marL="0" indent="342900">
              <a:spcBef>
                <a:spcPts val="0"/>
              </a:spcBef>
              <a:buNone/>
            </a:pP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char – </a:t>
            </a:r>
            <a:r>
              <a:rPr lang="ru-RU" sz="2400" dirty="0">
                <a:solidFill>
                  <a:srgbClr val="0070C0"/>
                </a:solidFill>
              </a:rPr>
              <a:t>символьный тип в СИ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6984776" cy="553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80" y="0"/>
            <a:ext cx="8784976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Символьный тип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052736"/>
            <a:ext cx="8676456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rgbClr val="0070C0"/>
                </a:solidFill>
              </a:rPr>
              <a:t>%с </a:t>
            </a:r>
            <a:r>
              <a:rPr lang="ru-RU" sz="2400" dirty="0"/>
              <a:t>- прочитать символ </a:t>
            </a:r>
          </a:p>
          <a:p>
            <a:pPr>
              <a:buNone/>
            </a:pPr>
            <a:r>
              <a:rPr lang="en-US" sz="2400" dirty="0"/>
              <a:t>char </a:t>
            </a:r>
            <a:r>
              <a:rPr lang="en-US" sz="2400" dirty="0" err="1"/>
              <a:t>ch</a:t>
            </a:r>
            <a:r>
              <a:rPr lang="ru-RU" sz="2400" dirty="0"/>
              <a:t>; </a:t>
            </a:r>
          </a:p>
          <a:p>
            <a:pPr>
              <a:buNone/>
            </a:pPr>
            <a:r>
              <a:rPr lang="en-US" sz="2400" dirty="0" err="1">
                <a:solidFill>
                  <a:srgbClr val="0070C0"/>
                </a:solidFill>
              </a:rPr>
              <a:t>scanf</a:t>
            </a:r>
            <a:r>
              <a:rPr lang="ru-RU" sz="2400" dirty="0">
                <a:solidFill>
                  <a:srgbClr val="0070C0"/>
                </a:solidFill>
              </a:rPr>
              <a:t> ("%</a:t>
            </a:r>
            <a:r>
              <a:rPr lang="en-US" sz="2400" dirty="0">
                <a:solidFill>
                  <a:srgbClr val="0070C0"/>
                </a:solidFill>
              </a:rPr>
              <a:t>c</a:t>
            </a:r>
            <a:r>
              <a:rPr lang="ru-RU" sz="2400" dirty="0">
                <a:solidFill>
                  <a:srgbClr val="0070C0"/>
                </a:solidFill>
              </a:rPr>
              <a:t>", &amp;</a:t>
            </a:r>
            <a:r>
              <a:rPr lang="en-US" sz="2400" dirty="0" err="1">
                <a:solidFill>
                  <a:srgbClr val="0070C0"/>
                </a:solidFill>
              </a:rPr>
              <a:t>ch</a:t>
            </a:r>
            <a:r>
              <a:rPr lang="ru-RU" sz="2400" dirty="0">
                <a:solidFill>
                  <a:srgbClr val="0070C0"/>
                </a:solidFill>
              </a:rPr>
              <a:t>);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72" y="2420888"/>
            <a:ext cx="929874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80" y="0"/>
            <a:ext cx="8784976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Символьный тип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052736"/>
            <a:ext cx="8676456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>
                <a:solidFill>
                  <a:srgbClr val="0070C0"/>
                </a:solidFill>
              </a:rPr>
              <a:t>getchar</a:t>
            </a:r>
            <a:r>
              <a:rPr lang="en-US" sz="2400" dirty="0">
                <a:solidFill>
                  <a:srgbClr val="0070C0"/>
                </a:solidFill>
              </a:rPr>
              <a:t> ();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sz="2400" dirty="0" err="1">
                <a:solidFill>
                  <a:srgbClr val="0070C0"/>
                </a:solidFill>
              </a:rPr>
              <a:t>putchar</a:t>
            </a:r>
            <a:r>
              <a:rPr lang="en-US" sz="2400" dirty="0">
                <a:solidFill>
                  <a:srgbClr val="0070C0"/>
                </a:solidFill>
              </a:rPr>
              <a:t> (</a:t>
            </a:r>
            <a:r>
              <a:rPr lang="en-US" sz="2400" dirty="0" err="1">
                <a:solidFill>
                  <a:srgbClr val="0070C0"/>
                </a:solidFill>
              </a:rPr>
              <a:t>rsim</a:t>
            </a:r>
            <a:r>
              <a:rPr lang="en-US" sz="2400" dirty="0">
                <a:solidFill>
                  <a:srgbClr val="0070C0"/>
                </a:solidFill>
              </a:rPr>
              <a:t>);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034" y="2132856"/>
            <a:ext cx="71334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80" y="0"/>
            <a:ext cx="8784976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Символьный тип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052736"/>
            <a:ext cx="8676456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solidFill>
                  <a:srgbClr val="0070C0"/>
                </a:solidFill>
              </a:rPr>
              <a:t>puts ();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528" y="1772816"/>
            <a:ext cx="75141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80" y="0"/>
            <a:ext cx="8784976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Символьный тип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052736"/>
            <a:ext cx="8676456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solidFill>
                  <a:srgbClr val="0070C0"/>
                </a:solidFill>
              </a:rPr>
              <a:t>gets ();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sz="2400" dirty="0">
                <a:solidFill>
                  <a:srgbClr val="0070C0"/>
                </a:solidFill>
              </a:rPr>
              <a:t>puts  ();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819" y="2060848"/>
            <a:ext cx="671615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Функция </a:t>
            </a:r>
            <a:r>
              <a:rPr lang="en-US" b="1" dirty="0" err="1">
                <a:solidFill>
                  <a:srgbClr val="0070C0"/>
                </a:solidFill>
              </a:rPr>
              <a:t>printf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/>
              <a:t>Список вывода</a:t>
            </a:r>
            <a:r>
              <a:rPr lang="ru-RU" sz="2400" dirty="0"/>
              <a:t> содержит перечисленные через запятую имена выводимых переменных, т. е. показывает, что выводить. В список вывода можно включать не только переменные, но и произвольные выражения (в частном случае константы).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315" t="16601" r="48389" b="43359"/>
          <a:stretch>
            <a:fillRect/>
          </a:stretch>
        </p:blipFill>
        <p:spPr bwMode="auto">
          <a:xfrm>
            <a:off x="1000100" y="3286124"/>
            <a:ext cx="4857784" cy="349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Функция </a:t>
            </a:r>
            <a:r>
              <a:rPr lang="en-US" b="1" dirty="0" err="1">
                <a:solidFill>
                  <a:srgbClr val="0070C0"/>
                </a:solidFill>
              </a:rPr>
              <a:t>printf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294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/>
              <a:t>Управляющая строка </a:t>
            </a:r>
            <a:r>
              <a:rPr lang="ru-RU" sz="2400" dirty="0"/>
              <a:t>содержит компоненты трех типов: </a:t>
            </a:r>
          </a:p>
          <a:p>
            <a:pPr lvl="0">
              <a:buNone/>
            </a:pPr>
            <a:r>
              <a:rPr lang="ru-RU" sz="2400" dirty="0">
                <a:solidFill>
                  <a:srgbClr val="7030A0"/>
                </a:solidFill>
              </a:rPr>
              <a:t>обычные символы</a:t>
            </a:r>
            <a:r>
              <a:rPr lang="ru-RU" sz="2400" dirty="0"/>
              <a:t>, которые просто копируются в стандартный выходной поток (выводятся на экран дисплея); </a:t>
            </a:r>
          </a:p>
          <a:p>
            <a:pPr lvl="0">
              <a:buNone/>
            </a:pPr>
            <a:r>
              <a:rPr lang="ru-RU" sz="2400" dirty="0">
                <a:solidFill>
                  <a:srgbClr val="7030A0"/>
                </a:solidFill>
              </a:rPr>
              <a:t>спецификации преобразования, </a:t>
            </a:r>
            <a:r>
              <a:rPr lang="ru-RU" sz="2400" dirty="0"/>
              <a:t>каждая из которых вызывает вывод на экран очередного аргумента из списка; </a:t>
            </a:r>
          </a:p>
          <a:p>
            <a:pPr lvl="0">
              <a:buNone/>
            </a:pPr>
            <a:r>
              <a:rPr lang="ru-RU" sz="2400" dirty="0">
                <a:solidFill>
                  <a:srgbClr val="7030A0"/>
                </a:solidFill>
              </a:rPr>
              <a:t>управляющие символьные константы. </a:t>
            </a:r>
          </a:p>
          <a:p>
            <a:pPr>
              <a:buNone/>
            </a:pPr>
            <a:r>
              <a:rPr lang="ru-RU" sz="2400" dirty="0"/>
              <a:t>Управляющая строка показывает, в каком виде значения переменных будут выведены на экран. В простейшем случае управляющая строка - это строковая константа, т.е. она ограничена двойными кавычками. Каждая спецификация преобразования начинается со знака </a:t>
            </a:r>
            <a:r>
              <a:rPr lang="ru-RU" sz="2400" dirty="0">
                <a:solidFill>
                  <a:srgbClr val="FF0000"/>
                </a:solidFill>
              </a:rPr>
              <a:t>%</a:t>
            </a:r>
            <a:r>
              <a:rPr lang="ru-RU" sz="2400" dirty="0"/>
              <a:t> и заканчивается некоторым символом, задающим преобразование.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Функция </a:t>
            </a:r>
            <a:r>
              <a:rPr lang="en-US" b="1" dirty="0" err="1">
                <a:solidFill>
                  <a:srgbClr val="0070C0"/>
                </a:solidFill>
              </a:rPr>
              <a:t>printf</a:t>
            </a:r>
            <a:r>
              <a:rPr lang="ru-RU" b="1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3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2400" dirty="0"/>
              <a:t>Для вывода значений на экран нужно в функции написать правильный </a:t>
            </a:r>
            <a:r>
              <a:rPr lang="ru-RU" sz="2400" b="1" dirty="0">
                <a:solidFill>
                  <a:srgbClr val="00B0F0"/>
                </a:solidFill>
              </a:rPr>
              <a:t>спецификатор формата</a:t>
            </a:r>
            <a:r>
              <a:rPr lang="ru-RU" sz="2400" dirty="0"/>
              <a:t>. Ниже представлены спецификаторы формата для целых чисел: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0025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Функция </a:t>
            </a:r>
            <a:r>
              <a:rPr lang="en-US" b="1" dirty="0" err="1">
                <a:solidFill>
                  <a:srgbClr val="0070C0"/>
                </a:solidFill>
              </a:rPr>
              <a:t>printf</a:t>
            </a:r>
            <a:r>
              <a:rPr lang="ru-RU" b="1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3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2400" dirty="0"/>
              <a:t>Для вывода значений на экран нужно в функции написать правильный </a:t>
            </a:r>
            <a:r>
              <a:rPr lang="ru-RU" sz="2400" b="1" dirty="0">
                <a:solidFill>
                  <a:srgbClr val="00B0F0"/>
                </a:solidFill>
              </a:rPr>
              <a:t>спецификатор формата</a:t>
            </a:r>
            <a:r>
              <a:rPr lang="ru-RU" sz="2400" dirty="0"/>
              <a:t>. Ниже представлены спецификаторы формата для целых чисел.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 l="19766" t="16601" r="38506" b="25781"/>
          <a:stretch>
            <a:fillRect/>
          </a:stretch>
        </p:blipFill>
        <p:spPr bwMode="auto">
          <a:xfrm>
            <a:off x="1357290" y="2000240"/>
            <a:ext cx="542928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Функция </a:t>
            </a:r>
            <a:r>
              <a:rPr lang="en-US" b="1" dirty="0" err="1">
                <a:solidFill>
                  <a:srgbClr val="0070C0"/>
                </a:solidFill>
              </a:rPr>
              <a:t>printf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3"/>
          </a:xfrm>
        </p:spPr>
        <p:txBody>
          <a:bodyPr>
            <a:normAutofit fontScale="92500"/>
          </a:bodyPr>
          <a:lstStyle/>
          <a:p>
            <a:pPr marL="0" indent="342900">
              <a:buNone/>
            </a:pPr>
            <a:r>
              <a:rPr lang="ru-RU" sz="2400" dirty="0"/>
              <a:t>Если после знака </a:t>
            </a:r>
            <a:r>
              <a:rPr lang="ru-RU" sz="2400" dirty="0">
                <a:solidFill>
                  <a:srgbClr val="0070C0"/>
                </a:solidFill>
              </a:rPr>
              <a:t>%</a:t>
            </a:r>
            <a:r>
              <a:rPr lang="ru-RU" sz="2400" dirty="0"/>
              <a:t> стоит цифра, то она задает поле, в котором будет выполнен вывод числа. Приведем несколько функций </a:t>
            </a:r>
            <a:r>
              <a:rPr lang="ru-RU" sz="2400" dirty="0" err="1"/>
              <a:t>printf</a:t>
            </a:r>
            <a:r>
              <a:rPr lang="ru-RU" sz="2400" dirty="0"/>
              <a:t>, которые будут обеспечивать вывод одной и той же переменной S целого типа, имеющей значение </a:t>
            </a:r>
            <a:r>
              <a:rPr lang="ru-RU" sz="2400" b="1" dirty="0">
                <a:solidFill>
                  <a:srgbClr val="0070C0"/>
                </a:solidFill>
              </a:rPr>
              <a:t>336</a:t>
            </a:r>
            <a:r>
              <a:rPr lang="ru-RU" sz="2400" dirty="0"/>
              <a:t>.</a:t>
            </a:r>
          </a:p>
          <a:p>
            <a:pPr marL="0" indent="342900">
              <a:buNone/>
            </a:pPr>
            <a:r>
              <a:rPr lang="ru-RU" sz="2400" dirty="0"/>
              <a:t>Функция </a:t>
            </a:r>
            <a:r>
              <a:rPr lang="ru-RU" sz="2400" b="1" dirty="0" err="1">
                <a:solidFill>
                  <a:srgbClr val="0070C0"/>
                </a:solidFill>
              </a:rPr>
              <a:t>printf</a:t>
            </a:r>
            <a:r>
              <a:rPr lang="ru-RU" sz="2400" b="1" dirty="0">
                <a:solidFill>
                  <a:srgbClr val="0070C0"/>
                </a:solidFill>
              </a:rPr>
              <a:t>(“%2d”, S);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выдает на экран: </a:t>
            </a:r>
            <a:r>
              <a:rPr lang="ru-RU" sz="2400" b="1" dirty="0">
                <a:solidFill>
                  <a:srgbClr val="0070C0"/>
                </a:solidFill>
              </a:rPr>
              <a:t>336</a:t>
            </a:r>
            <a:endParaRPr lang="ru-RU" sz="2400" dirty="0">
              <a:solidFill>
                <a:srgbClr val="0070C0"/>
              </a:solidFill>
            </a:endParaRPr>
          </a:p>
          <a:p>
            <a:pPr marL="0" indent="342900">
              <a:buNone/>
            </a:pPr>
            <a:r>
              <a:rPr lang="ru-RU" sz="2400" dirty="0"/>
              <a:t>В этом примере ширина поля (она равна двум) меньше, чем число цифр в числе 336, поэтому поле автоматически расширяется до необходимого размера.</a:t>
            </a:r>
          </a:p>
          <a:p>
            <a:pPr marL="0" indent="342900">
              <a:buNone/>
            </a:pPr>
            <a:r>
              <a:rPr lang="ru-RU" sz="2400" dirty="0"/>
              <a:t>Функция </a:t>
            </a:r>
            <a:r>
              <a:rPr lang="ru-RU" sz="2400" b="1" dirty="0" err="1">
                <a:solidFill>
                  <a:srgbClr val="0070C0"/>
                </a:solidFill>
              </a:rPr>
              <a:t>printf</a:t>
            </a:r>
            <a:r>
              <a:rPr lang="ru-RU" sz="2400" b="1" dirty="0">
                <a:solidFill>
                  <a:srgbClr val="0070C0"/>
                </a:solidFill>
              </a:rPr>
              <a:t>(“%6d”, S);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выдаст на экран: </a:t>
            </a:r>
            <a:r>
              <a:rPr lang="ru-RU" sz="2400" b="1" dirty="0">
                <a:solidFill>
                  <a:srgbClr val="0070C0"/>
                </a:solidFill>
              </a:rPr>
              <a:t>_ _ _336</a:t>
            </a:r>
            <a:endParaRPr lang="ru-RU" sz="2400" dirty="0">
              <a:solidFill>
                <a:srgbClr val="0070C0"/>
              </a:solidFill>
            </a:endParaRPr>
          </a:p>
          <a:p>
            <a:pPr marL="0" indent="342900">
              <a:buNone/>
            </a:pPr>
            <a:r>
              <a:rPr lang="ru-RU" sz="2400" dirty="0"/>
              <a:t>То есть, в результате работы функции число сдвинуто к правому краю поля, а лишние позиции перед числом заполнены пробелами.</a:t>
            </a:r>
          </a:p>
          <a:p>
            <a:pPr marL="0" indent="342900">
              <a:buNone/>
            </a:pPr>
            <a:r>
              <a:rPr lang="ru-RU" sz="2400" dirty="0"/>
              <a:t>Функция </a:t>
            </a:r>
            <a:r>
              <a:rPr lang="ru-RU" sz="2400" b="1" dirty="0" err="1">
                <a:solidFill>
                  <a:srgbClr val="0070C0"/>
                </a:solidFill>
              </a:rPr>
              <a:t>printf</a:t>
            </a:r>
            <a:r>
              <a:rPr lang="ru-RU" sz="2400" b="1" dirty="0">
                <a:solidFill>
                  <a:srgbClr val="0070C0"/>
                </a:solidFill>
              </a:rPr>
              <a:t>(“%-6d”, S);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выдаст на экран: </a:t>
            </a:r>
            <a:r>
              <a:rPr lang="ru-RU" sz="2400" b="1" dirty="0">
                <a:solidFill>
                  <a:srgbClr val="0070C0"/>
                </a:solidFill>
              </a:rPr>
              <a:t>336_ _ _</a:t>
            </a:r>
            <a:endParaRPr lang="ru-RU" sz="2400" dirty="0">
              <a:solidFill>
                <a:srgbClr val="0070C0"/>
              </a:solidFill>
            </a:endParaRPr>
          </a:p>
          <a:p>
            <a:pPr marL="0" indent="342900">
              <a:buNone/>
            </a:pPr>
            <a:r>
              <a:rPr lang="ru-RU" sz="2400" dirty="0"/>
              <a:t>Знак «минус» перед спецификацией приводит к сдвигу числа к левому краю поля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Функция </a:t>
            </a:r>
            <a:r>
              <a:rPr lang="en-US" b="1" dirty="0" err="1">
                <a:solidFill>
                  <a:srgbClr val="0070C0"/>
                </a:solidFill>
              </a:rPr>
              <a:t>printf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33523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1286</Words>
  <Application>Microsoft Office PowerPoint</Application>
  <PresentationFormat>Экран (4:3)</PresentationFormat>
  <Paragraphs>132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lucida grande</vt:lpstr>
      <vt:lpstr>Тема Office</vt:lpstr>
      <vt:lpstr>Операторы ввода/вывода в языке  Си</vt:lpstr>
      <vt:lpstr>Базовые функции ввода/вывода   Функция printf</vt:lpstr>
      <vt:lpstr>Презентация PowerPoint</vt:lpstr>
      <vt:lpstr>Функция printf </vt:lpstr>
      <vt:lpstr>Функция printf  </vt:lpstr>
      <vt:lpstr>Функция printf  </vt:lpstr>
      <vt:lpstr>Функция printf  </vt:lpstr>
      <vt:lpstr>Функция printf  </vt:lpstr>
      <vt:lpstr>Функция printf  </vt:lpstr>
      <vt:lpstr>Функция printf  </vt:lpstr>
      <vt:lpstr>Вывод вещественных чисел  </vt:lpstr>
      <vt:lpstr>Вывод вещественных чисел  </vt:lpstr>
      <vt:lpstr>Вывод вещественных чисел  </vt:lpstr>
      <vt:lpstr>Вывод вещественных чисел  </vt:lpstr>
      <vt:lpstr>Вывод вещественных чисел  </vt:lpstr>
      <vt:lpstr>Управляющие символьные константы  </vt:lpstr>
      <vt:lpstr>Управляющие символьные константы  </vt:lpstr>
      <vt:lpstr>Управляющие символьные константы  </vt:lpstr>
      <vt:lpstr>Форматный ввод </vt:lpstr>
      <vt:lpstr>Презентация PowerPoint</vt:lpstr>
      <vt:lpstr>Форматный ввод </vt:lpstr>
      <vt:lpstr>Форматный ввод</vt:lpstr>
      <vt:lpstr>Форматный ввод</vt:lpstr>
      <vt:lpstr>Другие функции вывода PUTS, PUTCHAR</vt:lpstr>
      <vt:lpstr>Презентация PowerPoint</vt:lpstr>
      <vt:lpstr>Презентация PowerPoint</vt:lpstr>
      <vt:lpstr>Презентация PowerPoint</vt:lpstr>
      <vt:lpstr>Презентация PowerPoint</vt:lpstr>
      <vt:lpstr>Посимвольное чтение и вывод</vt:lpstr>
      <vt:lpstr>Посимвольное чтение и вывод</vt:lpstr>
      <vt:lpstr>Посимвольное чтение и вывод</vt:lpstr>
      <vt:lpstr>Таблица кодировки символов</vt:lpstr>
      <vt:lpstr>Таблица кодировки символов</vt:lpstr>
      <vt:lpstr>Символьный тип</vt:lpstr>
      <vt:lpstr>Символьный тип</vt:lpstr>
      <vt:lpstr>Символьный тип</vt:lpstr>
      <vt:lpstr>Символьный тип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 использование функций в языке Си</dc:title>
  <dc:creator>Alexey</dc:creator>
  <cp:lastModifiedBy>Студент</cp:lastModifiedBy>
  <cp:revision>88</cp:revision>
  <dcterms:created xsi:type="dcterms:W3CDTF">2017-09-23T06:29:24Z</dcterms:created>
  <dcterms:modified xsi:type="dcterms:W3CDTF">2023-11-29T08:35:46Z</dcterms:modified>
</cp:coreProperties>
</file>