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40"/>
  </p:notesMasterIdLst>
  <p:handoutMasterIdLst>
    <p:handoutMasterId r:id="rId41"/>
  </p:handoutMasterIdLst>
  <p:sldIdLst>
    <p:sldId id="462" r:id="rId3"/>
    <p:sldId id="405" r:id="rId4"/>
    <p:sldId id="492" r:id="rId5"/>
    <p:sldId id="408" r:id="rId6"/>
    <p:sldId id="530" r:id="rId7"/>
    <p:sldId id="518" r:id="rId8"/>
    <p:sldId id="519" r:id="rId9"/>
    <p:sldId id="491" r:id="rId10"/>
    <p:sldId id="466" r:id="rId11"/>
    <p:sldId id="375" r:id="rId12"/>
    <p:sldId id="467" r:id="rId13"/>
    <p:sldId id="494" r:id="rId14"/>
    <p:sldId id="506" r:id="rId15"/>
    <p:sldId id="469" r:id="rId16"/>
    <p:sldId id="410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5" r:id="rId25"/>
    <p:sldId id="534" r:id="rId26"/>
    <p:sldId id="545" r:id="rId27"/>
    <p:sldId id="535" r:id="rId28"/>
    <p:sldId id="537" r:id="rId29"/>
    <p:sldId id="538" r:id="rId30"/>
    <p:sldId id="539" r:id="rId31"/>
    <p:sldId id="544" r:id="rId32"/>
    <p:sldId id="546" r:id="rId33"/>
    <p:sldId id="547" r:id="rId34"/>
    <p:sldId id="548" r:id="rId35"/>
    <p:sldId id="549" r:id="rId36"/>
    <p:sldId id="542" r:id="rId37"/>
    <p:sldId id="543" r:id="rId38"/>
    <p:sldId id="550" r:id="rId39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7482F"/>
    <a:srgbClr val="33CCFF"/>
    <a:srgbClr val="00CC66"/>
    <a:srgbClr val="5626A4"/>
    <a:srgbClr val="FD694B"/>
    <a:srgbClr val="990099"/>
    <a:srgbClr val="CC3399"/>
    <a:srgbClr val="CC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9" autoAdjust="0"/>
    <p:restoredTop sz="94682" autoAdjust="0"/>
  </p:normalViewPr>
  <p:slideViewPr>
    <p:cSldViewPr>
      <p:cViewPr varScale="1">
        <p:scale>
          <a:sx n="71" d="100"/>
          <a:sy n="71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B278511-C298-4B03-BDE6-7B754DC85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44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D3243D9-0EAD-45B1-88C7-4E4C914EF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73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79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27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42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59B3D-DA8D-4E94-972C-71A270002B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9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E329-C050-4142-9FAD-657CDDD61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55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82791-DAD2-4688-A333-FFC1A5149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95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607A-F581-4B15-BE10-7F92A6CF5D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8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9ACD-61B0-4129-9B74-D11C5435C8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7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D9D2-C0F6-4620-A9CC-CD46F34B4A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6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E080-34AE-4F86-9558-B238501D18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0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8F4D-F102-41BA-AEC4-7415F61832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3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2490-F09E-4354-ACAD-800A6134A7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334B-FD9D-42E4-98B4-C18AF6104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F870-78DC-4528-B548-C4542E1F9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4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6A8C-1B33-4FEF-B60C-50AAE6C6C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1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C641-2DE2-440F-ABFA-4D4B5FDAA4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9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B33E-513D-4676-9D10-32B22272F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135F-B6B1-4F66-802E-F86D6DA563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BAA0C-DB8A-4053-A685-759ED2E17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7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9D22-3522-42E8-A1CE-10E90816E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51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19B6C-C946-48BA-9F2A-B513EDA0A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4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A6A9D-6132-4245-8A80-6CC655E068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7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33433-2541-4388-B1C9-630E5C3B72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2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11791-2113-4F9A-9F6F-BB292F914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01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9DBC6-D887-4F0C-9ECC-EAB868E4B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1667A0A-BFB7-4C38-889D-3BCCA03986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5534C14-376B-4BF0-9720-80EADC15DE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7238" y="2189163"/>
            <a:ext cx="7700962" cy="36718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26" y="-137592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920911" y="2189498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charset="0"/>
              </a:rPr>
              <a:t>Базы данных</a:t>
            </a:r>
            <a:endParaRPr lang="ru-RU" sz="3600" dirty="0">
              <a:solidFill>
                <a:srgbClr val="99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-171450"/>
            <a:ext cx="1414463" cy="72723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ru-RU" b="0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2627784" y="5054064"/>
            <a:ext cx="752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Гаврилов Александр </a:t>
            </a:r>
            <a:r>
              <a:rPr lang="ru-RU" alt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Викторович </a:t>
            </a:r>
          </a:p>
          <a:p>
            <a:r>
              <a:rPr lang="ru-RU" alt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к.т.н</a:t>
            </a:r>
            <a:r>
              <a:rPr lang="ru-RU" alt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</a:t>
            </a:r>
            <a:r>
              <a:rPr lang="ru-RU" alt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доцент</a:t>
            </a:r>
            <a:endParaRPr lang="ru-RU" alt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" y="44450"/>
            <a:ext cx="1340193" cy="12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71438" y="952867"/>
            <a:ext cx="9001125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Личное дело № 16493, Сергеев Петр Михайлович, дата рождения </a:t>
            </a:r>
            <a:b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января 1976 г.; </a:t>
            </a:r>
            <a:b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Л/д № 16593, Петрова Анна Владимировна, дата </a:t>
            </a:r>
            <a:r>
              <a:rPr kumimoji="1" lang="ru-RU" alt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рожд</a:t>
            </a: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b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 марта 1975 г.;</a:t>
            </a:r>
            <a:b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</a:t>
            </a:r>
            <a:r>
              <a:rPr kumimoji="1" lang="ru-RU" alt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личн</a:t>
            </a: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дела 16693, </a:t>
            </a:r>
            <a:r>
              <a:rPr kumimoji="1" lang="ru-RU" alt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д.р</a:t>
            </a:r>
            <a:r>
              <a:rPr kumimoji="1" lang="ru-RU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14.04.76, Анохин Андрей Борисович.</a:t>
            </a:r>
          </a:p>
        </p:txBody>
      </p:sp>
      <p:graphicFrame>
        <p:nvGraphicFramePr>
          <p:cNvPr id="240975" name="Group 335"/>
          <p:cNvGraphicFramePr>
            <a:graphicFrameLocks noGrp="1"/>
          </p:cNvGraphicFramePr>
          <p:nvPr/>
        </p:nvGraphicFramePr>
        <p:xfrm>
          <a:off x="107950" y="4554538"/>
          <a:ext cx="8928100" cy="2194184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личного дела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16493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Михайлович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01.01.76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16593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Владимировна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15.03.75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Анохин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Борисович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14.04.76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3" marB="45673" anchor="ctr" horzOverflow="overflow">
                    <a:lnL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0976" name="Text Box 336"/>
          <p:cNvSpPr txBox="1">
            <a:spLocks noChangeArrowheads="1"/>
          </p:cNvSpPr>
          <p:nvPr/>
        </p:nvSpPr>
        <p:spPr bwMode="auto">
          <a:xfrm>
            <a:off x="142875" y="3536950"/>
            <a:ext cx="3455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Структурированные данные</a:t>
            </a:r>
          </a:p>
        </p:txBody>
      </p:sp>
      <p:sp>
        <p:nvSpPr>
          <p:cNvPr id="240977" name="AutoShape 337"/>
          <p:cNvSpPr>
            <a:spLocks noChangeArrowheads="1"/>
          </p:cNvSpPr>
          <p:nvPr/>
        </p:nvSpPr>
        <p:spPr bwMode="auto">
          <a:xfrm rot="16046470" flipV="1">
            <a:off x="8116094" y="2867819"/>
            <a:ext cx="725487" cy="612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978" name="AutoShape 338"/>
          <p:cNvSpPr>
            <a:spLocks noChangeArrowheads="1"/>
          </p:cNvSpPr>
          <p:nvPr/>
        </p:nvSpPr>
        <p:spPr bwMode="auto">
          <a:xfrm rot="-5400000" flipH="1" flipV="1">
            <a:off x="3574256" y="3809207"/>
            <a:ext cx="693737" cy="654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979" name="Text Box 339"/>
          <p:cNvSpPr txBox="1">
            <a:spLocks noChangeArrowheads="1"/>
          </p:cNvSpPr>
          <p:nvPr/>
        </p:nvSpPr>
        <p:spPr bwMode="auto">
          <a:xfrm>
            <a:off x="4427538" y="3095625"/>
            <a:ext cx="377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Неструктурированные данные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22250" y="7778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10433" y="728700"/>
            <a:ext cx="8856476" cy="48936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rgbClr val="000000"/>
                </a:solidFill>
                <a:latin typeface="+mj-lt"/>
              </a:rPr>
              <a:t>Целостность БД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– непротиворечивость информации, хранящейся в БД.</a:t>
            </a:r>
          </a:p>
          <a:p>
            <a:pPr>
              <a:spcBef>
                <a:spcPct val="50000"/>
              </a:spcBef>
              <a:defRPr/>
            </a:pPr>
            <a:r>
              <a:rPr lang="ru-RU" i="1" dirty="0" smtClean="0">
                <a:solidFill>
                  <a:srgbClr val="000000"/>
                </a:solidFill>
                <a:latin typeface="+mj-lt"/>
              </a:rPr>
              <a:t>Транзакция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– законченная совокупность действий над БД, которая переводит БД из одного целостного состояния в другое целостное состояние. Совокупность простых операций над БД, объединенных в единое целое, и выполняемых по принципу «все или ни одной». Т.е. в случае возникновения ошибок при выполнении какой-либо операции, входящей в транзакцию, БД возвращается в состояние до выполнения транзакции. </a:t>
            </a:r>
          </a:p>
          <a:p>
            <a:pPr>
              <a:spcBef>
                <a:spcPct val="50000"/>
              </a:spcBef>
              <a:defRPr/>
            </a:pPr>
            <a:r>
              <a:rPr lang="ru-RU" i="1" dirty="0" smtClean="0">
                <a:solidFill>
                  <a:srgbClr val="000000"/>
                </a:solidFill>
                <a:latin typeface="+mj-lt"/>
              </a:rPr>
              <a:t>Привилегия </a:t>
            </a:r>
            <a:r>
              <a:rPr lang="ru-RU" i="1" dirty="0">
                <a:solidFill>
                  <a:srgbClr val="000000"/>
                </a:solidFill>
                <a:latin typeface="+mj-lt"/>
              </a:rPr>
              <a:t>пользователя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– права пользователя на выполнение операций с данными (запись, корректировка, чтение, удаление), а также выполнение других действий над БД.</a:t>
            </a:r>
          </a:p>
        </p:txBody>
      </p:sp>
    </p:spTree>
    <p:extLst>
      <p:ext uri="{BB962C8B-B14F-4D97-AF65-F5344CB8AC3E}">
        <p14:creationId xmlns:p14="http://schemas.microsoft.com/office/powerpoint/2010/main" val="6301838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7238" y="2189163"/>
            <a:ext cx="7700962" cy="367188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90500"/>
            <a:ext cx="914400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33400" y="2082362"/>
            <a:ext cx="82089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Классификация СУБД и БД</a:t>
            </a:r>
          </a:p>
          <a:p>
            <a:pPr algn="ctr">
              <a:defRPr/>
            </a:pPr>
            <a:endParaRPr lang="ru-RU" sz="4400" dirty="0">
              <a:ln w="22225">
                <a:solidFill>
                  <a:srgbClr val="3333CC"/>
                </a:solidFill>
                <a:prstDash val="solid"/>
              </a:ln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4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13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15516" y="15970"/>
            <a:ext cx="5102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</a:t>
            </a:r>
            <a:r>
              <a:rPr kumimoji="1"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СУБД и БД</a:t>
            </a:r>
            <a:endParaRPr kumimoji="1"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07504" y="571664"/>
            <a:ext cx="849788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kumimoji="1" lang="ru-RU" altLang="ru-RU" sz="2800" b="0" dirty="0">
                <a:solidFill>
                  <a:srgbClr val="000000"/>
                </a:solidFill>
                <a:latin typeface="+mn-lt"/>
              </a:rPr>
              <a:t>По сфере возможного </a:t>
            </a:r>
            <a:r>
              <a:rPr kumimoji="1" lang="ru-RU" altLang="ru-RU" sz="2800" b="0" dirty="0" smtClean="0">
                <a:solidFill>
                  <a:srgbClr val="000000"/>
                </a:solidFill>
                <a:latin typeface="+mn-lt"/>
              </a:rPr>
              <a:t>применения: </a:t>
            </a:r>
            <a:endParaRPr kumimoji="1" lang="ru-RU" altLang="ru-RU" sz="2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универсальные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Пример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М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S Access</a:t>
            </a:r>
            <a:r>
              <a:rPr lang="en-US" altLang="ru-RU" sz="2400" b="0" dirty="0">
                <a:solidFill>
                  <a:srgbClr val="000000"/>
                </a:solidFill>
                <a:latin typeface="Arial" charset="0"/>
              </a:rPr>
              <a:t>, PostgreSQL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специализированные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 (проблемно-ориентированные) СУБД и БД</a:t>
            </a:r>
            <a:br>
              <a:rPr lang="ru-RU" altLang="ru-RU" sz="2400" b="0" dirty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Примеры ИС, в которых необходимо использовать специализированные СУБД:</a:t>
            </a:r>
            <a:endParaRPr lang="ru-RU" altLang="ru-RU" sz="2400" b="0" dirty="0">
              <a:solidFill>
                <a:srgbClr val="000000"/>
              </a:solidFill>
              <a:latin typeface="Arial" charset="0"/>
            </a:endParaRP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None/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•	отдельные АСУТП, где нужна СУБД реального времени, обладающая полной ф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ункциональностью 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универсальной СУБД;</a:t>
            </a: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None/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•	биометрические системы;</a:t>
            </a: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None/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•	системы военного назначения;</a:t>
            </a: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None/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•	государственные информационные системы и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т.д.</a:t>
            </a: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1000"/>
              <a:buNone/>
              <a:defRPr/>
            </a:pP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Пример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В АС 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военного назначения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 используются СУБД ЛИНТЕР 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и Линтер-ВС. </a:t>
            </a:r>
          </a:p>
        </p:txBody>
      </p:sp>
    </p:spTree>
    <p:extLst>
      <p:ext uri="{BB962C8B-B14F-4D97-AF65-F5344CB8AC3E}">
        <p14:creationId xmlns:p14="http://schemas.microsoft.com/office/powerpoint/2010/main" val="2435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14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1520" y="505733"/>
            <a:ext cx="8497887" cy="60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kumimoji="1" lang="ru-RU" altLang="ru-RU" sz="2800" b="0" dirty="0">
                <a:solidFill>
                  <a:srgbClr val="000000"/>
                </a:solidFill>
                <a:latin typeface="+mj-lt"/>
              </a:rPr>
              <a:t>По «мощности» СУБД</a:t>
            </a:r>
            <a:r>
              <a:rPr kumimoji="1" lang="en-US" altLang="ru-RU" sz="2800" b="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800" b="0" dirty="0">
                <a:solidFill>
                  <a:srgbClr val="000000"/>
                </a:solidFill>
                <a:latin typeface="+mj-lt"/>
              </a:rPr>
              <a:t>делятся на: 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Настольные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невысокие требования к техническим средствам, ориентация на конечного пользователя («дружелюбность» интерфейса, простота создания БД и обработки информации), низкая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стоимость. </a:t>
            </a:r>
            <a:b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Пример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М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S Access</a:t>
            </a:r>
            <a:r>
              <a:rPr lang="en-US" altLang="ru-RU" sz="2400" b="0" dirty="0">
                <a:solidFill>
                  <a:srgbClr val="000000"/>
                </a:solidFill>
                <a:latin typeface="Arial" charset="0"/>
              </a:rPr>
              <a:t>, Visual 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FoxPro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Корпоративные </a:t>
            </a: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обеспечивают работу в распределенной среде, высокую производительность, имеют развитые средства администрирования и более широкие возможности поддержания целостности. Системы сложны, дороги, требуют значительных вычислительных мощностей</a:t>
            </a:r>
            <a: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  <a:t>. </a:t>
            </a:r>
            <a:br>
              <a:rPr lang="ru-RU" altLang="ru-RU" sz="2400" b="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Примеры: </a:t>
            </a:r>
            <a:r>
              <a:rPr lang="en-US" altLang="ru-RU" sz="2400" b="0" dirty="0">
                <a:solidFill>
                  <a:srgbClr val="000000"/>
                </a:solidFill>
                <a:latin typeface="Arial" charset="0"/>
              </a:rPr>
              <a:t>Oracle, DB2, Sybase, 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ru-RU" sz="24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ru-RU" sz="2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sz="2400" b="0" dirty="0">
                <a:solidFill>
                  <a:srgbClr val="000000"/>
                </a:solidFill>
                <a:latin typeface="Arial" charset="0"/>
              </a:rPr>
              <a:t>SQL Server, Progress</a:t>
            </a:r>
            <a:r>
              <a:rPr lang="ru-RU" altLang="ru-RU" sz="2400" b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179512" y="3658"/>
            <a:ext cx="8497949" cy="3970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dirty="0">
                <a:solidFill>
                  <a:srgbClr val="000000"/>
                </a:solidFill>
                <a:latin typeface="+mj-lt"/>
              </a:rPr>
              <a:t>Корпоративные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СУБД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,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как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правило,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реализуют архитектуру клиент-сервер.</a:t>
            </a:r>
          </a:p>
          <a:p>
            <a:pPr>
              <a:spcBef>
                <a:spcPct val="50000"/>
              </a:spcBef>
              <a:defRPr/>
            </a:pPr>
            <a:r>
              <a:rPr lang="ru-RU" b="0" dirty="0">
                <a:solidFill>
                  <a:srgbClr val="000000"/>
                </a:solidFill>
                <a:latin typeface="+mj-lt"/>
              </a:rPr>
              <a:t>Помимо хранения централизованной базы данных центральная машина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– сервер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базы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данных,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должна обеспечивать выполнение основного объема обработки данных. Запрос на данные, выдаваемый клиентом (рабочей станцией), порождает поиск и извлечение данных на сервере. Извлеченные данные транспортируются по сети от сервера к клиенту. Спецификой архитектуры клиент-сервер является использование языка запросов SQL.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312594" y="5025785"/>
            <a:ext cx="825677" cy="767759"/>
            <a:chOff x="272" y="1820"/>
            <a:chExt cx="1055" cy="874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1865"/>
              <a:ext cx="407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820"/>
              <a:ext cx="64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7135623" y="4675172"/>
            <a:ext cx="579649" cy="493394"/>
            <a:chOff x="3311" y="1888"/>
            <a:chExt cx="557" cy="467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1969344" y="6155588"/>
            <a:ext cx="579649" cy="493394"/>
            <a:chOff x="3311" y="1888"/>
            <a:chExt cx="557" cy="467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021898" y="3501985"/>
            <a:ext cx="579649" cy="493395"/>
            <a:chOff x="3311" y="1888"/>
            <a:chExt cx="557" cy="467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2493219" y="3835395"/>
            <a:ext cx="579649" cy="493395"/>
            <a:chOff x="3311" y="1888"/>
            <a:chExt cx="557" cy="467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693504" y="6221754"/>
            <a:ext cx="579649" cy="493394"/>
            <a:chOff x="3311" y="1888"/>
            <a:chExt cx="557" cy="467"/>
          </a:xfrm>
        </p:grpSpPr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2127014" y="4887897"/>
            <a:ext cx="579649" cy="493394"/>
            <a:chOff x="3311" y="1888"/>
            <a:chExt cx="557" cy="467"/>
          </a:xfrm>
        </p:grpSpPr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1911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888"/>
              <a:ext cx="229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857620" y="3786190"/>
            <a:ext cx="1581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Сервер базы данных</a:t>
            </a:r>
          </a:p>
        </p:txBody>
      </p:sp>
      <p:sp>
        <p:nvSpPr>
          <p:cNvPr id="2" name="Стрелка вправо 1"/>
          <p:cNvSpPr/>
          <p:nvPr/>
        </p:nvSpPr>
        <p:spPr bwMode="auto">
          <a:xfrm rot="21165827">
            <a:off x="5742800" y="4791165"/>
            <a:ext cx="1036588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 rot="1852982">
            <a:off x="5495081" y="5874640"/>
            <a:ext cx="875114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 rot="18930837">
            <a:off x="5270244" y="4165735"/>
            <a:ext cx="607916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892981" y="3860599"/>
            <a:ext cx="241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ru-RU" dirty="0" smtClean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Клиент</a:t>
            </a:r>
            <a:endParaRPr kumimoji="1" lang="ru-RU" dirty="0">
              <a:solidFill>
                <a:srgbClr val="33CCCC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 rot="10989088">
            <a:off x="3108868" y="5118554"/>
            <a:ext cx="750020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 rot="12166260">
            <a:off x="3084327" y="4523243"/>
            <a:ext cx="854896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 rot="9544613">
            <a:off x="3022954" y="5851940"/>
            <a:ext cx="854896" cy="1569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 rot="1874853">
            <a:off x="5409625" y="5610778"/>
            <a:ext cx="1581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ru-RU" dirty="0" smtClean="0">
                <a:solidFill>
                  <a:srgbClr val="9748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данные</a:t>
            </a:r>
            <a:endParaRPr kumimoji="1" lang="ru-RU" dirty="0">
              <a:solidFill>
                <a:srgbClr val="9748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16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15516" y="523220"/>
            <a:ext cx="8856984" cy="534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+mj-lt"/>
              </a:rPr>
              <a:t>	</a:t>
            </a:r>
            <a:r>
              <a:rPr kumimoji="1" lang="ru-RU" altLang="ru-RU" sz="2800" b="0" dirty="0">
                <a:solidFill>
                  <a:srgbClr val="000000"/>
                </a:solidFill>
                <a:latin typeface="+mj-lt"/>
              </a:rPr>
              <a:t>По характеру использования СУБД </a:t>
            </a:r>
            <a:r>
              <a:rPr kumimoji="1" lang="ru-RU" altLang="ru-RU" sz="2800" b="0" dirty="0" smtClean="0">
                <a:solidFill>
                  <a:srgbClr val="000000"/>
                </a:solidFill>
                <a:latin typeface="+mj-lt"/>
              </a:rPr>
              <a:t>делятся </a:t>
            </a:r>
            <a:r>
              <a:rPr kumimoji="1" lang="ru-RU" altLang="ru-RU" sz="2800" b="0" dirty="0">
                <a:solidFill>
                  <a:srgbClr val="000000"/>
                </a:solidFill>
                <a:latin typeface="+mj-lt"/>
              </a:rPr>
              <a:t>на: 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Персональные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. О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беспечивают 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возможность создания персональных БД и недорогих приложений, работающих с ними. Персональные СУБД или разработанные с их помощью приложения зачастую могут выступать в роли клиентской части многопользовательской СУБД </a:t>
            </a:r>
            <a:br>
              <a:rPr lang="ru-RU" altLang="ru-RU" sz="2400" b="0" dirty="0">
                <a:solidFill>
                  <a:srgbClr val="000000"/>
                </a:solidFill>
                <a:latin typeface="+mj-lt"/>
              </a:rPr>
            </a:b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Пример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М</a:t>
            </a:r>
            <a:r>
              <a:rPr lang="en-US" altLang="ru-RU" sz="2400" b="0" dirty="0" smtClean="0">
                <a:solidFill>
                  <a:srgbClr val="000000"/>
                </a:solidFill>
                <a:latin typeface="+mj-lt"/>
              </a:rPr>
              <a:t>S Access</a:t>
            </a:r>
            <a:r>
              <a:rPr lang="en-US" altLang="ru-RU" sz="2400" b="0" dirty="0">
                <a:solidFill>
                  <a:srgbClr val="000000"/>
                </a:solidFill>
                <a:latin typeface="+mj-lt"/>
              </a:rPr>
              <a:t>, Visual </a:t>
            </a:r>
            <a:r>
              <a:rPr lang="en-US" altLang="ru-RU" sz="2400" b="0" dirty="0" smtClean="0">
                <a:solidFill>
                  <a:srgbClr val="000000"/>
                </a:solidFill>
                <a:latin typeface="+mj-lt"/>
              </a:rPr>
              <a:t>FoxPro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altLang="ru-RU" sz="2400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latin typeface="+mj-lt"/>
              </a:rPr>
              <a:t>Paradox</a:t>
            </a:r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altLang="ru-RU" sz="2400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Многопользовательские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. Включают 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в себя </a:t>
            </a:r>
            <a:r>
              <a:rPr lang="ru-RU" altLang="ru-RU" sz="2400" b="0" i="1" dirty="0">
                <a:solidFill>
                  <a:srgbClr val="000000"/>
                </a:solidFill>
                <a:latin typeface="+mj-lt"/>
              </a:rPr>
              <a:t>сервер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b="0" i="1" dirty="0">
                <a:solidFill>
                  <a:srgbClr val="000000"/>
                </a:solidFill>
                <a:latin typeface="+mj-lt"/>
              </a:rPr>
              <a:t>БД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 и </a:t>
            </a:r>
            <a:r>
              <a:rPr lang="ru-RU" altLang="ru-RU" sz="2400" b="0" i="1" dirty="0">
                <a:solidFill>
                  <a:srgbClr val="000000"/>
                </a:solidFill>
                <a:latin typeface="+mj-lt"/>
              </a:rPr>
              <a:t>клиентскую часть</a:t>
            </a: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 и, как правило, могут работать в неоднородной вычислительной среде (с разными типами ЭВМ и операционными системами). 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ru-RU" altLang="ru-RU" sz="2400" b="0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ru-RU" sz="24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lang="en-US" altLang="ru-RU" sz="2400" b="0" dirty="0">
                <a:solidFill>
                  <a:srgbClr val="000000"/>
                </a:solidFill>
                <a:latin typeface="+mj-lt"/>
              </a:rPr>
              <a:t>Oracle, </a:t>
            </a:r>
            <a:r>
              <a:rPr lang="en-US" altLang="ru-RU" sz="2400" b="0" dirty="0" smtClean="0">
                <a:solidFill>
                  <a:srgbClr val="000000"/>
                </a:solidFill>
                <a:latin typeface="+mj-lt"/>
              </a:rPr>
              <a:t>MySQL</a:t>
            </a: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. </a:t>
            </a:r>
            <a:endParaRPr lang="ru-RU" altLang="ru-RU" sz="2400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9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17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15516" y="523220"/>
            <a:ext cx="8856984" cy="49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000000"/>
                </a:solidFill>
                <a:latin typeface="+mn-lt"/>
              </a:rPr>
              <a:t>	</a:t>
            </a:r>
            <a:r>
              <a:rPr kumimoji="1" lang="ru-RU" altLang="ru-RU" sz="2800" b="0" dirty="0">
                <a:solidFill>
                  <a:srgbClr val="000000"/>
                </a:solidFill>
                <a:latin typeface="+mn-lt"/>
              </a:rPr>
              <a:t>По степени </a:t>
            </a:r>
            <a:r>
              <a:rPr kumimoji="1" lang="ru-RU" altLang="ru-RU" sz="2800" b="0" dirty="0" smtClean="0">
                <a:solidFill>
                  <a:srgbClr val="000000"/>
                </a:solidFill>
                <a:latin typeface="+mn-lt"/>
              </a:rPr>
              <a:t>доступности БД выделяют: </a:t>
            </a:r>
            <a:endParaRPr kumimoji="1" lang="ru-RU" altLang="ru-RU" sz="2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n-lt"/>
              </a:rPr>
              <a:t>Общедоступные БД. 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altLang="ru-RU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ru-RU" sz="2400" b="0" dirty="0">
                <a:solidFill>
                  <a:srgbClr val="000000"/>
                </a:solidFill>
                <a:latin typeface="+mn-lt"/>
              </a:rPr>
              <a:t>Примеры: Банк документов на сайте Президента Российской 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Федерации (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</a:rPr>
              <a:t>http://kremlin.ru</a:t>
            </a:r>
            <a:r>
              <a:rPr lang="en-US" altLang="ru-RU" sz="2400" b="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), 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</a:rPr>
              <a:t>Информационно-правовая система «Законодательство России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» (</a:t>
            </a:r>
            <a:r>
              <a:rPr lang="en-US" altLang="ru-RU" sz="2400" b="0" dirty="0">
                <a:solidFill>
                  <a:srgbClr val="000000"/>
                </a:solidFill>
                <a:latin typeface="+mn-lt"/>
              </a:rPr>
              <a:t>http://pravo.gov.ru</a:t>
            </a:r>
            <a:r>
              <a:rPr lang="en-US" altLang="ru-RU" sz="2400" b="0" dirty="0" smtClean="0">
                <a:solidFill>
                  <a:srgbClr val="000000"/>
                </a:solidFill>
                <a:latin typeface="+mn-lt"/>
              </a:rPr>
              <a:t>/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ru-RU" sz="24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altLang="ru-RU" sz="2400" b="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n-lt"/>
              </a:rPr>
              <a:t>БД с ограниченным доступом пользователей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. </a:t>
            </a:r>
            <a:br>
              <a:rPr lang="ru-RU" altLang="ru-RU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В качестве примера можно привести БД, используемые в системе органов внутренних дел (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</a:rPr>
              <a:t>криминалистические учеты, </a:t>
            </a:r>
            <a:r>
              <a:rPr lang="ru-RU" altLang="ru-RU" sz="2400" b="0" dirty="0" smtClean="0">
                <a:solidFill>
                  <a:srgbClr val="000000"/>
                </a:solidFill>
                <a:latin typeface="+mn-lt"/>
              </a:rPr>
              <a:t>розыскные </a:t>
            </a:r>
            <a:r>
              <a:rPr lang="ru-RU" altLang="ru-RU" sz="2400" b="0" dirty="0" err="1">
                <a:solidFill>
                  <a:srgbClr val="000000"/>
                </a:solidFill>
                <a:latin typeface="+mn-lt"/>
              </a:rPr>
              <a:t>учетыоперативно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</a:rPr>
              <a:t>-справочные учеты, автоматизированные банки данных дактилоскопической информации  (АДИС "</a:t>
            </a:r>
            <a:r>
              <a:rPr lang="ru-RU" altLang="ru-RU" sz="2400" b="0" dirty="0" err="1">
                <a:solidFill>
                  <a:srgbClr val="000000"/>
                </a:solidFill>
                <a:latin typeface="+mn-lt"/>
              </a:rPr>
              <a:t>Папилон</a:t>
            </a:r>
            <a:r>
              <a:rPr lang="ru-RU" altLang="ru-RU" sz="2400" b="0" dirty="0">
                <a:solidFill>
                  <a:srgbClr val="000000"/>
                </a:solidFill>
                <a:latin typeface="+mn-lt"/>
              </a:rPr>
              <a:t>" )</a:t>
            </a:r>
            <a:endParaRPr lang="ru-RU" altLang="ru-RU" sz="2400" b="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1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18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23528" y="872716"/>
            <a:ext cx="7884876" cy="388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2800" b="0" dirty="0">
                <a:solidFill>
                  <a:srgbClr val="000000"/>
                </a:solidFill>
                <a:latin typeface="+mj-lt"/>
              </a:rPr>
              <a:t>	</a:t>
            </a:r>
            <a:r>
              <a:rPr kumimoji="1" lang="ru-RU" altLang="ru-RU" sz="2800" b="0" dirty="0">
                <a:solidFill>
                  <a:srgbClr val="000000"/>
                </a:solidFill>
                <a:latin typeface="+mj-lt"/>
              </a:rPr>
              <a:t>По способу доступа к </a:t>
            </a:r>
            <a:r>
              <a:rPr kumimoji="1" lang="ru-RU" altLang="ru-RU" sz="2800" b="0" dirty="0" smtClean="0">
                <a:solidFill>
                  <a:srgbClr val="000000"/>
                </a:solidFill>
                <a:latin typeface="+mj-lt"/>
              </a:rPr>
              <a:t>БД выделяют: </a:t>
            </a:r>
            <a:endParaRPr kumimoji="1" lang="ru-RU" altLang="ru-RU" sz="2800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rgbClr val="000000"/>
                </a:solidFill>
                <a:latin typeface="+mj-lt"/>
              </a:rPr>
              <a:t>Файл-серверные </a:t>
            </a:r>
            <a:r>
              <a:rPr lang="ru-RU" altLang="ru-RU" sz="2800" dirty="0" smtClean="0">
                <a:solidFill>
                  <a:srgbClr val="000000"/>
                </a:solidFill>
                <a:latin typeface="+mj-lt"/>
              </a:rPr>
              <a:t>СУБД</a:t>
            </a:r>
            <a:r>
              <a:rPr lang="ru-RU" altLang="ru-RU" sz="2800" b="0" dirty="0" smtClean="0">
                <a:solidFill>
                  <a:srgbClr val="000000"/>
                </a:solidFill>
                <a:latin typeface="+mj-lt"/>
              </a:rPr>
              <a:t>. </a:t>
            </a:r>
            <a:br>
              <a:rPr lang="ru-RU" altLang="ru-RU" sz="2800" b="0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ru-RU" sz="28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lang="en-US" altLang="ru-RU" sz="2800" b="0" dirty="0">
                <a:solidFill>
                  <a:srgbClr val="000000"/>
                </a:solidFill>
                <a:latin typeface="+mj-lt"/>
              </a:rPr>
              <a:t>Microsoft Access, Paradox, dBase, FoxPro, Visual FoxPro</a:t>
            </a: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altLang="ru-RU" sz="2800" b="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</a:rPr>
              <a:t>Клиент-серверные СУБД</a:t>
            </a:r>
            <a:r>
              <a:rPr lang="ru-RU" altLang="ru-RU" sz="2800" b="0" dirty="0" smtClean="0">
                <a:solidFill>
                  <a:srgbClr val="000000"/>
                </a:solidFill>
                <a:latin typeface="+mj-lt"/>
              </a:rPr>
              <a:t>. </a:t>
            </a:r>
            <a:br>
              <a:rPr lang="ru-RU" altLang="ru-RU" sz="2800" b="0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ru-RU" sz="28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lang="en-US" altLang="ru-RU" sz="2800" b="0" dirty="0">
                <a:solidFill>
                  <a:srgbClr val="000000"/>
                </a:solidFill>
                <a:latin typeface="+mj-lt"/>
              </a:rPr>
              <a:t>Oracle, Firebird, </a:t>
            </a:r>
            <a:r>
              <a:rPr lang="en-US" altLang="ru-RU" sz="2800" b="0" dirty="0" err="1">
                <a:solidFill>
                  <a:srgbClr val="000000"/>
                </a:solidFill>
                <a:latin typeface="+mj-lt"/>
              </a:rPr>
              <a:t>Interbase</a:t>
            </a:r>
            <a:r>
              <a:rPr lang="en-US" altLang="ru-RU" sz="2800" b="0" dirty="0">
                <a:solidFill>
                  <a:srgbClr val="000000"/>
                </a:solidFill>
                <a:latin typeface="+mj-lt"/>
              </a:rPr>
              <a:t>, IBM DB2, Informix, MS SQL Server, Sybase Adaptive Server Enterprise, PostgreSQL, MySQL, </a:t>
            </a:r>
            <a:r>
              <a:rPr lang="en-US" altLang="ru-RU" sz="2800" b="0" dirty="0" err="1">
                <a:solidFill>
                  <a:srgbClr val="000000"/>
                </a:solidFill>
                <a:latin typeface="+mj-lt"/>
              </a:rPr>
              <a:t>Caché</a:t>
            </a:r>
            <a:r>
              <a:rPr lang="en-US" altLang="ru-RU" sz="2800" b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altLang="ru-RU" sz="2800" b="0" dirty="0">
                <a:solidFill>
                  <a:srgbClr val="000000"/>
                </a:solidFill>
                <a:latin typeface="+mj-lt"/>
              </a:rPr>
              <a:t>ЛИНТЕР</a:t>
            </a:r>
          </a:p>
        </p:txBody>
      </p:sp>
    </p:spTree>
    <p:extLst>
      <p:ext uri="{BB962C8B-B14F-4D97-AF65-F5344CB8AC3E}">
        <p14:creationId xmlns:p14="http://schemas.microsoft.com/office/powerpoint/2010/main" val="1852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19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0" y="523220"/>
            <a:ext cx="91440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800" b="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kumimoji="1" lang="ru-RU" altLang="ru-RU" sz="2200" dirty="0">
                <a:solidFill>
                  <a:srgbClr val="000000"/>
                </a:solidFill>
                <a:latin typeface="+mj-lt"/>
              </a:rPr>
              <a:t>В файл-серверных СУБД </a:t>
            </a:r>
            <a:r>
              <a:rPr kumimoji="1" lang="ru-RU" altLang="ru-RU" sz="2200" b="0" dirty="0">
                <a:solidFill>
                  <a:srgbClr val="000000"/>
                </a:solidFill>
                <a:latin typeface="+mj-lt"/>
              </a:rPr>
              <a:t>файлы данных располагаются централизованно на файл-сервере. СУБД располагается на каждом клиентском компьютере (рабочей станции). Доступ СУБД к данным осуществляется через локальную сеть. Синхронизация чтений и обновлений осуществляется посредством файловых блокировок.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ru-RU" altLang="ru-RU" sz="2200" b="0" i="1" dirty="0">
                <a:solidFill>
                  <a:srgbClr val="000000"/>
                </a:solidFill>
                <a:latin typeface="+mj-lt"/>
              </a:rPr>
              <a:t>Преимуществом</a:t>
            </a:r>
            <a:r>
              <a:rPr kumimoji="1" lang="ru-RU" altLang="ru-RU" sz="2200" b="0" dirty="0">
                <a:solidFill>
                  <a:srgbClr val="000000"/>
                </a:solidFill>
                <a:latin typeface="+mj-lt"/>
              </a:rPr>
              <a:t> этой архитектуры является низкая нагрузка на процессор файлового сервера.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ru-RU" altLang="ru-RU" sz="2200" b="0" i="1" dirty="0">
                <a:solidFill>
                  <a:srgbClr val="000000"/>
                </a:solidFill>
                <a:latin typeface="+mj-lt"/>
              </a:rPr>
              <a:t>Недостатки</a:t>
            </a:r>
            <a:r>
              <a:rPr kumimoji="1" lang="ru-RU" altLang="ru-RU" sz="2200" b="0" dirty="0">
                <a:solidFill>
                  <a:srgbClr val="000000"/>
                </a:solidFill>
                <a:latin typeface="+mj-lt"/>
              </a:rPr>
              <a:t>: потенциально высокая загрузка локальной сети; затруднённость или невозможность централизованного управления; затруднённость или невозможность обеспечения таких важных характеристик, как высокая надёжность, высокая доступность и высокая безопасность. Применяются чаще всего в локальных приложениях, которые используют функции управления БД; в системах с низкой интенсивностью обработки данных и низкими пиковыми нагрузками на БД.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ru-RU" altLang="ru-RU" sz="2200" b="0" dirty="0">
                <a:solidFill>
                  <a:srgbClr val="000000"/>
                </a:solidFill>
                <a:latin typeface="+mj-lt"/>
              </a:rPr>
              <a:t>На данный момент файл-серверная технология считается устаревшей, а её использование в крупных </a:t>
            </a:r>
            <a:r>
              <a:rPr kumimoji="1" lang="ru-RU" altLang="ru-RU" sz="2200" b="0" dirty="0" smtClean="0">
                <a:solidFill>
                  <a:srgbClr val="000000"/>
                </a:solidFill>
                <a:latin typeface="+mj-lt"/>
              </a:rPr>
              <a:t>ИС </a:t>
            </a:r>
            <a:r>
              <a:rPr kumimoji="1" lang="ru-RU" altLang="ru-RU" sz="2200" b="0" dirty="0">
                <a:solidFill>
                  <a:srgbClr val="000000"/>
                </a:solidFill>
                <a:latin typeface="+mj-lt"/>
              </a:rPr>
              <a:t>— недостатком</a:t>
            </a:r>
            <a:r>
              <a:rPr kumimoji="1" lang="ru-RU" altLang="ru-RU" sz="2200" b="0" dirty="0" smtClean="0">
                <a:solidFill>
                  <a:srgbClr val="000000"/>
                </a:solidFill>
                <a:latin typeface="+mj-lt"/>
              </a:rPr>
              <a:t>.</a:t>
            </a:r>
            <a:endParaRPr kumimoji="1" lang="ru-RU" altLang="ru-RU" sz="22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3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7238" y="2189163"/>
            <a:ext cx="7700962" cy="367188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606600" y="1316755"/>
            <a:ext cx="730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  <a:t>Тема 1. Введение в курс </a:t>
            </a:r>
            <a:r>
              <a:rPr lang="ru-RU" sz="3600" dirty="0" smtClean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  <a:t/>
            </a:r>
            <a:br>
              <a:rPr lang="ru-RU" sz="3600" dirty="0" smtClean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</a:br>
            <a:r>
              <a:rPr lang="ru-RU" sz="3600" dirty="0" smtClean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  <a:t>«</a:t>
            </a:r>
            <a:r>
              <a:rPr lang="ru-RU" sz="36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  <a:t>Базы данных</a:t>
            </a:r>
            <a:r>
              <a:rPr lang="ru-RU" sz="3600" dirty="0" smtClean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latin typeface="Arial" charset="0"/>
              </a:rPr>
              <a:t>»</a:t>
            </a:r>
            <a:endParaRPr lang="ru-RU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-26998" y="-244539"/>
            <a:ext cx="1511660" cy="72723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2400" b="0"/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4450"/>
            <a:ext cx="1341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033713" y="2398069"/>
            <a:ext cx="4149725" cy="171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10000"/>
              </a:lnSpc>
              <a:buClr>
                <a:srgbClr val="CC0000"/>
              </a:buClr>
              <a:defRPr/>
            </a:pPr>
            <a:endParaRPr kumimoji="0"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110000"/>
              </a:lnSpc>
              <a:buClr>
                <a:srgbClr val="CC0000"/>
              </a:buClr>
              <a:defRPr/>
            </a:pPr>
            <a:endParaRPr kumimoji="0"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110000"/>
              </a:lnSpc>
              <a:buClr>
                <a:srgbClr val="CC0000"/>
              </a:buClr>
              <a:defRPr/>
            </a:pPr>
            <a:endParaRPr kumimoji="0"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0"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Лекция  </a:t>
            </a:r>
            <a:r>
              <a:rPr kumimoji="0"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endParaRPr kumimoji="0"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20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31540" y="870368"/>
            <a:ext cx="802666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2400" b="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kumimoji="1" lang="ru-RU" altLang="ru-RU" sz="2400" dirty="0">
                <a:solidFill>
                  <a:srgbClr val="000000"/>
                </a:solidFill>
                <a:latin typeface="+mj-lt"/>
              </a:rPr>
              <a:t>Клиент-серверная СУБД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располагается на сервере вместе с БД и осуществляет доступ к БД непосредственно, в монопольном режиме. Все клиентские запросы на обработку данных обрабатываются клиент-серверной СУБД централизованно.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ru-RU" altLang="ru-RU" sz="2400" b="0" i="1" dirty="0">
                <a:solidFill>
                  <a:srgbClr val="000000"/>
                </a:solidFill>
                <a:latin typeface="+mj-lt"/>
              </a:rPr>
              <a:t>Недостаток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клиент-серверных СУБД состоит в повышенных требованиях к серверу.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ru-RU" altLang="ru-RU" sz="2400" b="0" i="1" dirty="0">
                <a:solidFill>
                  <a:srgbClr val="000000"/>
                </a:solidFill>
                <a:latin typeface="+mj-lt"/>
              </a:rPr>
              <a:t>Достоинства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: потенциально более низкая загрузка локальной сети; удобство централизованного управления; удобство обеспечения таких важных характеристик, как высокая надёжность, высокая доступность и высокая безопасность.</a:t>
            </a:r>
          </a:p>
          <a:p>
            <a:pPr marL="0" indent="363538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21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0" y="523220"/>
            <a:ext cx="9000492" cy="39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	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По форме представляемой информации выделяют </a:t>
            </a:r>
            <a:r>
              <a:rPr kumimoji="1" lang="ru-RU" altLang="ru-RU" sz="2400" dirty="0">
                <a:solidFill>
                  <a:srgbClr val="000000"/>
                </a:solidFill>
                <a:latin typeface="+mj-lt"/>
              </a:rPr>
              <a:t>фактографические, документальные, </a:t>
            </a: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мультимедийные</a:t>
            </a:r>
            <a:r>
              <a:rPr kumimoji="1"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БД. </a:t>
            </a:r>
            <a:endParaRPr kumimoji="1" lang="ru-RU" altLang="ru-RU" sz="24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фактографические БД,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в которых хранится информация об интересующих пользователя объектах предметной области в виде «фактов» (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facts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– «данные» (англ.)). Например, данные о сотрудниках, данные о поставщиках и поставках продукции и т.п. При этом в качестве факта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рассматривается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неделимый по смыслу информационный элемент, отражающий значение какого-либо свойства объекта.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</a:b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kumimoji="1" lang="en-US" altLang="ru-RU" sz="2400" b="0" dirty="0">
                <a:solidFill>
                  <a:srgbClr val="000000"/>
                </a:solidFill>
                <a:latin typeface="+mj-lt"/>
              </a:rPr>
              <a:t>Oracle,  PostgreSQL, MySQL, Microsoft Access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22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0"/>
            <a:ext cx="4070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0" y="523220"/>
            <a:ext cx="9000492" cy="5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	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По форме представляемой информации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выделяют: </a:t>
            </a: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документальные БД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Единицей хранения является какой-либо документ (например, текст закона или статьи), и пользователю в ответ на его запрос выдается либо ссылка на документ, либо сам документ, в котором он может найти интересующую его информацию. К документальным БД относятся, например, базы данных научного цитирования: РИНЦ, 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Web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Science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, 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Scopus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и т.д. Большое распространение получили документальные справочные правовые системы </a:t>
            </a:r>
            <a:r>
              <a:rPr kumimoji="1" lang="ru-RU" altLang="ru-RU" sz="2400" b="0" dirty="0" err="1">
                <a:solidFill>
                  <a:srgbClr val="000000"/>
                </a:solidFill>
                <a:latin typeface="+mj-lt"/>
              </a:rPr>
              <a:t>КонсультантПлюс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, ГАРАНТ, Кодекс. </a:t>
            </a:r>
            <a:endParaRPr kumimoji="1" lang="ru-RU" altLang="ru-RU" sz="2400" b="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21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мультимедийные БД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, содержащие мультимедийную информацию: картографические, видео-, аудио-, графические и др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Пример: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банк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данных дактилоскопической информации  (АДИС "</a:t>
            </a:r>
            <a:r>
              <a:rPr kumimoji="1" lang="ru-RU" altLang="ru-RU" sz="2400" b="0" dirty="0" err="1" smtClean="0">
                <a:solidFill>
                  <a:srgbClr val="000000"/>
                </a:solidFill>
                <a:latin typeface="+mj-lt"/>
              </a:rPr>
              <a:t>Папилон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«).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/>
            </a:r>
            <a:br>
              <a:rPr kumimoji="1" lang="ru-RU" altLang="ru-RU" sz="2400" b="0" dirty="0">
                <a:solidFill>
                  <a:srgbClr val="000000"/>
                </a:solidFill>
                <a:latin typeface="+mj-lt"/>
              </a:rPr>
            </a:b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7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36593-9456-4FC6-B4E1-E560FA578CBD}" type="slidenum">
              <a:rPr lang="ru-RU" altLang="ru-RU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23</a:t>
            </a:fld>
            <a:endParaRPr lang="ru-RU" altLang="ru-R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15220"/>
            <a:ext cx="5102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</a:t>
            </a:r>
            <a:r>
              <a:rPr kumimoji="1" lang="ru-RU" alt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СУБД и БД</a:t>
            </a:r>
            <a:endParaRPr kumimoji="1"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43508" y="764704"/>
            <a:ext cx="7920880" cy="6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spcBef>
                <a:spcPts val="300"/>
              </a:spcBef>
              <a:buClr>
                <a:srgbClr val="C00000"/>
              </a:buClr>
              <a:buSzPct val="129000"/>
              <a:buNone/>
              <a:defRPr/>
            </a:pP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По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способу распространения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: </a:t>
            </a:r>
          </a:p>
          <a:p>
            <a:pPr marL="457200" indent="-457200">
              <a:spcBef>
                <a:spcPts val="300"/>
              </a:spcBef>
              <a:buClr>
                <a:srgbClr val="C00000"/>
              </a:buClr>
              <a:buSzPct val="129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err="1" smtClean="0">
                <a:solidFill>
                  <a:srgbClr val="000000"/>
                </a:solidFill>
                <a:latin typeface="+mj-lt"/>
              </a:rPr>
              <a:t>Commercial</a:t>
            </a:r>
            <a:r>
              <a:rPr kumimoji="1" lang="ru-RU" alt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dirty="0" err="1">
                <a:solidFill>
                  <a:srgbClr val="000000"/>
                </a:solidFill>
                <a:latin typeface="+mj-lt"/>
              </a:rPr>
              <a:t>Software</a:t>
            </a:r>
            <a:r>
              <a:rPr kumimoji="1"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—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коммерческие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(с ограниченными лицензией возможностями на использование), разрабатываемое для получения прибыли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49263" indent="0">
              <a:spcBef>
                <a:spcPts val="300"/>
              </a:spcBef>
              <a:buClr>
                <a:srgbClr val="C00000"/>
              </a:buClr>
              <a:buSzPct val="129000"/>
              <a:buNone/>
              <a:defRPr/>
            </a:pP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kumimoji="1" lang="en-US" altLang="ru-RU" sz="2400" b="0" dirty="0">
                <a:solidFill>
                  <a:srgbClr val="000000"/>
                </a:solidFill>
                <a:latin typeface="+mj-lt"/>
              </a:rPr>
              <a:t>Oracle, </a:t>
            </a:r>
            <a:r>
              <a:rPr kumimoji="1" lang="en-US" altLang="ru-RU" sz="2400" b="0" dirty="0" smtClean="0">
                <a:solidFill>
                  <a:srgbClr val="000000"/>
                </a:solidFill>
                <a:latin typeface="+mj-lt"/>
              </a:rPr>
              <a:t>Microsoft </a:t>
            </a:r>
            <a:r>
              <a:rPr kumimoji="1" lang="en-US" altLang="ru-RU" sz="2400" b="0" dirty="0">
                <a:solidFill>
                  <a:srgbClr val="000000"/>
                </a:solidFill>
                <a:latin typeface="+mj-lt"/>
              </a:rPr>
              <a:t>Access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spcBef>
                <a:spcPts val="300"/>
              </a:spcBef>
              <a:buClr>
                <a:srgbClr val="C00000"/>
              </a:buClr>
              <a:buSzPct val="129000"/>
              <a:buFont typeface="Wingdings" panose="05000000000000000000" pitchFamily="2" charset="2"/>
              <a:buChar char="ü"/>
              <a:defRPr/>
            </a:pP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300"/>
              </a:spcBef>
              <a:buClr>
                <a:srgbClr val="C00000"/>
              </a:buClr>
              <a:buSzPct val="129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err="1">
                <a:solidFill>
                  <a:srgbClr val="000000"/>
                </a:solidFill>
                <a:latin typeface="+mj-lt"/>
              </a:rPr>
              <a:t>Freeware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—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свободные, распространяемые 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без ограничений на использование, модификацию и распространение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49263" indent="0">
              <a:spcBef>
                <a:spcPts val="300"/>
              </a:spcBef>
              <a:buClr>
                <a:srgbClr val="C00000"/>
              </a:buClr>
              <a:buSzPct val="129000"/>
              <a:buNone/>
              <a:defRPr/>
            </a:pP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Примеры: </a:t>
            </a:r>
            <a:r>
              <a:rPr kumimoji="1" lang="en-US" altLang="ru-RU" sz="2400" b="0" dirty="0" smtClean="0">
                <a:solidFill>
                  <a:srgbClr val="000000"/>
                </a:solidFill>
                <a:latin typeface="+mj-lt"/>
              </a:rPr>
              <a:t>MySQL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.</a:t>
            </a: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300"/>
              </a:spcBef>
              <a:buClr>
                <a:srgbClr val="C00000"/>
              </a:buClr>
              <a:buSzPct val="129000"/>
              <a:buFont typeface="Wingdings" panose="05000000000000000000" pitchFamily="2" charset="2"/>
              <a:buChar char="ü"/>
              <a:defRPr/>
            </a:pP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300"/>
              </a:spcBef>
              <a:buClr>
                <a:srgbClr val="C00000"/>
              </a:buClr>
              <a:buSzPct val="129000"/>
              <a:buFont typeface="Wingdings" panose="05000000000000000000" pitchFamily="2" charset="2"/>
              <a:buChar char="ü"/>
              <a:defRPr/>
            </a:pPr>
            <a:r>
              <a:rPr kumimoji="1" lang="ru-RU" altLang="ru-RU" sz="2400" dirty="0" err="1">
                <a:solidFill>
                  <a:srgbClr val="000000"/>
                </a:solidFill>
                <a:latin typeface="+mj-lt"/>
              </a:rPr>
              <a:t>Shareware</a:t>
            </a:r>
            <a:r>
              <a:rPr kumimoji="1" lang="ru-RU" altLang="ru-RU" sz="2400" b="0" dirty="0">
                <a:solidFill>
                  <a:srgbClr val="000000"/>
                </a:solidFill>
                <a:latin typeface="+mj-lt"/>
              </a:rPr>
              <a:t> — </a:t>
            </a:r>
            <a:r>
              <a:rPr kumimoji="1" lang="ru-RU" altLang="ru-RU" sz="2400" b="0" dirty="0" smtClean="0">
                <a:solidFill>
                  <a:srgbClr val="000000"/>
                </a:solidFill>
                <a:latin typeface="+mj-lt"/>
              </a:rPr>
              <a:t>условно-бесплатные.</a:t>
            </a:r>
            <a:endParaRPr kumimoji="1" lang="ru-RU" altLang="ru-RU" sz="2400" b="0" dirty="0">
              <a:solidFill>
                <a:srgbClr val="000000"/>
              </a:solidFill>
              <a:latin typeface="+mj-lt"/>
            </a:endParaRPr>
          </a:p>
          <a:p>
            <a:pPr indent="369888"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endParaRPr kumimoji="1" lang="ru-RU" alt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indent="369888"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endParaRPr kumimoji="1" lang="ru-RU" alt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</a:pPr>
            <a:r>
              <a:rPr kumimoji="1"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altLang="ru-RU" sz="2400" dirty="0">
              <a:solidFill>
                <a:srgbClr val="463416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838131"/>
          </a:xfrm>
        </p:spPr>
        <p:txBody>
          <a:bodyPr/>
          <a:lstStyle/>
          <a:p>
            <a:r>
              <a:rPr kumimoji="1"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Классификация СУБД</a:t>
            </a:r>
            <a:br>
              <a:rPr kumimoji="1"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 используемой Модели данных</a:t>
            </a:r>
            <a:br>
              <a:rPr kumimoji="1"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10517"/>
            <a:ext cx="8429684" cy="5024454"/>
          </a:xfrm>
        </p:spPr>
        <p:txBody>
          <a:bodyPr/>
          <a:lstStyle/>
          <a:p>
            <a:r>
              <a:rPr lang="ru-RU" b="1" dirty="0" smtClean="0"/>
              <a:t>иерархические БД –</a:t>
            </a:r>
            <a:r>
              <a:rPr lang="ru-RU" dirty="0" smtClean="0"/>
              <a:t> в виде многоуровневой структуры</a:t>
            </a:r>
          </a:p>
          <a:p>
            <a:r>
              <a:rPr lang="ru-RU" b="1" dirty="0" smtClean="0"/>
              <a:t>сетевые БД –</a:t>
            </a:r>
            <a:r>
              <a:rPr lang="ru-RU" dirty="0" smtClean="0"/>
              <a:t> набор узлов, в котором каждый может быть связан с каждым.</a:t>
            </a:r>
          </a:p>
          <a:p>
            <a:r>
              <a:rPr lang="ru-RU" b="1" dirty="0" smtClean="0"/>
              <a:t>реляционные БД</a:t>
            </a:r>
            <a:r>
              <a:rPr lang="ru-RU" dirty="0" smtClean="0"/>
              <a:t> – (99,9%) набор взаимосвязанных </a:t>
            </a:r>
            <a:r>
              <a:rPr lang="ru-RU" dirty="0" smtClean="0"/>
              <a:t>таблиц</a:t>
            </a:r>
          </a:p>
          <a:p>
            <a:r>
              <a:rPr lang="ru-RU" b="1" dirty="0" smtClean="0"/>
              <a:t>Объектно-ориентированные</a:t>
            </a:r>
          </a:p>
          <a:p>
            <a:r>
              <a:rPr lang="ru-RU" b="1" dirty="0" smtClean="0"/>
              <a:t>Объектно-реляционные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265" t="20625" r="24100" b="19167"/>
          <a:stretch>
            <a:fillRect/>
          </a:stretch>
        </p:blipFill>
        <p:spPr bwMode="auto">
          <a:xfrm>
            <a:off x="599606" y="172249"/>
            <a:ext cx="7844957" cy="62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64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072362" cy="53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Иерархическая БД </a:t>
            </a:r>
            <a:r>
              <a:rPr lang="ru-RU" b="0" dirty="0" smtClean="0"/>
              <a:t>– это набор данных в виде многоуровневой структуры (дерева)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572132" y="4000504"/>
            <a:ext cx="2071702" cy="11430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700"/>
          <a:stretch>
            <a:fillRect/>
          </a:stretch>
        </p:blipFill>
        <p:spPr bwMode="auto">
          <a:xfrm>
            <a:off x="428596" y="1638657"/>
            <a:ext cx="7786742" cy="50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Сетевая БД</a:t>
            </a:r>
            <a:r>
              <a:rPr lang="ru-RU" b="0" dirty="0" smtClean="0"/>
              <a:t> – это набор узлов, в которых каждый может быть связан с каждым (схема дорог, схема метро).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29388" y="1571612"/>
            <a:ext cx="1785950" cy="7858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15370" cy="1162048"/>
          </a:xfrm>
        </p:spPr>
        <p:txBody>
          <a:bodyPr/>
          <a:lstStyle/>
          <a:p>
            <a:r>
              <a:rPr lang="ru-RU" sz="2400" b="1" u="sng" dirty="0" smtClean="0"/>
              <a:t>Реляционная база данных</a:t>
            </a:r>
            <a:r>
              <a:rPr lang="ru-RU" sz="2400" dirty="0" smtClean="0"/>
              <a:t> – это набор простых таблиц, между которыми установлены связи (отношения) с помощью числовых кодов. </a:t>
            </a:r>
            <a:r>
              <a:rPr lang="ru-RU" sz="2400" b="1" i="1" dirty="0" smtClean="0"/>
              <a:t>1970-е </a:t>
            </a:r>
            <a:r>
              <a:rPr lang="ru-RU" sz="2400" b="1" i="1" dirty="0" err="1" smtClean="0"/>
              <a:t>гг</a:t>
            </a:r>
            <a:r>
              <a:rPr lang="ru-RU" sz="2400" dirty="0" smtClean="0"/>
              <a:t> </a:t>
            </a:r>
            <a:r>
              <a:rPr lang="ru-RU" sz="2400" i="1" dirty="0" smtClean="0"/>
              <a:t>. Э. Кодд, англ. </a:t>
            </a:r>
            <a:r>
              <a:rPr lang="ru-RU" sz="2400" i="1" dirty="0" err="1" smtClean="0"/>
              <a:t>relation</a:t>
            </a:r>
            <a:r>
              <a:rPr lang="ru-RU" sz="2400" i="1" dirty="0" smtClean="0"/>
              <a:t> – отношение</a:t>
            </a:r>
            <a:r>
              <a:rPr lang="ru-RU" sz="2400" dirty="0" smtClean="0"/>
              <a:t> .</a:t>
            </a:r>
            <a:endParaRPr lang="ru-RU" sz="2400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 l="36328" t="1563" r="390" b="49999"/>
          <a:stretch>
            <a:fillRect/>
          </a:stretch>
        </p:blipFill>
        <p:spPr bwMode="auto">
          <a:xfrm>
            <a:off x="1000100" y="2357430"/>
            <a:ext cx="6715172" cy="385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82" t="50810" r="34375" b="578"/>
          <a:stretch>
            <a:fillRect/>
          </a:stretch>
        </p:blipFill>
        <p:spPr bwMode="auto">
          <a:xfrm>
            <a:off x="214282" y="1214422"/>
            <a:ext cx="8501122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7238" y="2189163"/>
            <a:ext cx="7700962" cy="367188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90500"/>
            <a:ext cx="914400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533400" y="2082362"/>
            <a:ext cx="82089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Основные термины и определения</a:t>
            </a:r>
          </a:p>
          <a:p>
            <a:pPr algn="ctr">
              <a:defRPr/>
            </a:pPr>
            <a:endParaRPr lang="ru-RU" sz="4400" dirty="0" smtClean="0">
              <a:ln w="22225">
                <a:solidFill>
                  <a:srgbClr val="3333CC"/>
                </a:solidFill>
                <a:prstDash val="solid"/>
              </a:ln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endParaRPr lang="ru-RU" sz="4400" dirty="0">
              <a:ln w="22225">
                <a:solidFill>
                  <a:srgbClr val="3333CC"/>
                </a:solidFill>
                <a:prstDash val="solid"/>
              </a:ln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0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49288" y="3717925"/>
            <a:ext cx="1727200" cy="17287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 таблице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хранятся 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данные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08288" y="3717925"/>
            <a:ext cx="1727200" cy="17287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Объект для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удобной 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работы с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данными в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таблицах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64100" y="3717925"/>
            <a:ext cx="2012950" cy="17287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Команды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обращения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пользователя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 СУБД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5975" y="3717925"/>
            <a:ext cx="1727200" cy="17287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Документ,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созданный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на основе</a:t>
            </a:r>
          </a:p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таблиц </a:t>
            </a:r>
          </a:p>
          <a:p>
            <a:pPr>
              <a:defRPr/>
            </a:pP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1619250" y="3286125"/>
            <a:ext cx="0" cy="43021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3708400" y="3286125"/>
            <a:ext cx="0" cy="43021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5940425" y="3286125"/>
            <a:ext cx="0" cy="43021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8101013" y="3286125"/>
            <a:ext cx="0" cy="43021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3600" y="2709863"/>
            <a:ext cx="144145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Таблица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22600" y="2709863"/>
            <a:ext cx="144145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Форма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21288" y="2709863"/>
            <a:ext cx="144145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Запрос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80288" y="2709863"/>
            <a:ext cx="144145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Отчёт 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4787900" y="1846263"/>
            <a:ext cx="936625" cy="7921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4932363" y="1846263"/>
            <a:ext cx="2592387" cy="8636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051050" y="1846263"/>
            <a:ext cx="2592388" cy="8636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3779838" y="1846263"/>
            <a:ext cx="936625" cy="8636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76600" y="1341438"/>
            <a:ext cx="295275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Объекты СУБД</a:t>
            </a:r>
          </a:p>
        </p:txBody>
      </p:sp>
      <p:sp>
        <p:nvSpPr>
          <p:cNvPr id="6163" name="Заголовок 2"/>
          <p:cNvSpPr>
            <a:spLocks/>
          </p:cNvSpPr>
          <p:nvPr/>
        </p:nvSpPr>
        <p:spPr bwMode="auto">
          <a:xfrm>
            <a:off x="539750" y="188913"/>
            <a:ext cx="8147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chemeClr val="tx2"/>
                </a:solidFill>
                <a:latin typeface="Calibri" pitchFamily="34" charset="0"/>
              </a:rPr>
              <a:t>Объекты СУБД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/>
        </p:nvSpPr>
        <p:spPr>
          <a:xfrm>
            <a:off x="684212" y="188912"/>
            <a:ext cx="80025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Реляционные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базы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данных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7" name="Google Shape;187;p18"/>
          <p:cNvSpPr txBox="1"/>
          <p:nvPr/>
        </p:nvSpPr>
        <p:spPr>
          <a:xfrm>
            <a:off x="19091" y="838994"/>
            <a:ext cx="8893174" cy="1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ru-RU" sz="2000" dirty="0"/>
              <a:t>Таблица – главный объект БД</a:t>
            </a:r>
          </a:p>
          <a:p>
            <a:pPr>
              <a:buNone/>
            </a:pPr>
            <a:r>
              <a:rPr lang="ru-RU" sz="2000" u="sng" dirty="0"/>
              <a:t>Основные элементы таблицы: </a:t>
            </a:r>
            <a:r>
              <a:rPr lang="ru-RU" sz="2000" dirty="0"/>
              <a:t>поле , запись</a:t>
            </a:r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ru-RU" sz="20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реляционной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(РБД)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реляционная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основанная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представлении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3619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Строка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РБД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называется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столбец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полем</a:t>
            </a:r>
            <a:endParaRPr sz="2000" dirty="0"/>
          </a:p>
        </p:txBody>
      </p:sp>
      <p:graphicFrame>
        <p:nvGraphicFramePr>
          <p:cNvPr id="188" name="Google Shape;188;p18"/>
          <p:cNvGraphicFramePr/>
          <p:nvPr/>
        </p:nvGraphicFramePr>
        <p:xfrm>
          <a:off x="755650" y="3068637"/>
          <a:ext cx="8137500" cy="1744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5175"/>
                <a:gridCol w="2033575"/>
                <a:gridCol w="2035175"/>
                <a:gridCol w="2033575"/>
              </a:tblGrid>
              <a:tr h="43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Имя поля 1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Имя поля 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Имя поля 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Имя поля 4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18"/>
          <p:cNvSpPr txBox="1"/>
          <p:nvPr/>
        </p:nvSpPr>
        <p:spPr>
          <a:xfrm>
            <a:off x="1331912" y="5229225"/>
            <a:ext cx="1223962" cy="455612"/>
          </a:xfrm>
          <a:prstGeom prst="rect">
            <a:avLst/>
          </a:prstGeom>
          <a:noFill/>
          <a:ln w="28575" cap="flat" cmpd="sng">
            <a:solidFill>
              <a:srgbClr val="005A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6877050" y="5302250"/>
            <a:ext cx="1223962" cy="455612"/>
          </a:xfrm>
          <a:prstGeom prst="rect">
            <a:avLst/>
          </a:prstGeom>
          <a:noFill/>
          <a:ln w="28575" cap="flat" cmpd="sng">
            <a:solidFill>
              <a:srgbClr val="005A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91" name="Google Shape;191;p18"/>
          <p:cNvCxnSpPr/>
          <p:nvPr/>
        </p:nvCxnSpPr>
        <p:spPr>
          <a:xfrm rot="10800000" flipH="1">
            <a:off x="1979612" y="4149725"/>
            <a:ext cx="288925" cy="1079500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" name="Google Shape;192;p18"/>
          <p:cNvCxnSpPr/>
          <p:nvPr/>
        </p:nvCxnSpPr>
        <p:spPr>
          <a:xfrm rot="10800000">
            <a:off x="6229350" y="4149725"/>
            <a:ext cx="647700" cy="1439862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3" name="Google Shape;193;p18"/>
          <p:cNvSpPr txBox="1"/>
          <p:nvPr/>
        </p:nvSpPr>
        <p:spPr>
          <a:xfrm>
            <a:off x="900112" y="5949950"/>
            <a:ext cx="76327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таблицы реляционной БД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2939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336585" y="405531"/>
            <a:ext cx="80025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28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Записи</a:t>
            </a:r>
            <a:r>
              <a:rPr lang="en-US" sz="28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8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поля</a:t>
            </a:r>
            <a:r>
              <a:rPr lang="en-US" sz="28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РБД</a:t>
            </a:r>
            <a:endParaRPr sz="2800" dirty="0"/>
          </a:p>
        </p:txBody>
      </p:sp>
      <p:graphicFrame>
        <p:nvGraphicFramePr>
          <p:cNvPr id="199" name="Google Shape;199;p19"/>
          <p:cNvGraphicFramePr/>
          <p:nvPr/>
        </p:nvGraphicFramePr>
        <p:xfrm>
          <a:off x="468312" y="3214687"/>
          <a:ext cx="8424825" cy="2009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7925"/>
                <a:gridCol w="2160575"/>
                <a:gridCol w="1150925"/>
                <a:gridCol w="2665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книги</a:t>
                      </a:r>
                      <a:endParaRPr dirty="0"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Автор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 издания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Издательство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Стихотворения 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А. С. Пушкин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Москва: АСТ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Пётр Первый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А. Н. Толстой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М.:Панорама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Басни  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И. А. Крылов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1988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М.: Совет.Россия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19"/>
          <p:cNvSpPr txBox="1"/>
          <p:nvPr/>
        </p:nvSpPr>
        <p:spPr>
          <a:xfrm>
            <a:off x="1116012" y="6021387"/>
            <a:ext cx="1223962" cy="455612"/>
          </a:xfrm>
          <a:prstGeom prst="rect">
            <a:avLst/>
          </a:prstGeom>
          <a:noFill/>
          <a:ln w="28575" cap="flat" cmpd="sng">
            <a:solidFill>
              <a:srgbClr val="005A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5364162" y="6021387"/>
            <a:ext cx="1223962" cy="455612"/>
          </a:xfrm>
          <a:prstGeom prst="rect">
            <a:avLst/>
          </a:prstGeom>
          <a:noFill/>
          <a:ln w="28575" cap="flat" cmpd="sng">
            <a:solidFill>
              <a:srgbClr val="005A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02" name="Google Shape;202;p19"/>
          <p:cNvCxnSpPr/>
          <p:nvPr/>
        </p:nvCxnSpPr>
        <p:spPr>
          <a:xfrm rot="10800000" flipH="1">
            <a:off x="1763712" y="4941887"/>
            <a:ext cx="215900" cy="1079500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3" name="Google Shape;203;p19"/>
          <p:cNvCxnSpPr/>
          <p:nvPr/>
        </p:nvCxnSpPr>
        <p:spPr>
          <a:xfrm rot="10800000" flipH="1">
            <a:off x="6084887" y="5229225"/>
            <a:ext cx="863600" cy="792162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4" name="Google Shape;204;p19"/>
          <p:cNvSpPr txBox="1"/>
          <p:nvPr/>
        </p:nvSpPr>
        <p:spPr>
          <a:xfrm>
            <a:off x="467544" y="1020239"/>
            <a:ext cx="8352927" cy="32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3619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ru-RU" sz="2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Строка таблицы РБД называется </a:t>
            </a:r>
            <a:r>
              <a:rPr lang="ru-RU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записью</a:t>
            </a:r>
            <a:r>
              <a:rPr lang="ru-RU" sz="2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столбец </a:t>
            </a:r>
            <a:r>
              <a:rPr lang="ru-RU" sz="2200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полем.</a:t>
            </a:r>
            <a:endParaRPr lang="ru-RU" sz="2200" b="1" i="1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1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содержит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всю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информацию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одном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описываемом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36195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cxnSp>
        <p:nvCxnSpPr>
          <p:cNvPr id="207" name="Google Shape;207;p19"/>
          <p:cNvCxnSpPr/>
          <p:nvPr/>
        </p:nvCxnSpPr>
        <p:spPr>
          <a:xfrm rot="10800000">
            <a:off x="5724525" y="5229225"/>
            <a:ext cx="215900" cy="792162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" name="Google Shape;208;p19"/>
          <p:cNvCxnSpPr/>
          <p:nvPr/>
        </p:nvCxnSpPr>
        <p:spPr>
          <a:xfrm rot="10800000">
            <a:off x="4356100" y="5229225"/>
            <a:ext cx="1439862" cy="792162"/>
          </a:xfrm>
          <a:prstGeom prst="straightConnector1">
            <a:avLst/>
          </a:prstGeom>
          <a:noFill/>
          <a:ln w="38100" cap="flat" cmpd="sng">
            <a:solidFill>
              <a:srgbClr val="005AB4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" name="Google Shape;186;p18"/>
          <p:cNvSpPr txBox="1"/>
          <p:nvPr/>
        </p:nvSpPr>
        <p:spPr>
          <a:xfrm>
            <a:off x="354805" y="-105796"/>
            <a:ext cx="80025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Реляционные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базы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данных</a:t>
            </a:r>
            <a:r>
              <a:rPr lang="en-US" sz="4000" b="1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936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20"/>
          <p:cNvCxnSpPr/>
          <p:nvPr/>
        </p:nvCxnSpPr>
        <p:spPr>
          <a:xfrm rot="10800000">
            <a:off x="4611687" y="2647950"/>
            <a:ext cx="0" cy="187166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14" name="Google Shape;214;p20"/>
          <p:cNvSpPr txBox="1"/>
          <p:nvPr/>
        </p:nvSpPr>
        <p:spPr>
          <a:xfrm>
            <a:off x="684212" y="188912"/>
            <a:ext cx="80025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Свойства полей РБД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795337" y="3224212"/>
            <a:ext cx="2952750" cy="504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Числовой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723900" y="4232275"/>
            <a:ext cx="2952750" cy="504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Текстовый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5548312" y="3224212"/>
            <a:ext cx="2952750" cy="504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Логический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5548312" y="4232275"/>
            <a:ext cx="2952750" cy="504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Дата / время</a:t>
            </a: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>
            <a:off x="3748087" y="3511550"/>
            <a:ext cx="863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20" name="Google Shape;220;p20"/>
          <p:cNvSpPr txBox="1"/>
          <p:nvPr/>
        </p:nvSpPr>
        <p:spPr>
          <a:xfrm>
            <a:off x="3171825" y="2143125"/>
            <a:ext cx="2952750" cy="5048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Тип поля</a:t>
            </a:r>
            <a:endParaRPr/>
          </a:p>
        </p:txBody>
      </p:sp>
      <p:cxnSp>
        <p:nvCxnSpPr>
          <p:cNvPr id="221" name="Google Shape;221;p20"/>
          <p:cNvCxnSpPr/>
          <p:nvPr/>
        </p:nvCxnSpPr>
        <p:spPr>
          <a:xfrm>
            <a:off x="3748087" y="4519612"/>
            <a:ext cx="863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222" name="Google Shape;222;p20"/>
          <p:cNvCxnSpPr/>
          <p:nvPr/>
        </p:nvCxnSpPr>
        <p:spPr>
          <a:xfrm>
            <a:off x="4611687" y="4519612"/>
            <a:ext cx="863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223" name="Google Shape;223;p20"/>
          <p:cNvCxnSpPr/>
          <p:nvPr/>
        </p:nvCxnSpPr>
        <p:spPr>
          <a:xfrm>
            <a:off x="4611687" y="3511550"/>
            <a:ext cx="863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224" name="Google Shape;224;p20"/>
          <p:cNvSpPr txBox="1"/>
          <p:nvPr/>
        </p:nvSpPr>
        <p:spPr>
          <a:xfrm>
            <a:off x="539750" y="5429250"/>
            <a:ext cx="8280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Длина поля 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это максимальное количество символов, которые могут содержаться в поле.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611187" y="1052512"/>
            <a:ext cx="77152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 базы данных имеет имя, тип и длину.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7006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684212" y="188912"/>
            <a:ext cx="80025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Структура таблицы РБД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1071562" y="928687"/>
            <a:ext cx="7250112" cy="4000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ИМЯ_ТАБЛИЦЫ (ИМЯ ПОЛЯ 1, ИМЯ ПОЛЯ 2, ...)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357187" y="1500187"/>
            <a:ext cx="84248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КАЛЕНДАРЬ_ПОГОДЫ (ДЕНЬ, ТЕМПЕРАТУРА, ВЛАЖНОСТЬ, ДАВЛЕНИЕ, НАПРАВЛЕНИЕ ВЕТРА, СКОРОСТЬ ВЕТРА).</a:t>
            </a:r>
            <a:endParaRPr/>
          </a:p>
        </p:txBody>
      </p:sp>
      <p:graphicFrame>
        <p:nvGraphicFramePr>
          <p:cNvPr id="233" name="Google Shape;233;p21"/>
          <p:cNvGraphicFramePr/>
          <p:nvPr/>
        </p:nvGraphicFramePr>
        <p:xfrm>
          <a:off x="827087" y="2500312"/>
          <a:ext cx="7369150" cy="280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84575"/>
                <a:gridCol w="36845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Поле 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данных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AFC"/>
                    </a:solidFill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ДЕНЬ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дата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ТЕМПЕРАТУРА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числовой 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ВЛАЖНОСТЬ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числовой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ДАВЛЕНИЕ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числовой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НАПРАВЛЕНИЕ ВЕТРА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текстовый 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СКОРОСТЬ ВЕТРА</a:t>
                      </a:r>
                      <a:endParaRPr/>
                    </a:p>
                  </a:txBody>
                  <a:tcPr marL="0" marR="0" marT="0" marB="0">
                    <a:lnL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числовой 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18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21"/>
          <p:cNvSpPr txBox="1"/>
          <p:nvPr/>
        </p:nvSpPr>
        <p:spPr>
          <a:xfrm>
            <a:off x="539750" y="5589587"/>
            <a:ext cx="7535862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 или совокупность полей, значения которых в записях являются уникальными, называют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ключом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таблицы базы данных. </a:t>
            </a:r>
            <a:endParaRPr/>
          </a:p>
        </p:txBody>
      </p:sp>
      <p:pic>
        <p:nvPicPr>
          <p:cNvPr id="235" name="Google Shape;235;p21" descr="MC900238171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0000">
            <a:off x="7756525" y="5500687"/>
            <a:ext cx="1358900" cy="95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920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001024" cy="61436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1</a:t>
            </a:r>
            <a:r>
              <a:rPr lang="ru-RU" sz="2400" b="1" dirty="0" smtClean="0"/>
              <a:t>. Количество полей определяется разработчиком</a:t>
            </a:r>
            <a:r>
              <a:rPr lang="ru-RU" sz="2400" dirty="0" smtClean="0"/>
              <a:t> и не может изменяться пользователем.</a:t>
            </a:r>
          </a:p>
          <a:p>
            <a:pPr>
              <a:buNone/>
            </a:pPr>
            <a:r>
              <a:rPr lang="ru-RU" sz="2400" b="1" dirty="0" smtClean="0"/>
              <a:t>2. Любое поле должно иметь уникальное имя.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3. Поля могут иметь различный тип: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• строка символов (длиной до 255 символов)</a:t>
            </a:r>
          </a:p>
          <a:p>
            <a:pPr>
              <a:buNone/>
            </a:pPr>
            <a:r>
              <a:rPr lang="ru-RU" sz="2400" dirty="0" smtClean="0"/>
              <a:t>• вещественное число (с дробной частью)</a:t>
            </a:r>
          </a:p>
          <a:p>
            <a:pPr>
              <a:buNone/>
            </a:pPr>
            <a:r>
              <a:rPr lang="ru-RU" sz="2400" dirty="0" smtClean="0"/>
              <a:t>• целое число</a:t>
            </a:r>
          </a:p>
          <a:p>
            <a:pPr>
              <a:buNone/>
            </a:pPr>
            <a:r>
              <a:rPr lang="ru-RU" sz="2400" dirty="0" smtClean="0"/>
              <a:t>• денежная сумма</a:t>
            </a:r>
          </a:p>
          <a:p>
            <a:pPr>
              <a:buNone/>
            </a:pPr>
            <a:r>
              <a:rPr lang="ru-RU" sz="2400" dirty="0" smtClean="0"/>
              <a:t>• дата, время, дата и время</a:t>
            </a:r>
          </a:p>
          <a:p>
            <a:pPr>
              <a:buNone/>
            </a:pPr>
            <a:r>
              <a:rPr lang="ru-RU" sz="2400" dirty="0" smtClean="0"/>
              <a:t>• логическое поле (истина или ложь, да или нет)</a:t>
            </a:r>
          </a:p>
          <a:p>
            <a:pPr>
              <a:buNone/>
            </a:pPr>
            <a:r>
              <a:rPr lang="ru-RU" sz="2400" dirty="0" smtClean="0"/>
              <a:t>• многострочный текст (МЕМО)</a:t>
            </a:r>
          </a:p>
          <a:p>
            <a:pPr>
              <a:buNone/>
            </a:pPr>
            <a:r>
              <a:rPr lang="ru-RU" sz="2400" dirty="0" smtClean="0"/>
              <a:t>• рисунок, звук или другой объект (</a:t>
            </a:r>
            <a:r>
              <a:rPr lang="ru-RU" sz="2400" dirty="0" err="1" smtClean="0"/>
              <a:t>объект</a:t>
            </a:r>
            <a:r>
              <a:rPr lang="ru-RU" sz="2400" dirty="0" smtClean="0"/>
              <a:t> OLE)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243918" cy="53816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4. </a:t>
            </a:r>
            <a:r>
              <a:rPr lang="ru-RU" sz="2400" b="1" dirty="0" smtClean="0"/>
              <a:t>Таблица может содержать сколько угодно записей</a:t>
            </a:r>
            <a:r>
              <a:rPr lang="ru-RU" sz="2400" dirty="0" smtClean="0"/>
              <a:t> (это количество ограничено только объемом диска); записи можно добавлять, удалять, редактировать, сортировать, искать.</a:t>
            </a:r>
          </a:p>
          <a:p>
            <a:pPr>
              <a:buNone/>
            </a:pPr>
            <a:endParaRPr lang="ru-RU" sz="2400" b="1" u="sng" dirty="0" smtClean="0"/>
          </a:p>
          <a:p>
            <a:pPr>
              <a:buNone/>
            </a:pPr>
            <a:r>
              <a:rPr lang="ru-RU" sz="2400" b="1" u="sng" dirty="0" smtClean="0"/>
              <a:t>Ключевое </a:t>
            </a:r>
            <a:r>
              <a:rPr lang="ru-RU" sz="2400" b="1" u="sng" dirty="0" smtClean="0"/>
              <a:t>поле (ключ таблицы)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Ключевое поле (ключ)</a:t>
            </a:r>
            <a:r>
              <a:rPr lang="ru-RU" sz="2400" dirty="0" smtClean="0"/>
              <a:t> – это поле (или комбинация полей), которое однозначно определяет запись.</a:t>
            </a:r>
          </a:p>
          <a:p>
            <a:pPr>
              <a:buNone/>
            </a:pPr>
            <a:r>
              <a:rPr lang="ru-RU" sz="2400" dirty="0" smtClean="0"/>
              <a:t>В таблице не может быть двух записей с одинаковым значением ключа.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836613"/>
            <a:ext cx="7848600" cy="1446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ключом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базах данных-называют поле (или совокупность полей), значение которых не повторяется у разных записей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 descr="Примеры ключ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7288"/>
            <a:ext cx="4752975" cy="3378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Примеры ключ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3644900"/>
            <a:ext cx="4432300" cy="30686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49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22250" y="7778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85720" y="928671"/>
            <a:ext cx="8286808" cy="600164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i="1" dirty="0">
                <a:solidFill>
                  <a:srgbClr val="000000"/>
                </a:solidFill>
                <a:latin typeface="+mj-lt"/>
              </a:rPr>
              <a:t>База данных (БД) </a:t>
            </a:r>
            <a:r>
              <a:rPr lang="ru-RU" sz="3200" b="0" dirty="0">
                <a:solidFill>
                  <a:srgbClr val="000000"/>
                </a:solidFill>
                <a:latin typeface="+mj-lt"/>
              </a:rPr>
              <a:t>представляет собой совокупность специальным образом организованных данных, хранимых в памяти вычислительной системы и отображающих состояние объектов и их взаимосвязей в рассматриваемой предметной области</a:t>
            </a:r>
            <a:r>
              <a:rPr lang="ru-RU" sz="32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i="1" dirty="0" smtClean="0">
                <a:solidFill>
                  <a:srgbClr val="000000"/>
                </a:solidFill>
                <a:latin typeface="+mj-lt"/>
              </a:rPr>
              <a:t>База данных (БД)</a:t>
            </a:r>
            <a:r>
              <a:rPr lang="ru-RU" sz="3200" b="0" dirty="0" smtClean="0">
                <a:solidFill>
                  <a:srgbClr val="000000"/>
                </a:solidFill>
                <a:latin typeface="+mj-lt"/>
              </a:rPr>
              <a:t> – это хранилище данных о некоторой предметной области, организованное в виде специальной структуры.</a:t>
            </a:r>
          </a:p>
          <a:p>
            <a:pPr>
              <a:spcBef>
                <a:spcPct val="50000"/>
              </a:spcBef>
              <a:defRPr/>
            </a:pPr>
            <a:endParaRPr lang="ru-RU" sz="3200" b="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107504" y="-2575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22250" y="642918"/>
            <a:ext cx="8921750" cy="600164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000000"/>
                </a:solidFill>
                <a:latin typeface="+mj-lt"/>
              </a:rPr>
              <a:t>В части четвертой «Гражданского кодекса Российской Федерации» дается следующее определение базы данных: «Базой данных является представленная в объективной форме совокупность самостоятельных материалов (статей, расчетов, нормативных актов, судебных решений и иных подобных материалов), систематизированных таким образом, чтобы эти материалы могли быть найдены и обработаны с помощью электронной вычислительной машины (ЭВМ)».</a:t>
            </a:r>
            <a:endParaRPr lang="ru-RU" sz="32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3927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22250" y="7778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22250" y="1268760"/>
            <a:ext cx="8460940" cy="329320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i="1" dirty="0" smtClean="0">
                <a:solidFill>
                  <a:srgbClr val="000000"/>
                </a:solidFill>
                <a:latin typeface="+mj-lt"/>
              </a:rPr>
              <a:t>Данные </a:t>
            </a:r>
            <a:r>
              <a:rPr lang="ru-RU" sz="320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ru-RU" sz="3200" i="1" dirty="0" err="1">
                <a:solidFill>
                  <a:srgbClr val="000000"/>
                </a:solidFill>
                <a:latin typeface="+mj-lt"/>
              </a:rPr>
              <a:t>data</a:t>
            </a:r>
            <a:r>
              <a:rPr lang="ru-RU" sz="3200" i="1" dirty="0">
                <a:solidFill>
                  <a:srgbClr val="000000"/>
                </a:solidFill>
                <a:latin typeface="+mj-lt"/>
              </a:rPr>
              <a:t> – факт) </a:t>
            </a:r>
            <a:r>
              <a:rPr lang="ru-RU" sz="3200" b="0" dirty="0">
                <a:solidFill>
                  <a:srgbClr val="000000"/>
                </a:solidFill>
                <a:latin typeface="+mj-lt"/>
              </a:rPr>
              <a:t>– это совокупность сведений, зафиксированных на определенном носителе в форме, пригодной для постоянного хранения, передачи и обработки. </a:t>
            </a:r>
            <a:endParaRPr lang="ru-RU" sz="3200" b="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200" b="0" dirty="0" smtClean="0">
                <a:solidFill>
                  <a:srgbClr val="000000"/>
                </a:solidFill>
                <a:latin typeface="+mj-lt"/>
              </a:rPr>
              <a:t>Преобразование </a:t>
            </a:r>
            <a:r>
              <a:rPr lang="ru-RU" sz="3200" b="0" dirty="0">
                <a:solidFill>
                  <a:srgbClr val="000000"/>
                </a:solidFill>
                <a:latin typeface="+mj-lt"/>
              </a:rPr>
              <a:t>и обработка данных позволяет получить информацию.</a:t>
            </a:r>
            <a:endParaRPr lang="ru-RU" sz="3200" b="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9207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22250" y="7778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22250" y="1268760"/>
            <a:ext cx="8460940" cy="35394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i="1" dirty="0" smtClean="0">
                <a:solidFill>
                  <a:srgbClr val="000000"/>
                </a:solidFill>
                <a:latin typeface="+mj-lt"/>
              </a:rPr>
              <a:t>Вычислительная </a:t>
            </a:r>
            <a:r>
              <a:rPr lang="ru-RU" sz="3200" i="1" dirty="0">
                <a:solidFill>
                  <a:srgbClr val="000000"/>
                </a:solidFill>
                <a:latin typeface="+mj-lt"/>
              </a:rPr>
              <a:t>система (ВС) </a:t>
            </a:r>
            <a:r>
              <a:rPr lang="ru-RU" sz="3200" b="0" dirty="0">
                <a:solidFill>
                  <a:srgbClr val="000000"/>
                </a:solidFill>
                <a:latin typeface="+mj-lt"/>
              </a:rPr>
              <a:t>представляет собой совокупность взаимосвязанных и согласованно действующих ЭВМ или процессоров и других устройств, обеспечивающих автоматизацию процессов приема, обработки и выдачи информации потребителям</a:t>
            </a:r>
            <a:r>
              <a:rPr lang="ru-RU" sz="3200" b="0" dirty="0" smtClean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363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214282" y="642918"/>
            <a:ext cx="8572528" cy="56938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rgbClr val="000000"/>
                </a:solidFill>
                <a:latin typeface="+mj-lt"/>
              </a:rPr>
              <a:t>Система управления базами данных (СУБД)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– это комплекс языковых и программных средств, предназначенный для создания, ведения и совместного использования БД многими пользователями. </a:t>
            </a:r>
            <a:endParaRPr lang="ru-RU" b="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ru-RU" b="0" dirty="0">
                <a:solidFill>
                  <a:srgbClr val="000000"/>
                </a:solidFill>
                <a:latin typeface="+mj-lt"/>
              </a:rPr>
              <a:t>Основные функции СУБД: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>
                <a:solidFill>
                  <a:srgbClr val="000000"/>
                </a:solidFill>
                <a:latin typeface="+mj-lt"/>
              </a:rPr>
              <a:t>Создание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БД</a:t>
            </a:r>
            <a:endParaRPr lang="ru-RU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Редактирование БД</a:t>
            </a:r>
            <a:endParaRPr lang="ru-RU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Поддержание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целостности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данных</a:t>
            </a:r>
            <a:endParaRPr lang="ru-RU" b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>
                <a:solidFill>
                  <a:srgbClr val="000000"/>
                </a:solidFill>
                <a:latin typeface="+mj-lt"/>
              </a:rPr>
              <a:t>Поддержание механизма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транзакций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поиск информации в БД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выполнение несложных расчетов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вывод отчетов на печать</a:t>
            </a:r>
          </a:p>
          <a:p>
            <a:pPr marL="457200" indent="-457200">
              <a:spcBef>
                <a:spcPts val="600"/>
              </a:spcBef>
              <a:buClr>
                <a:srgbClr val="C00000"/>
              </a:buClr>
              <a:buSzPct val="129000"/>
              <a:buFont typeface="Arial" pitchFamily="34" charset="0"/>
              <a:buChar char="•"/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Привилегия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403872916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rgbClr val="CCFFFF">
                <a:lumMod val="44000"/>
                <a:lumOff val="56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22250" y="77788"/>
            <a:ext cx="8212138" cy="4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defRPr/>
            </a:pPr>
            <a:r>
              <a:rPr kumimoji="1" lang="ru-RU" dirty="0">
                <a:solidFill>
                  <a:srgbClr val="33CCCC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Основные термины и определения</a:t>
            </a:r>
          </a:p>
        </p:txBody>
      </p:sp>
      <p:sp>
        <p:nvSpPr>
          <p:cNvPr id="285739" name="Text Box 43"/>
          <p:cNvSpPr txBox="1">
            <a:spLocks noChangeArrowheads="1"/>
          </p:cNvSpPr>
          <p:nvPr/>
        </p:nvSpPr>
        <p:spPr bwMode="auto">
          <a:xfrm>
            <a:off x="511895" y="1052736"/>
            <a:ext cx="7632848" cy="37856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rgbClr val="000000"/>
                </a:solidFill>
                <a:latin typeface="+mj-lt"/>
              </a:rPr>
              <a:t>Структурирование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это введение соглашений о способах представления данных.</a:t>
            </a:r>
          </a:p>
          <a:p>
            <a:pPr>
              <a:spcBef>
                <a:spcPct val="50000"/>
              </a:spcBef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Создавая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базу данных, пользователь стремится упорядочить информацию по различным признакам и быстро извлекать выборку с произвольным сочетанием признаков. Сделать это возможно, только если данные структурированы.</a:t>
            </a:r>
          </a:p>
          <a:p>
            <a:pPr>
              <a:spcBef>
                <a:spcPct val="50000"/>
              </a:spcBef>
              <a:defRPr/>
            </a:pPr>
            <a:r>
              <a:rPr lang="ru-RU" b="0" dirty="0" smtClean="0">
                <a:solidFill>
                  <a:srgbClr val="000000"/>
                </a:solidFill>
                <a:latin typeface="+mj-lt"/>
              </a:rPr>
              <a:t>Неструктурированными </a:t>
            </a:r>
            <a:r>
              <a:rPr lang="ru-RU" b="0" dirty="0">
                <a:solidFill>
                  <a:srgbClr val="000000"/>
                </a:solidFill>
                <a:latin typeface="+mj-lt"/>
              </a:rPr>
              <a:t>называют данные, записанные, например, в текстовом файле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3924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880</Words>
  <Application>Microsoft Office PowerPoint</Application>
  <PresentationFormat>Экран (4:3)</PresentationFormat>
  <Paragraphs>240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СУБД По используемой Модели данных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izba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domovoy</dc:creator>
  <cp:lastModifiedBy>Пользователь Windows</cp:lastModifiedBy>
  <cp:revision>593</cp:revision>
  <dcterms:created xsi:type="dcterms:W3CDTF">2003-09-15T09:05:12Z</dcterms:created>
  <dcterms:modified xsi:type="dcterms:W3CDTF">2022-12-17T06:36:04Z</dcterms:modified>
</cp:coreProperties>
</file>