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28" r:id="rId1"/>
  </p:sldMasterIdLst>
  <p:notesMasterIdLst>
    <p:notesMasterId r:id="rId26"/>
  </p:notesMasterIdLst>
  <p:handoutMasterIdLst>
    <p:handoutMasterId r:id="rId27"/>
  </p:handoutMasterIdLst>
  <p:sldIdLst>
    <p:sldId id="1020" r:id="rId2"/>
    <p:sldId id="901" r:id="rId3"/>
    <p:sldId id="904" r:id="rId4"/>
    <p:sldId id="905" r:id="rId5"/>
    <p:sldId id="959" r:id="rId6"/>
    <p:sldId id="963" r:id="rId7"/>
    <p:sldId id="967" r:id="rId8"/>
    <p:sldId id="968" r:id="rId9"/>
    <p:sldId id="969" r:id="rId10"/>
    <p:sldId id="946" r:id="rId11"/>
    <p:sldId id="971" r:id="rId12"/>
    <p:sldId id="972" r:id="rId13"/>
    <p:sldId id="973" r:id="rId14"/>
    <p:sldId id="975" r:id="rId15"/>
    <p:sldId id="1021" r:id="rId16"/>
    <p:sldId id="977" r:id="rId17"/>
    <p:sldId id="984" r:id="rId18"/>
    <p:sldId id="985" r:id="rId19"/>
    <p:sldId id="986" r:id="rId20"/>
    <p:sldId id="987" r:id="rId21"/>
    <p:sldId id="988" r:id="rId22"/>
    <p:sldId id="989" r:id="rId23"/>
    <p:sldId id="990" r:id="rId24"/>
    <p:sldId id="1018" r:id="rId25"/>
  </p:sldIdLst>
  <p:sldSz cx="9906000" cy="6858000" type="A4"/>
  <p:notesSz cx="6743700" cy="98806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GOpus" charset="-52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GOpus" charset="-52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GOpus" charset="-52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GOpus" charset="-52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GOpus" charset="-52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GOpus" charset="-52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GOpus" charset="-52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GOpus" charset="-52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GOpus" charset="-5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EC8C00"/>
    <a:srgbClr val="99CCFF"/>
    <a:srgbClr val="CCCCFF"/>
    <a:srgbClr val="6699FF"/>
    <a:srgbClr val="6666FF"/>
    <a:srgbClr val="0099CC"/>
    <a:srgbClr val="696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512" autoAdjust="0"/>
  </p:normalViewPr>
  <p:slideViewPr>
    <p:cSldViewPr>
      <p:cViewPr varScale="1">
        <p:scale>
          <a:sx n="73" d="100"/>
          <a:sy n="73" d="100"/>
        </p:scale>
        <p:origin x="-1086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52" y="-120"/>
      </p:cViewPr>
      <p:guideLst>
        <p:guide orient="horz" pos="3113"/>
        <p:guide pos="21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8D856B-3CE7-483F-95DE-019F01AFBA0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593A93-D6DE-4FC0-95FF-094BFF647868}">
      <dgm:prSet phldrT="[Текст]" custT="1"/>
      <dgm:spPr/>
      <dgm:t>
        <a:bodyPr/>
        <a:lstStyle/>
        <a:p>
          <a:r>
            <a:rPr lang="ru-RU" sz="2200" b="1" dirty="0" smtClean="0"/>
            <a:t>Обязательные</a:t>
          </a:r>
          <a:endParaRPr lang="ru-RU" sz="2200" b="1" dirty="0"/>
        </a:p>
      </dgm:t>
    </dgm:pt>
    <dgm:pt modelId="{A8E73763-5666-4541-A1FA-9F650A5CC57F}" type="parTrans" cxnId="{0BA73DFF-A215-4D60-A3F1-2A1CDAD308B2}">
      <dgm:prSet/>
      <dgm:spPr/>
      <dgm:t>
        <a:bodyPr/>
        <a:lstStyle/>
        <a:p>
          <a:endParaRPr lang="ru-RU"/>
        </a:p>
      </dgm:t>
    </dgm:pt>
    <dgm:pt modelId="{98C49995-5189-472F-BF3D-A2B423880DF8}" type="sibTrans" cxnId="{0BA73DFF-A215-4D60-A3F1-2A1CDAD308B2}">
      <dgm:prSet/>
      <dgm:spPr/>
      <dgm:t>
        <a:bodyPr/>
        <a:lstStyle/>
        <a:p>
          <a:endParaRPr lang="ru-RU"/>
        </a:p>
      </dgm:t>
    </dgm:pt>
    <dgm:pt modelId="{95FE9A53-7A4D-4CE7-B77C-176E199E4A57}">
      <dgm:prSet phldrT="[Текст]" custT="1"/>
      <dgm:spPr/>
      <dgm:t>
        <a:bodyPr/>
        <a:lstStyle/>
        <a:p>
          <a:r>
            <a:rPr lang="ru-RU" sz="1700" b="1" dirty="0" smtClean="0"/>
            <a:t>Величина экономии энергоресурсов, которая должна быть обеспечена Исполнителем в результате исполнения договора.</a:t>
          </a:r>
          <a:endParaRPr lang="ru-RU" sz="1700" b="1" dirty="0"/>
        </a:p>
      </dgm:t>
    </dgm:pt>
    <dgm:pt modelId="{FC713659-AB78-4DC6-A053-60FAEF8D0ABF}" type="parTrans" cxnId="{6A374BB8-639D-42A7-B3E5-07C03FC82DB6}">
      <dgm:prSet/>
      <dgm:spPr/>
      <dgm:t>
        <a:bodyPr/>
        <a:lstStyle/>
        <a:p>
          <a:endParaRPr lang="ru-RU"/>
        </a:p>
      </dgm:t>
    </dgm:pt>
    <dgm:pt modelId="{CC31EE30-0593-4C75-B6D5-E472883FD64B}" type="sibTrans" cxnId="{6A374BB8-639D-42A7-B3E5-07C03FC82DB6}">
      <dgm:prSet/>
      <dgm:spPr/>
      <dgm:t>
        <a:bodyPr/>
        <a:lstStyle/>
        <a:p>
          <a:endParaRPr lang="ru-RU"/>
        </a:p>
      </dgm:t>
    </dgm:pt>
    <dgm:pt modelId="{6E75EA53-03D4-4135-96CA-4517D3563009}">
      <dgm:prSet phldrT="[Текст]" custT="1"/>
      <dgm:spPr/>
      <dgm:t>
        <a:bodyPr/>
        <a:lstStyle/>
        <a:p>
          <a:r>
            <a:rPr lang="ru-RU" sz="1700" b="1" dirty="0" smtClean="0"/>
            <a:t>Срок действия договора должен быть по продолжительности не менее срока, необходимого для достижения установленной величины экономии ресурсов.</a:t>
          </a:r>
          <a:endParaRPr lang="ru-RU" sz="1700" b="1" dirty="0"/>
        </a:p>
      </dgm:t>
    </dgm:pt>
    <dgm:pt modelId="{B300B9D7-73F9-4F7B-84DC-16151EDA15B5}" type="parTrans" cxnId="{3DBE58E2-6287-4F81-BDD4-63F1DE342BBC}">
      <dgm:prSet/>
      <dgm:spPr/>
      <dgm:t>
        <a:bodyPr/>
        <a:lstStyle/>
        <a:p>
          <a:endParaRPr lang="ru-RU"/>
        </a:p>
      </dgm:t>
    </dgm:pt>
    <dgm:pt modelId="{B5A6909E-CF29-4E2F-A95F-AABF744995D3}" type="sibTrans" cxnId="{3DBE58E2-6287-4F81-BDD4-63F1DE342BBC}">
      <dgm:prSet/>
      <dgm:spPr/>
      <dgm:t>
        <a:bodyPr/>
        <a:lstStyle/>
        <a:p>
          <a:endParaRPr lang="ru-RU"/>
        </a:p>
      </dgm:t>
    </dgm:pt>
    <dgm:pt modelId="{1614E2DF-8B17-416A-93A5-83357CDDA4CB}">
      <dgm:prSet phldrT="[Текст]"/>
      <dgm:spPr/>
      <dgm:t>
        <a:bodyPr/>
        <a:lstStyle/>
        <a:p>
          <a:r>
            <a:rPr lang="ru-RU" b="1" dirty="0" smtClean="0"/>
            <a:t>Рекомендуемые</a:t>
          </a:r>
          <a:endParaRPr lang="ru-RU" b="1" dirty="0"/>
        </a:p>
      </dgm:t>
    </dgm:pt>
    <dgm:pt modelId="{7452B2A8-FBAA-43DD-B065-CEF11E4D5C65}" type="parTrans" cxnId="{29DF1D94-7765-46A2-9E9A-D6AD4EB0C6F8}">
      <dgm:prSet/>
      <dgm:spPr/>
      <dgm:t>
        <a:bodyPr/>
        <a:lstStyle/>
        <a:p>
          <a:endParaRPr lang="ru-RU"/>
        </a:p>
      </dgm:t>
    </dgm:pt>
    <dgm:pt modelId="{4EC03F56-8294-4319-BB31-3FE6F3D807CE}" type="sibTrans" cxnId="{29DF1D94-7765-46A2-9E9A-D6AD4EB0C6F8}">
      <dgm:prSet/>
      <dgm:spPr/>
      <dgm:t>
        <a:bodyPr/>
        <a:lstStyle/>
        <a:p>
          <a:endParaRPr lang="ru-RU"/>
        </a:p>
      </dgm:t>
    </dgm:pt>
    <dgm:pt modelId="{DAF3C2AD-44DF-4647-9D24-294124655651}">
      <dgm:prSet phldrT="[Текст]" custT="1"/>
      <dgm:spPr/>
      <dgm:t>
        <a:bodyPr/>
        <a:lstStyle/>
        <a:p>
          <a:r>
            <a:rPr lang="ru-RU" sz="1700" b="1" dirty="0" smtClean="0"/>
            <a:t>Обязанности заказчика, связанные с рациональным использованием энергоресурсов (температурный режим, уровень освещенности и пр.), с установкой и вводом в эксплуатацию приборов учета.</a:t>
          </a:r>
          <a:endParaRPr lang="ru-RU" sz="1700" b="1" dirty="0"/>
        </a:p>
      </dgm:t>
    </dgm:pt>
    <dgm:pt modelId="{0483AE69-8186-4043-BC96-A1DC17F7ABAF}" type="parTrans" cxnId="{0C04601C-0E97-4BED-959C-BB5C4B355F96}">
      <dgm:prSet/>
      <dgm:spPr/>
      <dgm:t>
        <a:bodyPr/>
        <a:lstStyle/>
        <a:p>
          <a:endParaRPr lang="ru-RU"/>
        </a:p>
      </dgm:t>
    </dgm:pt>
    <dgm:pt modelId="{C4435A8F-778B-4272-9DF3-D62982D6E33A}" type="sibTrans" cxnId="{0C04601C-0E97-4BED-959C-BB5C4B355F96}">
      <dgm:prSet/>
      <dgm:spPr/>
      <dgm:t>
        <a:bodyPr/>
        <a:lstStyle/>
        <a:p>
          <a:endParaRPr lang="ru-RU"/>
        </a:p>
      </dgm:t>
    </dgm:pt>
    <dgm:pt modelId="{03355AC8-F4E5-46F5-978D-AD455F40F205}">
      <dgm:prSet phldrT="[Текст]" custT="1"/>
      <dgm:spPr/>
      <dgm:t>
        <a:bodyPr/>
        <a:lstStyle/>
        <a:p>
          <a:r>
            <a:rPr lang="ru-RU" sz="1700" b="1" dirty="0" smtClean="0"/>
            <a:t>  Иные обязательные условия </a:t>
          </a:r>
          <a:r>
            <a:rPr lang="ru-RU" sz="1700" b="1" dirty="0" err="1" smtClean="0"/>
            <a:t>энергосервисных</a:t>
          </a:r>
          <a:r>
            <a:rPr lang="ru-RU" sz="1700" b="1" dirty="0" smtClean="0"/>
            <a:t> договоров (контрактов), установленные законодательством Российской Федерации. </a:t>
          </a:r>
          <a:endParaRPr lang="ru-RU" sz="1700" b="1" dirty="0"/>
        </a:p>
      </dgm:t>
    </dgm:pt>
    <dgm:pt modelId="{36BCCCD0-41CB-42CC-81E9-10730AB867BC}" type="parTrans" cxnId="{256F37CE-3DF4-4EA7-8F25-EF54D9994AE3}">
      <dgm:prSet/>
      <dgm:spPr/>
      <dgm:t>
        <a:bodyPr/>
        <a:lstStyle/>
        <a:p>
          <a:endParaRPr lang="ru-RU"/>
        </a:p>
      </dgm:t>
    </dgm:pt>
    <dgm:pt modelId="{7D4F1F3B-8AE3-4403-9D2C-5100D03752F5}" type="sibTrans" cxnId="{256F37CE-3DF4-4EA7-8F25-EF54D9994AE3}">
      <dgm:prSet/>
      <dgm:spPr/>
      <dgm:t>
        <a:bodyPr/>
        <a:lstStyle/>
        <a:p>
          <a:endParaRPr lang="ru-RU"/>
        </a:p>
      </dgm:t>
    </dgm:pt>
    <dgm:pt modelId="{8327F8D3-FD0E-45B0-B001-121E6C2EB7C5}">
      <dgm:prSet custT="1"/>
      <dgm:spPr/>
      <dgm:t>
        <a:bodyPr/>
        <a:lstStyle/>
        <a:p>
          <a:r>
            <a:rPr lang="ru-RU" sz="1700" b="1" dirty="0" smtClean="0"/>
            <a:t>Условие об обязанности исполнителя по установке и вводу в эксплуатацию приборов учета используемых энергетических ресурсов;</a:t>
          </a:r>
          <a:endParaRPr lang="ru-RU" sz="1700" b="1" dirty="0"/>
        </a:p>
      </dgm:t>
    </dgm:pt>
    <dgm:pt modelId="{00692410-5600-4022-9F7D-492A420BFA90}" type="parTrans" cxnId="{774C3F6B-BD80-484D-A8B8-CC2A4B0D2B10}">
      <dgm:prSet/>
      <dgm:spPr/>
      <dgm:t>
        <a:bodyPr/>
        <a:lstStyle/>
        <a:p>
          <a:endParaRPr lang="ru-RU"/>
        </a:p>
      </dgm:t>
    </dgm:pt>
    <dgm:pt modelId="{CBFAD802-C880-4F42-9078-DD9C8242E47F}" type="sibTrans" cxnId="{774C3F6B-BD80-484D-A8B8-CC2A4B0D2B10}">
      <dgm:prSet/>
      <dgm:spPr/>
      <dgm:t>
        <a:bodyPr/>
        <a:lstStyle/>
        <a:p>
          <a:endParaRPr lang="ru-RU"/>
        </a:p>
      </dgm:t>
    </dgm:pt>
    <dgm:pt modelId="{4A7DF62B-383A-4107-BCFD-89FB0E27066D}">
      <dgm:prSet custT="1"/>
      <dgm:spPr/>
      <dgm:t>
        <a:bodyPr/>
        <a:lstStyle/>
        <a:p>
          <a:r>
            <a:rPr lang="ru-RU" sz="1700" b="1" dirty="0" smtClean="0"/>
            <a:t>Условие определения цены исходя из достигнутой экономии</a:t>
          </a:r>
          <a:r>
            <a:rPr lang="ru-RU" sz="1700" b="0" dirty="0" smtClean="0"/>
            <a:t>.</a:t>
          </a:r>
          <a:endParaRPr lang="ru-RU" sz="1700" b="0" dirty="0"/>
        </a:p>
      </dgm:t>
    </dgm:pt>
    <dgm:pt modelId="{96035F85-2B99-4B3E-BA8E-16EC10EE23C8}" type="parTrans" cxnId="{4BB115D6-59F7-4834-8233-533D80ACEB3A}">
      <dgm:prSet/>
      <dgm:spPr/>
      <dgm:t>
        <a:bodyPr/>
        <a:lstStyle/>
        <a:p>
          <a:endParaRPr lang="ru-RU"/>
        </a:p>
      </dgm:t>
    </dgm:pt>
    <dgm:pt modelId="{39C6C932-3706-4F19-8D32-4A95C0376816}" type="sibTrans" cxnId="{4BB115D6-59F7-4834-8233-533D80ACEB3A}">
      <dgm:prSet/>
      <dgm:spPr/>
      <dgm:t>
        <a:bodyPr/>
        <a:lstStyle/>
        <a:p>
          <a:endParaRPr lang="ru-RU"/>
        </a:p>
      </dgm:t>
    </dgm:pt>
    <dgm:pt modelId="{E1EEB7C3-8C8F-470F-827C-CF3DF0D78A2C}" type="pres">
      <dgm:prSet presAssocID="{1F8D856B-3CE7-483F-95DE-019F01AFBA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A07A03-558D-4773-B269-F304108481F7}" type="pres">
      <dgm:prSet presAssocID="{A7593A93-D6DE-4FC0-95FF-094BFF647868}" presName="linNode" presStyleCnt="0"/>
      <dgm:spPr/>
    </dgm:pt>
    <dgm:pt modelId="{A4138815-4DBF-46A1-99C7-5F294BC03CF0}" type="pres">
      <dgm:prSet presAssocID="{A7593A93-D6DE-4FC0-95FF-094BFF647868}" presName="parentText" presStyleLbl="node1" presStyleIdx="0" presStyleCnt="2" custScaleX="633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2636CD-B959-4EEF-9AE2-C4B04A1A4460}" type="pres">
      <dgm:prSet presAssocID="{A7593A93-D6DE-4FC0-95FF-094BFF647868}" presName="descendantText" presStyleLbl="alignAccFollowNode1" presStyleIdx="0" presStyleCnt="2" custScaleX="114976" custScaleY="110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22BF4A-9341-44B4-AADB-161A24A45512}" type="pres">
      <dgm:prSet presAssocID="{98C49995-5189-472F-BF3D-A2B423880DF8}" presName="sp" presStyleCnt="0"/>
      <dgm:spPr/>
    </dgm:pt>
    <dgm:pt modelId="{5F368171-7C27-4831-9B18-A41625A8591C}" type="pres">
      <dgm:prSet presAssocID="{1614E2DF-8B17-416A-93A5-83357CDDA4CB}" presName="linNode" presStyleCnt="0"/>
      <dgm:spPr/>
    </dgm:pt>
    <dgm:pt modelId="{3FE013F7-F5BD-4798-AE07-6BAD002F5D5E}" type="pres">
      <dgm:prSet presAssocID="{1614E2DF-8B17-416A-93A5-83357CDDA4CB}" presName="parentText" presStyleLbl="node1" presStyleIdx="1" presStyleCnt="2" custScaleX="633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A2CF9C-F33C-4F6B-8C2D-DB0CBE9AF206}" type="pres">
      <dgm:prSet presAssocID="{1614E2DF-8B17-416A-93A5-83357CDDA4CB}" presName="descendantText" presStyleLbl="alignAccFollowNode1" presStyleIdx="1" presStyleCnt="2" custScaleX="112710" custScaleY="1089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374BB8-639D-42A7-B3E5-07C03FC82DB6}" srcId="{A7593A93-D6DE-4FC0-95FF-094BFF647868}" destId="{95FE9A53-7A4D-4CE7-B77C-176E199E4A57}" srcOrd="0" destOrd="0" parTransId="{FC713659-AB78-4DC6-A053-60FAEF8D0ABF}" sibTransId="{CC31EE30-0593-4C75-B6D5-E472883FD64B}"/>
    <dgm:cxn modelId="{29DF1D94-7765-46A2-9E9A-D6AD4EB0C6F8}" srcId="{1F8D856B-3CE7-483F-95DE-019F01AFBA0D}" destId="{1614E2DF-8B17-416A-93A5-83357CDDA4CB}" srcOrd="1" destOrd="0" parTransId="{7452B2A8-FBAA-43DD-B065-CEF11E4D5C65}" sibTransId="{4EC03F56-8294-4319-BB31-3FE6F3D807CE}"/>
    <dgm:cxn modelId="{A3BD1D92-CEC3-49F5-9714-1B749F19B167}" type="presOf" srcId="{1614E2DF-8B17-416A-93A5-83357CDDA4CB}" destId="{3FE013F7-F5BD-4798-AE07-6BAD002F5D5E}" srcOrd="0" destOrd="0" presId="urn:microsoft.com/office/officeart/2005/8/layout/vList5"/>
    <dgm:cxn modelId="{0C04601C-0E97-4BED-959C-BB5C4B355F96}" srcId="{1614E2DF-8B17-416A-93A5-83357CDDA4CB}" destId="{DAF3C2AD-44DF-4647-9D24-294124655651}" srcOrd="0" destOrd="0" parTransId="{0483AE69-8186-4043-BC96-A1DC17F7ABAF}" sibTransId="{C4435A8F-778B-4272-9DF3-D62982D6E33A}"/>
    <dgm:cxn modelId="{C64F81D3-EC2A-40F1-9F80-DF7FB1E479E3}" type="presOf" srcId="{03355AC8-F4E5-46F5-978D-AD455F40F205}" destId="{E62636CD-B959-4EEF-9AE2-C4B04A1A4460}" srcOrd="0" destOrd="2" presId="urn:microsoft.com/office/officeart/2005/8/layout/vList5"/>
    <dgm:cxn modelId="{774C3F6B-BD80-484D-A8B8-CC2A4B0D2B10}" srcId="{1614E2DF-8B17-416A-93A5-83357CDDA4CB}" destId="{8327F8D3-FD0E-45B0-B001-121E6C2EB7C5}" srcOrd="1" destOrd="0" parTransId="{00692410-5600-4022-9F7D-492A420BFA90}" sibTransId="{CBFAD802-C880-4F42-9078-DD9C8242E47F}"/>
    <dgm:cxn modelId="{B2ECA814-072B-4EB4-97F3-C3A750AA48F1}" type="presOf" srcId="{1F8D856B-3CE7-483F-95DE-019F01AFBA0D}" destId="{E1EEB7C3-8C8F-470F-827C-CF3DF0D78A2C}" srcOrd="0" destOrd="0" presId="urn:microsoft.com/office/officeart/2005/8/layout/vList5"/>
    <dgm:cxn modelId="{3DBE58E2-6287-4F81-BDD4-63F1DE342BBC}" srcId="{A7593A93-D6DE-4FC0-95FF-094BFF647868}" destId="{6E75EA53-03D4-4135-96CA-4517D3563009}" srcOrd="1" destOrd="0" parTransId="{B300B9D7-73F9-4F7B-84DC-16151EDA15B5}" sibTransId="{B5A6909E-CF29-4E2F-A95F-AABF744995D3}"/>
    <dgm:cxn modelId="{4BB115D6-59F7-4834-8233-533D80ACEB3A}" srcId="{1614E2DF-8B17-416A-93A5-83357CDDA4CB}" destId="{4A7DF62B-383A-4107-BCFD-89FB0E27066D}" srcOrd="2" destOrd="0" parTransId="{96035F85-2B99-4B3E-BA8E-16EC10EE23C8}" sibTransId="{39C6C932-3706-4F19-8D32-4A95C0376816}"/>
    <dgm:cxn modelId="{CA38C252-95D1-46A0-94DB-14412F340291}" type="presOf" srcId="{95FE9A53-7A4D-4CE7-B77C-176E199E4A57}" destId="{E62636CD-B959-4EEF-9AE2-C4B04A1A4460}" srcOrd="0" destOrd="0" presId="urn:microsoft.com/office/officeart/2005/8/layout/vList5"/>
    <dgm:cxn modelId="{0BA73DFF-A215-4D60-A3F1-2A1CDAD308B2}" srcId="{1F8D856B-3CE7-483F-95DE-019F01AFBA0D}" destId="{A7593A93-D6DE-4FC0-95FF-094BFF647868}" srcOrd="0" destOrd="0" parTransId="{A8E73763-5666-4541-A1FA-9F650A5CC57F}" sibTransId="{98C49995-5189-472F-BF3D-A2B423880DF8}"/>
    <dgm:cxn modelId="{256F37CE-3DF4-4EA7-8F25-EF54D9994AE3}" srcId="{A7593A93-D6DE-4FC0-95FF-094BFF647868}" destId="{03355AC8-F4E5-46F5-978D-AD455F40F205}" srcOrd="2" destOrd="0" parTransId="{36BCCCD0-41CB-42CC-81E9-10730AB867BC}" sibTransId="{7D4F1F3B-8AE3-4403-9D2C-5100D03752F5}"/>
    <dgm:cxn modelId="{E910C6FD-66EF-4063-B8CD-5ECF1980321D}" type="presOf" srcId="{DAF3C2AD-44DF-4647-9D24-294124655651}" destId="{1FA2CF9C-F33C-4F6B-8C2D-DB0CBE9AF206}" srcOrd="0" destOrd="0" presId="urn:microsoft.com/office/officeart/2005/8/layout/vList5"/>
    <dgm:cxn modelId="{1C10D7C3-42C4-4EDC-9BFE-2628BE93BE7E}" type="presOf" srcId="{A7593A93-D6DE-4FC0-95FF-094BFF647868}" destId="{A4138815-4DBF-46A1-99C7-5F294BC03CF0}" srcOrd="0" destOrd="0" presId="urn:microsoft.com/office/officeart/2005/8/layout/vList5"/>
    <dgm:cxn modelId="{4C984935-5216-4E34-9B3C-D70541A24D68}" type="presOf" srcId="{6E75EA53-03D4-4135-96CA-4517D3563009}" destId="{E62636CD-B959-4EEF-9AE2-C4B04A1A4460}" srcOrd="0" destOrd="1" presId="urn:microsoft.com/office/officeart/2005/8/layout/vList5"/>
    <dgm:cxn modelId="{B1709D9F-4689-4D9B-AE53-416642CD02E3}" type="presOf" srcId="{4A7DF62B-383A-4107-BCFD-89FB0E27066D}" destId="{1FA2CF9C-F33C-4F6B-8C2D-DB0CBE9AF206}" srcOrd="0" destOrd="2" presId="urn:microsoft.com/office/officeart/2005/8/layout/vList5"/>
    <dgm:cxn modelId="{33E274F7-A681-43F7-9287-A5720034AE2F}" type="presOf" srcId="{8327F8D3-FD0E-45B0-B001-121E6C2EB7C5}" destId="{1FA2CF9C-F33C-4F6B-8C2D-DB0CBE9AF206}" srcOrd="0" destOrd="1" presId="urn:microsoft.com/office/officeart/2005/8/layout/vList5"/>
    <dgm:cxn modelId="{94421E34-54EE-416E-87EC-5324E5AE7CE2}" type="presParOf" srcId="{E1EEB7C3-8C8F-470F-827C-CF3DF0D78A2C}" destId="{7DA07A03-558D-4773-B269-F304108481F7}" srcOrd="0" destOrd="0" presId="urn:microsoft.com/office/officeart/2005/8/layout/vList5"/>
    <dgm:cxn modelId="{07245C76-F4D5-4BCE-A577-3A5D662075E0}" type="presParOf" srcId="{7DA07A03-558D-4773-B269-F304108481F7}" destId="{A4138815-4DBF-46A1-99C7-5F294BC03CF0}" srcOrd="0" destOrd="0" presId="urn:microsoft.com/office/officeart/2005/8/layout/vList5"/>
    <dgm:cxn modelId="{B25863F5-7DC4-439F-B7C2-62571CB64E8D}" type="presParOf" srcId="{7DA07A03-558D-4773-B269-F304108481F7}" destId="{E62636CD-B959-4EEF-9AE2-C4B04A1A4460}" srcOrd="1" destOrd="0" presId="urn:microsoft.com/office/officeart/2005/8/layout/vList5"/>
    <dgm:cxn modelId="{4D185814-D1DE-4ED0-B61E-A35A1174EF5E}" type="presParOf" srcId="{E1EEB7C3-8C8F-470F-827C-CF3DF0D78A2C}" destId="{4522BF4A-9341-44B4-AADB-161A24A45512}" srcOrd="1" destOrd="0" presId="urn:microsoft.com/office/officeart/2005/8/layout/vList5"/>
    <dgm:cxn modelId="{8F565A19-DD62-414C-BA3C-075A8BC66A74}" type="presParOf" srcId="{E1EEB7C3-8C8F-470F-827C-CF3DF0D78A2C}" destId="{5F368171-7C27-4831-9B18-A41625A8591C}" srcOrd="2" destOrd="0" presId="urn:microsoft.com/office/officeart/2005/8/layout/vList5"/>
    <dgm:cxn modelId="{B73DFB1E-BB01-4B28-8248-02447EA1794F}" type="presParOf" srcId="{5F368171-7C27-4831-9B18-A41625A8591C}" destId="{3FE013F7-F5BD-4798-AE07-6BAD002F5D5E}" srcOrd="0" destOrd="0" presId="urn:microsoft.com/office/officeart/2005/8/layout/vList5"/>
    <dgm:cxn modelId="{5A25D3F2-B857-4FA6-8760-1970D24E8A27}" type="presParOf" srcId="{5F368171-7C27-4831-9B18-A41625A8591C}" destId="{1FA2CF9C-F33C-4F6B-8C2D-DB0CBE9AF20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6673C8-32B6-4501-83B9-2ACA34C1815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716F49-2C06-4E05-BCA7-76FEB5C2F3C0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Вариант А. Передача Нового Оборудования на баланс Заказчика (промышленного предприятия</a:t>
          </a:r>
          <a:r>
            <a:rPr lang="ru-RU" dirty="0" smtClean="0">
              <a:solidFill>
                <a:srgbClr val="C00000"/>
              </a:solidFill>
            </a:rPr>
            <a:t>)</a:t>
          </a:r>
          <a:endParaRPr lang="ru-RU" dirty="0">
            <a:solidFill>
              <a:srgbClr val="C00000"/>
            </a:solidFill>
          </a:endParaRPr>
        </a:p>
      </dgm:t>
    </dgm:pt>
    <dgm:pt modelId="{AC528D70-2E29-47A0-A818-2645C11EE7D2}" type="parTrans" cxnId="{E702E0D2-3412-4279-9D31-A030257925B8}">
      <dgm:prSet/>
      <dgm:spPr/>
      <dgm:t>
        <a:bodyPr/>
        <a:lstStyle/>
        <a:p>
          <a:endParaRPr lang="ru-RU"/>
        </a:p>
      </dgm:t>
    </dgm:pt>
    <dgm:pt modelId="{528FCB5C-6FE2-4E1C-83DF-46F96AC1E634}" type="sibTrans" cxnId="{E702E0D2-3412-4279-9D31-A030257925B8}">
      <dgm:prSet/>
      <dgm:spPr/>
      <dgm:t>
        <a:bodyPr/>
        <a:lstStyle/>
        <a:p>
          <a:endParaRPr lang="ru-RU"/>
        </a:p>
      </dgm:t>
    </dgm:pt>
    <dgm:pt modelId="{9C632784-5329-42CC-BBA6-A2162C5D19D1}">
      <dgm:prSet phldrT="[Текст]"/>
      <dgm:spPr>
        <a:solidFill>
          <a:schemeClr val="bg1">
            <a:alpha val="90000"/>
          </a:schemeClr>
        </a:solidFill>
        <a:ln>
          <a:solidFill>
            <a:schemeClr val="tx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ru-RU" b="0" dirty="0" smtClean="0"/>
            <a:t>В этом случае, у Заказчика </a:t>
          </a:r>
          <a:r>
            <a:rPr lang="ru-RU" b="0" u="sng" dirty="0" smtClean="0"/>
            <a:t>начисляется амортизация, </a:t>
          </a:r>
          <a:r>
            <a:rPr lang="ru-RU" b="0" dirty="0" smtClean="0"/>
            <a:t>а также он </a:t>
          </a:r>
          <a:r>
            <a:rPr lang="ru-RU" b="0" u="sng" dirty="0" smtClean="0"/>
            <a:t>выплачивает налог на имущество. </a:t>
          </a:r>
          <a:endParaRPr lang="ru-RU" dirty="0"/>
        </a:p>
      </dgm:t>
    </dgm:pt>
    <dgm:pt modelId="{1287670D-3415-4D40-8ACC-7DE66503E17A}" type="parTrans" cxnId="{D204CB27-8E72-4BFC-87E1-3933E56B8BF2}">
      <dgm:prSet/>
      <dgm:spPr/>
      <dgm:t>
        <a:bodyPr/>
        <a:lstStyle/>
        <a:p>
          <a:endParaRPr lang="ru-RU"/>
        </a:p>
      </dgm:t>
    </dgm:pt>
    <dgm:pt modelId="{3341F4EE-8AFB-4CC2-A1A8-C5377AB01BFB}" type="sibTrans" cxnId="{D204CB27-8E72-4BFC-87E1-3933E56B8BF2}">
      <dgm:prSet/>
      <dgm:spPr/>
      <dgm:t>
        <a:bodyPr/>
        <a:lstStyle/>
        <a:p>
          <a:endParaRPr lang="ru-RU"/>
        </a:p>
      </dgm:t>
    </dgm:pt>
    <dgm:pt modelId="{7E844343-3D3B-4313-8DD9-3E66EB6ADD52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Вариант Б. Передача Нового Оборудования на баланс </a:t>
          </a:r>
          <a:r>
            <a:rPr lang="ru-RU" b="1" dirty="0" err="1" smtClean="0">
              <a:solidFill>
                <a:srgbClr val="C00000"/>
              </a:solidFill>
            </a:rPr>
            <a:t>Энергосервисной</a:t>
          </a:r>
          <a:r>
            <a:rPr lang="ru-RU" b="1" dirty="0" smtClean="0">
              <a:solidFill>
                <a:srgbClr val="C00000"/>
              </a:solidFill>
            </a:rPr>
            <a:t> Компании</a:t>
          </a:r>
          <a:endParaRPr lang="ru-RU" b="1" dirty="0">
            <a:solidFill>
              <a:srgbClr val="C00000"/>
            </a:solidFill>
          </a:endParaRPr>
        </a:p>
      </dgm:t>
    </dgm:pt>
    <dgm:pt modelId="{DDA45365-A2DD-450B-B0E7-A6A10D36C387}" type="parTrans" cxnId="{B5C586AB-3142-44A1-8DAB-A37F8CCAC89F}">
      <dgm:prSet/>
      <dgm:spPr/>
      <dgm:t>
        <a:bodyPr/>
        <a:lstStyle/>
        <a:p>
          <a:endParaRPr lang="ru-RU"/>
        </a:p>
      </dgm:t>
    </dgm:pt>
    <dgm:pt modelId="{29AD3071-20D3-4F02-8754-AA810F14CC35}" type="sibTrans" cxnId="{B5C586AB-3142-44A1-8DAB-A37F8CCAC89F}">
      <dgm:prSet/>
      <dgm:spPr/>
      <dgm:t>
        <a:bodyPr/>
        <a:lstStyle/>
        <a:p>
          <a:endParaRPr lang="ru-RU"/>
        </a:p>
      </dgm:t>
    </dgm:pt>
    <dgm:pt modelId="{20561792-F989-41F8-B6E6-66FF44884B4D}">
      <dgm:prSet phldrT="[Текст]"/>
      <dgm:spPr>
        <a:solidFill>
          <a:schemeClr val="bg1">
            <a:alpha val="90000"/>
          </a:schemeClr>
        </a:solidFill>
        <a:ln>
          <a:solidFill>
            <a:schemeClr val="tx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ru-RU" b="0" dirty="0" smtClean="0"/>
            <a:t>В этом случае, у ЭСКО </a:t>
          </a:r>
          <a:r>
            <a:rPr lang="ru-RU" b="0" u="sng" dirty="0" smtClean="0"/>
            <a:t>начисляется амортизация, </a:t>
          </a:r>
          <a:r>
            <a:rPr lang="ru-RU" b="0" dirty="0" smtClean="0"/>
            <a:t>а также ЭСКО </a:t>
          </a:r>
          <a:r>
            <a:rPr lang="ru-RU" b="0" u="sng" dirty="0" smtClean="0"/>
            <a:t>выплачивает налог на имущество. </a:t>
          </a:r>
          <a:endParaRPr lang="ru-RU" dirty="0"/>
        </a:p>
      </dgm:t>
    </dgm:pt>
    <dgm:pt modelId="{240BA61A-6373-4234-8729-1F47B3EFE043}" type="parTrans" cxnId="{C1DF909C-6C64-4C59-83DF-BCA792B0E844}">
      <dgm:prSet/>
      <dgm:spPr/>
      <dgm:t>
        <a:bodyPr/>
        <a:lstStyle/>
        <a:p>
          <a:endParaRPr lang="ru-RU"/>
        </a:p>
      </dgm:t>
    </dgm:pt>
    <dgm:pt modelId="{0AC7B383-63B1-403F-9138-A9594F3A41A0}" type="sibTrans" cxnId="{C1DF909C-6C64-4C59-83DF-BCA792B0E844}">
      <dgm:prSet/>
      <dgm:spPr/>
      <dgm:t>
        <a:bodyPr/>
        <a:lstStyle/>
        <a:p>
          <a:endParaRPr lang="ru-RU"/>
        </a:p>
      </dgm:t>
    </dgm:pt>
    <dgm:pt modelId="{E8CEC02D-99E5-4ED5-9839-85212F31FA2B}" type="pres">
      <dgm:prSet presAssocID="{F16673C8-32B6-4501-83B9-2ACA34C1815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2AC4B9-6A72-4CC4-B9DA-87882B0331F4}" type="pres">
      <dgm:prSet presAssocID="{54716F49-2C06-4E05-BCA7-76FEB5C2F3C0}" presName="composite" presStyleCnt="0"/>
      <dgm:spPr/>
    </dgm:pt>
    <dgm:pt modelId="{1A7B240B-B4B5-41D6-A7F2-4B79C710E9B8}" type="pres">
      <dgm:prSet presAssocID="{54716F49-2C06-4E05-BCA7-76FEB5C2F3C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02A5C0-C087-4AAC-AB55-A1504065AF64}" type="pres">
      <dgm:prSet presAssocID="{54716F49-2C06-4E05-BCA7-76FEB5C2F3C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55458E-571D-403C-8D02-B79D659EE980}" type="pres">
      <dgm:prSet presAssocID="{528FCB5C-6FE2-4E1C-83DF-46F96AC1E634}" presName="space" presStyleCnt="0"/>
      <dgm:spPr/>
    </dgm:pt>
    <dgm:pt modelId="{45DB1BF7-CC69-43B3-B638-445D1E46F82F}" type="pres">
      <dgm:prSet presAssocID="{7E844343-3D3B-4313-8DD9-3E66EB6ADD52}" presName="composite" presStyleCnt="0"/>
      <dgm:spPr/>
    </dgm:pt>
    <dgm:pt modelId="{F9170AD7-4801-413E-A786-9CEDEF817F87}" type="pres">
      <dgm:prSet presAssocID="{7E844343-3D3B-4313-8DD9-3E66EB6ADD5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80D5A0-67DC-4A9C-A08F-E07F2A05AD27}" type="pres">
      <dgm:prSet presAssocID="{7E844343-3D3B-4313-8DD9-3E66EB6ADD5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EEF221-C036-4AA4-89E7-1B666A76B7C2}" type="presOf" srcId="{54716F49-2C06-4E05-BCA7-76FEB5C2F3C0}" destId="{1A7B240B-B4B5-41D6-A7F2-4B79C710E9B8}" srcOrd="0" destOrd="0" presId="urn:microsoft.com/office/officeart/2005/8/layout/hList1"/>
    <dgm:cxn modelId="{B5C586AB-3142-44A1-8DAB-A37F8CCAC89F}" srcId="{F16673C8-32B6-4501-83B9-2ACA34C18153}" destId="{7E844343-3D3B-4313-8DD9-3E66EB6ADD52}" srcOrd="1" destOrd="0" parTransId="{DDA45365-A2DD-450B-B0E7-A6A10D36C387}" sibTransId="{29AD3071-20D3-4F02-8754-AA810F14CC35}"/>
    <dgm:cxn modelId="{5694780C-A449-4D7F-AF12-03C910F6C5F6}" type="presOf" srcId="{9C632784-5329-42CC-BBA6-A2162C5D19D1}" destId="{B502A5C0-C087-4AAC-AB55-A1504065AF64}" srcOrd="0" destOrd="0" presId="urn:microsoft.com/office/officeart/2005/8/layout/hList1"/>
    <dgm:cxn modelId="{30E8E418-7EE5-4B18-814F-BF8A560946A5}" type="presOf" srcId="{F16673C8-32B6-4501-83B9-2ACA34C18153}" destId="{E8CEC02D-99E5-4ED5-9839-85212F31FA2B}" srcOrd="0" destOrd="0" presId="urn:microsoft.com/office/officeart/2005/8/layout/hList1"/>
    <dgm:cxn modelId="{E702E0D2-3412-4279-9D31-A030257925B8}" srcId="{F16673C8-32B6-4501-83B9-2ACA34C18153}" destId="{54716F49-2C06-4E05-BCA7-76FEB5C2F3C0}" srcOrd="0" destOrd="0" parTransId="{AC528D70-2E29-47A0-A818-2645C11EE7D2}" sibTransId="{528FCB5C-6FE2-4E1C-83DF-46F96AC1E634}"/>
    <dgm:cxn modelId="{D204CB27-8E72-4BFC-87E1-3933E56B8BF2}" srcId="{54716F49-2C06-4E05-BCA7-76FEB5C2F3C0}" destId="{9C632784-5329-42CC-BBA6-A2162C5D19D1}" srcOrd="0" destOrd="0" parTransId="{1287670D-3415-4D40-8ACC-7DE66503E17A}" sibTransId="{3341F4EE-8AFB-4CC2-A1A8-C5377AB01BFB}"/>
    <dgm:cxn modelId="{C1DF909C-6C64-4C59-83DF-BCA792B0E844}" srcId="{7E844343-3D3B-4313-8DD9-3E66EB6ADD52}" destId="{20561792-F989-41F8-B6E6-66FF44884B4D}" srcOrd="0" destOrd="0" parTransId="{240BA61A-6373-4234-8729-1F47B3EFE043}" sibTransId="{0AC7B383-63B1-403F-9138-A9594F3A41A0}"/>
    <dgm:cxn modelId="{525972DB-8DBA-4259-A121-3D24F03A9D1C}" type="presOf" srcId="{7E844343-3D3B-4313-8DD9-3E66EB6ADD52}" destId="{F9170AD7-4801-413E-A786-9CEDEF817F87}" srcOrd="0" destOrd="0" presId="urn:microsoft.com/office/officeart/2005/8/layout/hList1"/>
    <dgm:cxn modelId="{FEB676A2-1214-429D-ACE7-D200228FD842}" type="presOf" srcId="{20561792-F989-41F8-B6E6-66FF44884B4D}" destId="{E780D5A0-67DC-4A9C-A08F-E07F2A05AD27}" srcOrd="0" destOrd="0" presId="urn:microsoft.com/office/officeart/2005/8/layout/hList1"/>
    <dgm:cxn modelId="{83742CFB-259D-45F2-85A8-397E986FB377}" type="presParOf" srcId="{E8CEC02D-99E5-4ED5-9839-85212F31FA2B}" destId="{C02AC4B9-6A72-4CC4-B9DA-87882B0331F4}" srcOrd="0" destOrd="0" presId="urn:microsoft.com/office/officeart/2005/8/layout/hList1"/>
    <dgm:cxn modelId="{4D55C6C8-96CA-4111-BD64-84FAC4139154}" type="presParOf" srcId="{C02AC4B9-6A72-4CC4-B9DA-87882B0331F4}" destId="{1A7B240B-B4B5-41D6-A7F2-4B79C710E9B8}" srcOrd="0" destOrd="0" presId="urn:microsoft.com/office/officeart/2005/8/layout/hList1"/>
    <dgm:cxn modelId="{82B8A60E-5E67-47BF-AF38-114518BF5DB2}" type="presParOf" srcId="{C02AC4B9-6A72-4CC4-B9DA-87882B0331F4}" destId="{B502A5C0-C087-4AAC-AB55-A1504065AF64}" srcOrd="1" destOrd="0" presId="urn:microsoft.com/office/officeart/2005/8/layout/hList1"/>
    <dgm:cxn modelId="{C882B213-DA6A-4522-869A-0867594D0582}" type="presParOf" srcId="{E8CEC02D-99E5-4ED5-9839-85212F31FA2B}" destId="{CA55458E-571D-403C-8D02-B79D659EE980}" srcOrd="1" destOrd="0" presId="urn:microsoft.com/office/officeart/2005/8/layout/hList1"/>
    <dgm:cxn modelId="{BBE4EDFA-20BB-4E06-A00F-FC509096CDF2}" type="presParOf" srcId="{E8CEC02D-99E5-4ED5-9839-85212F31FA2B}" destId="{45DB1BF7-CC69-43B3-B638-445D1E46F82F}" srcOrd="2" destOrd="0" presId="urn:microsoft.com/office/officeart/2005/8/layout/hList1"/>
    <dgm:cxn modelId="{6A58FB19-DA1B-4E85-B1AD-BB2AD6015463}" type="presParOf" srcId="{45DB1BF7-CC69-43B3-B638-445D1E46F82F}" destId="{F9170AD7-4801-413E-A786-9CEDEF817F87}" srcOrd="0" destOrd="0" presId="urn:microsoft.com/office/officeart/2005/8/layout/hList1"/>
    <dgm:cxn modelId="{30554522-B5FF-4333-B3AB-9F71A929164A}" type="presParOf" srcId="{45DB1BF7-CC69-43B3-B638-445D1E46F82F}" destId="{E780D5A0-67DC-4A9C-A08F-E07F2A05AD2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2636CD-B959-4EEF-9AE2-C4B04A1A4460}">
      <dsp:nvSpPr>
        <dsp:cNvPr id="0" name=""/>
        <dsp:cNvSpPr/>
      </dsp:nvSpPr>
      <dsp:spPr>
        <a:xfrm rot="5400000">
          <a:off x="4803981" y="-2317685"/>
          <a:ext cx="2090988" cy="70089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/>
            <a:t>Величина экономии энергоресурсов, которая должна быть обеспечена Исполнителем в результате исполнения договора.</a:t>
          </a:r>
          <a:endParaRPr lang="ru-RU" sz="1700" b="1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/>
            <a:t>Срок действия договора должен быть по продолжительности не менее срока, необходимого для достижения установленной величины экономии ресурсов.</a:t>
          </a:r>
          <a:endParaRPr lang="ru-RU" sz="1700" b="1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/>
            <a:t>  Иные обязательные условия </a:t>
          </a:r>
          <a:r>
            <a:rPr lang="ru-RU" sz="1700" b="1" kern="1200" dirty="0" err="1" smtClean="0"/>
            <a:t>энергосервисных</a:t>
          </a:r>
          <a:r>
            <a:rPr lang="ru-RU" sz="1700" b="1" kern="1200" dirty="0" smtClean="0"/>
            <a:t> договоров (контрактов), установленные законодательством Российской Федерации. </a:t>
          </a:r>
          <a:endParaRPr lang="ru-RU" sz="1700" b="1" kern="1200" dirty="0"/>
        </a:p>
      </dsp:txBody>
      <dsp:txXfrm rot="-5400000">
        <a:off x="2345007" y="243363"/>
        <a:ext cx="6906862" cy="1886840"/>
      </dsp:txXfrm>
    </dsp:sp>
    <dsp:sp modelId="{A4138815-4DBF-46A1-99C7-5F294BC03CF0}">
      <dsp:nvSpPr>
        <dsp:cNvPr id="0" name=""/>
        <dsp:cNvSpPr/>
      </dsp:nvSpPr>
      <dsp:spPr>
        <a:xfrm>
          <a:off x="171055" y="59"/>
          <a:ext cx="2173951" cy="23734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Обязательные</a:t>
          </a:r>
          <a:endParaRPr lang="ru-RU" sz="2200" b="1" kern="1200" dirty="0"/>
        </a:p>
      </dsp:txBody>
      <dsp:txXfrm>
        <a:off x="277179" y="106183"/>
        <a:ext cx="1961703" cy="2161199"/>
      </dsp:txXfrm>
    </dsp:sp>
    <dsp:sp modelId="{1FA2CF9C-F33C-4F6B-8C2D-DB0CBE9AF206}">
      <dsp:nvSpPr>
        <dsp:cNvPr id="0" name=""/>
        <dsp:cNvSpPr/>
      </dsp:nvSpPr>
      <dsp:spPr>
        <a:xfrm rot="5400000">
          <a:off x="4746021" y="243502"/>
          <a:ext cx="2068772" cy="68708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/>
            <a:t>Обязанности заказчика, связанные с рациональным использованием энергоресурсов (температурный режим, уровень освещенности и пр.), с установкой и вводом в эксплуатацию приборов учета.</a:t>
          </a:r>
          <a:endParaRPr lang="ru-RU" sz="1700" b="1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/>
            <a:t>Условие об обязанности исполнителя по установке и вводу в эксплуатацию приборов учета используемых энергетических ресурсов;</a:t>
          </a:r>
          <a:endParaRPr lang="ru-RU" sz="1700" b="1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/>
            <a:t>Условие определения цены исходя из достигнутой экономии</a:t>
          </a:r>
          <a:r>
            <a:rPr lang="ru-RU" sz="1700" b="0" kern="1200" dirty="0" smtClean="0"/>
            <a:t>.</a:t>
          </a:r>
          <a:endParaRPr lang="ru-RU" sz="1700" b="0" kern="1200" dirty="0"/>
        </a:p>
      </dsp:txBody>
      <dsp:txXfrm rot="-5400000">
        <a:off x="2345007" y="2745506"/>
        <a:ext cx="6769812" cy="1866794"/>
      </dsp:txXfrm>
    </dsp:sp>
    <dsp:sp modelId="{3FE013F7-F5BD-4798-AE07-6BAD002F5D5E}">
      <dsp:nvSpPr>
        <dsp:cNvPr id="0" name=""/>
        <dsp:cNvSpPr/>
      </dsp:nvSpPr>
      <dsp:spPr>
        <a:xfrm>
          <a:off x="171055" y="2492179"/>
          <a:ext cx="2173951" cy="23734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Рекомендуемые</a:t>
          </a:r>
          <a:endParaRPr lang="ru-RU" sz="1900" b="1" kern="1200" dirty="0"/>
        </a:p>
      </dsp:txBody>
      <dsp:txXfrm>
        <a:off x="277179" y="2598303"/>
        <a:ext cx="1961703" cy="21611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B240B-B4B5-41D6-A7F2-4B79C710E9B8}">
      <dsp:nvSpPr>
        <dsp:cNvPr id="0" name=""/>
        <dsp:cNvSpPr/>
      </dsp:nvSpPr>
      <dsp:spPr>
        <a:xfrm>
          <a:off x="43" y="836"/>
          <a:ext cx="4201641" cy="130093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</a:rPr>
            <a:t>Вариант А. Передача Нового Оборудования на баланс Заказчика (промышленного предприятия</a:t>
          </a:r>
          <a:r>
            <a:rPr lang="ru-RU" sz="2000" kern="1200" dirty="0" smtClean="0">
              <a:solidFill>
                <a:srgbClr val="C00000"/>
              </a:solidFill>
            </a:rPr>
            <a:t>)</a:t>
          </a:r>
          <a:endParaRPr lang="ru-RU" sz="2000" kern="1200" dirty="0">
            <a:solidFill>
              <a:srgbClr val="C00000"/>
            </a:solidFill>
          </a:endParaRPr>
        </a:p>
      </dsp:txBody>
      <dsp:txXfrm>
        <a:off x="43" y="836"/>
        <a:ext cx="4201641" cy="1300930"/>
      </dsp:txXfrm>
    </dsp:sp>
    <dsp:sp modelId="{B502A5C0-C087-4AAC-AB55-A1504065AF64}">
      <dsp:nvSpPr>
        <dsp:cNvPr id="0" name=""/>
        <dsp:cNvSpPr/>
      </dsp:nvSpPr>
      <dsp:spPr>
        <a:xfrm>
          <a:off x="43" y="1301767"/>
          <a:ext cx="4201641" cy="139995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tx2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smtClean="0"/>
            <a:t>В этом случае, у Заказчика </a:t>
          </a:r>
          <a:r>
            <a:rPr lang="ru-RU" sz="2000" b="0" u="sng" kern="1200" dirty="0" smtClean="0"/>
            <a:t>начисляется амортизация, </a:t>
          </a:r>
          <a:r>
            <a:rPr lang="ru-RU" sz="2000" b="0" kern="1200" dirty="0" smtClean="0"/>
            <a:t>а также он </a:t>
          </a:r>
          <a:r>
            <a:rPr lang="ru-RU" sz="2000" b="0" u="sng" kern="1200" dirty="0" smtClean="0"/>
            <a:t>выплачивает налог на имущество. </a:t>
          </a:r>
          <a:endParaRPr lang="ru-RU" sz="2000" kern="1200" dirty="0"/>
        </a:p>
      </dsp:txBody>
      <dsp:txXfrm>
        <a:off x="43" y="1301767"/>
        <a:ext cx="4201641" cy="1399950"/>
      </dsp:txXfrm>
    </dsp:sp>
    <dsp:sp modelId="{F9170AD7-4801-413E-A786-9CEDEF817F87}">
      <dsp:nvSpPr>
        <dsp:cNvPr id="0" name=""/>
        <dsp:cNvSpPr/>
      </dsp:nvSpPr>
      <dsp:spPr>
        <a:xfrm>
          <a:off x="4789914" y="836"/>
          <a:ext cx="4201641" cy="130093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</a:rPr>
            <a:t>Вариант Б. Передача Нового Оборудования на баланс </a:t>
          </a:r>
          <a:r>
            <a:rPr lang="ru-RU" sz="2000" b="1" kern="1200" dirty="0" err="1" smtClean="0">
              <a:solidFill>
                <a:srgbClr val="C00000"/>
              </a:solidFill>
            </a:rPr>
            <a:t>Энергосервисной</a:t>
          </a:r>
          <a:r>
            <a:rPr lang="ru-RU" sz="2000" b="1" kern="1200" dirty="0" smtClean="0">
              <a:solidFill>
                <a:srgbClr val="C00000"/>
              </a:solidFill>
            </a:rPr>
            <a:t> Компании</a:t>
          </a:r>
          <a:endParaRPr lang="ru-RU" sz="2000" b="1" kern="1200" dirty="0">
            <a:solidFill>
              <a:srgbClr val="C00000"/>
            </a:solidFill>
          </a:endParaRPr>
        </a:p>
      </dsp:txBody>
      <dsp:txXfrm>
        <a:off x="4789914" y="836"/>
        <a:ext cx="4201641" cy="1300930"/>
      </dsp:txXfrm>
    </dsp:sp>
    <dsp:sp modelId="{E780D5A0-67DC-4A9C-A08F-E07F2A05AD27}">
      <dsp:nvSpPr>
        <dsp:cNvPr id="0" name=""/>
        <dsp:cNvSpPr/>
      </dsp:nvSpPr>
      <dsp:spPr>
        <a:xfrm>
          <a:off x="4789914" y="1301767"/>
          <a:ext cx="4201641" cy="139995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tx2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smtClean="0"/>
            <a:t>В этом случае, у ЭСКО </a:t>
          </a:r>
          <a:r>
            <a:rPr lang="ru-RU" sz="2000" b="0" u="sng" kern="1200" dirty="0" smtClean="0"/>
            <a:t>начисляется амортизация, </a:t>
          </a:r>
          <a:r>
            <a:rPr lang="ru-RU" sz="2000" b="0" kern="1200" dirty="0" smtClean="0"/>
            <a:t>а также ЭСКО </a:t>
          </a:r>
          <a:r>
            <a:rPr lang="ru-RU" sz="2000" b="0" u="sng" kern="1200" dirty="0" smtClean="0"/>
            <a:t>выплачивает налог на имущество. </a:t>
          </a:r>
          <a:endParaRPr lang="ru-RU" sz="2000" kern="1200" dirty="0"/>
        </a:p>
      </dsp:txBody>
      <dsp:txXfrm>
        <a:off x="4789914" y="1301767"/>
        <a:ext cx="4201641" cy="1399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t" anchorCtr="0" compatLnSpc="1">
            <a:prstTxWarp prst="textNoShape">
              <a:avLst/>
            </a:prstTxWarp>
          </a:bodyPr>
          <a:lstStyle>
            <a:lvl1pPr algn="l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530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b" anchorCtr="0" compatLnSpc="1">
            <a:prstTxWarp prst="textNoShape">
              <a:avLst/>
            </a:prstTxWarp>
          </a:bodyPr>
          <a:lstStyle>
            <a:lvl1pPr algn="l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0BBEC5D3-FA22-4D05-B507-24886D19F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407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t" anchorCtr="0" compatLnSpc="1">
            <a:prstTxWarp prst="textNoShape">
              <a:avLst/>
            </a:prstTxWarp>
          </a:bodyPr>
          <a:lstStyle>
            <a:lvl1pPr algn="l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39775"/>
            <a:ext cx="5351462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692650"/>
            <a:ext cx="4943475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530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b" anchorCtr="0" compatLnSpc="1">
            <a:prstTxWarp prst="textNoShape">
              <a:avLst/>
            </a:prstTxWarp>
          </a:bodyPr>
          <a:lstStyle>
            <a:lvl1pPr algn="l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38530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1" tIns="46881" rIns="93761" bIns="46881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03E39FF1-8DBC-40A5-921B-DAE0D42A0B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243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fld id="{D3575E3F-05F6-473A-9DF3-9C35679DB3D8}" type="slidenum">
              <a:rPr lang="ru-RU" sz="1200" b="0" smtClean="0">
                <a:latin typeface="Times New Roman" pitchFamily="18" charset="0"/>
              </a:rPr>
              <a:pPr eaLnBrk="1" hangingPunct="1"/>
              <a:t>19</a:t>
            </a:fld>
            <a:endParaRPr lang="ru-RU" sz="1200" b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defTabSz="936625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eaLnBrk="1" hangingPunct="1"/>
            <a:fld id="{B1C0C347-DA08-41A8-8200-604643034BA0}" type="slidenum">
              <a:rPr lang="ru-RU" sz="1200" b="0" smtClean="0">
                <a:latin typeface="Times New Roman" pitchFamily="18" charset="0"/>
              </a:rPr>
              <a:pPr eaLnBrk="1" hangingPunct="1"/>
              <a:t>20</a:t>
            </a:fld>
            <a:endParaRPr lang="ru-RU" sz="1200" b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© СПбГЭУ, 2014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FB903-BEC3-466E-839D-438A7793F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60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© СПбГЭУ, 2014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868F5-BAFE-4C90-A623-BF5CA1C697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40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© СПбГЭУ, 2014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8F2DB-D08B-4771-BB47-4FFB145DB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952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660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© СПбГЭУ, 2014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AE341-90CE-417D-8736-DBA53F272C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77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© СПбГЭУ, 2014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7451A-CB94-457D-A11D-0FEC5EE0BC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09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© СПбГЭУ, 2014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D5293-13B3-43C3-B804-AAFF520AC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83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© СПбГЭУ, 2014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18E2D-6272-45A6-A10E-BEF34F789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93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© СПбГЭУ, 2014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ADB95-F08C-48D7-AA6E-6D3BC0B35F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620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© СПбГЭУ, 2014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200900" y="6356350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ED5C8-86BD-426A-8A46-236ECAEF1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177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© СПбГЭУ, 2014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C7664-6774-41A0-983D-268009BA1C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25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© СПбГЭУ, 2014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0CA91-2E8E-4920-97EA-329CC8B03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60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400" y="640080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© СПбГЭУ, 2014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D29FDC-87A6-4797-BB27-FCCCCBF4CF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25"/>
          <p:cNvGrpSpPr>
            <a:grpSpLocks/>
          </p:cNvGrpSpPr>
          <p:nvPr/>
        </p:nvGrpSpPr>
        <p:grpSpPr bwMode="auto">
          <a:xfrm>
            <a:off x="609600" y="0"/>
            <a:ext cx="9906000" cy="6027738"/>
            <a:chOff x="0" y="3797"/>
            <a:chExt cx="6240" cy="3797"/>
          </a:xfrm>
        </p:grpSpPr>
        <p:sp>
          <p:nvSpPr>
            <p:cNvPr id="8" name="Rectangle 22"/>
            <p:cNvSpPr>
              <a:spLocks noChangeArrowheads="1"/>
            </p:cNvSpPr>
            <p:nvPr userDrawn="1"/>
          </p:nvSpPr>
          <p:spPr bwMode="auto">
            <a:xfrm>
              <a:off x="0" y="3797"/>
              <a:ext cx="6240" cy="3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23"/>
            <p:cNvSpPr>
              <a:spLocks noChangeArrowheads="1"/>
            </p:cNvSpPr>
            <p:nvPr userDrawn="1"/>
          </p:nvSpPr>
          <p:spPr bwMode="auto">
            <a:xfrm>
              <a:off x="0" y="3797"/>
              <a:ext cx="3248" cy="1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r>
                <a:rPr lang="ru-RU" sz="2400" b="0">
                  <a:latin typeface="Times New Roman" pitchFamily="18" charset="0"/>
                </a:rPr>
                <a:t>                         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4" r:id="rId3"/>
    <p:sldLayoutId id="2147484145" r:id="rId4"/>
    <p:sldLayoutId id="2147484146" r:id="rId5"/>
    <p:sldLayoutId id="2147484147" r:id="rId6"/>
    <p:sldLayoutId id="2147484148" r:id="rId7"/>
    <p:sldLayoutId id="2147484149" r:id="rId8"/>
    <p:sldLayoutId id="2147484150" r:id="rId9"/>
    <p:sldLayoutId id="2147484151" r:id="rId10"/>
    <p:sldLayoutId id="2147484152" r:id="rId11"/>
    <p:sldLayoutId id="2147484153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ADB95-F08C-48D7-AA6E-6D3BC0B35F0B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4" name="Rectangle 1024"/>
          <p:cNvSpPr>
            <a:spLocks noGrp="1" noChangeArrowheads="1"/>
          </p:cNvSpPr>
          <p:nvPr>
            <p:ph type="title"/>
          </p:nvPr>
        </p:nvSpPr>
        <p:spPr>
          <a:xfrm>
            <a:off x="457200" y="2362200"/>
            <a:ext cx="89154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FF0000"/>
                </a:solidFill>
              </a:rPr>
              <a:t>Раздел 2. </a:t>
            </a:r>
            <a:r>
              <a:rPr lang="en-US" sz="4800" b="1" dirty="0" smtClean="0">
                <a:solidFill>
                  <a:srgbClr val="FF0000"/>
                </a:solidFill>
              </a:rPr>
              <a:t/>
            </a:r>
            <a:br>
              <a:rPr lang="en-US" sz="4800" b="1" dirty="0" smtClean="0">
                <a:solidFill>
                  <a:srgbClr val="FF0000"/>
                </a:solidFill>
              </a:rPr>
            </a:br>
            <a:r>
              <a:rPr lang="ru-RU" sz="4800" b="1" dirty="0" smtClean="0">
                <a:solidFill>
                  <a:srgbClr val="FF0000"/>
                </a:solidFill>
              </a:rPr>
              <a:t>Тема 2.2. </a:t>
            </a:r>
            <a:br>
              <a:rPr lang="ru-RU" sz="4800" b="1" dirty="0" smtClean="0">
                <a:solidFill>
                  <a:srgbClr val="FF0000"/>
                </a:solidFill>
              </a:rPr>
            </a:br>
            <a:r>
              <a:rPr lang="ru-RU" sz="4800" b="1" dirty="0" err="1" smtClean="0"/>
              <a:t>Энергосервис</a:t>
            </a:r>
            <a:r>
              <a:rPr lang="ru-RU" sz="4800" b="1" dirty="0" smtClean="0"/>
              <a:t> и </a:t>
            </a:r>
            <a:r>
              <a:rPr lang="ru-RU" sz="4800" b="1" dirty="0" err="1" smtClean="0"/>
              <a:t>энергосервисные</a:t>
            </a:r>
            <a:r>
              <a:rPr lang="ru-RU" sz="4800" b="1" dirty="0" smtClean="0"/>
              <a:t> договоры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84245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auto">
          <a:xfrm>
            <a:off x="744279" y="457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dirty="0">
                <a:latin typeface="+mn-lt"/>
              </a:rPr>
              <a:t>Барьеры и ограничения реализации проектов </a:t>
            </a:r>
            <a:endParaRPr lang="ru-RU" dirty="0" smtClean="0"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ru-RU" dirty="0" smtClean="0">
                <a:latin typeface="+mn-lt"/>
              </a:rPr>
              <a:t>через </a:t>
            </a:r>
            <a:r>
              <a:rPr lang="ru-RU" dirty="0" err="1">
                <a:latin typeface="+mn-lt"/>
              </a:rPr>
              <a:t>энергосервисную</a:t>
            </a:r>
            <a:r>
              <a:rPr lang="ru-RU" dirty="0">
                <a:latin typeface="+mn-lt"/>
              </a:rPr>
              <a:t> схему</a:t>
            </a:r>
            <a:endParaRPr lang="en-US" dirty="0">
              <a:latin typeface="+mn-lt"/>
            </a:endParaRPr>
          </a:p>
        </p:txBody>
      </p:sp>
      <p:sp>
        <p:nvSpPr>
          <p:cNvPr id="12291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12292" name="Rectangle 1"/>
          <p:cNvSpPr>
            <a:spLocks noChangeArrowheads="1"/>
          </p:cNvSpPr>
          <p:nvPr/>
        </p:nvSpPr>
        <p:spPr bwMode="auto">
          <a:xfrm>
            <a:off x="428846" y="1433899"/>
            <a:ext cx="8991600" cy="4757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just" eaLnBrk="0" hangingPunct="0">
              <a:tabLst>
                <a:tab pos="450850" algn="l"/>
              </a:tabLst>
            </a:pPr>
            <a:r>
              <a:rPr lang="ru-RU" sz="1800" dirty="0" smtClean="0">
                <a:latin typeface="+mn-lt"/>
              </a:rPr>
              <a:t>Ограничения, связанные с удлинением периода окупаемости проектов и, следовательно, их неприемлемости для ЭСКО:</a:t>
            </a:r>
          </a:p>
          <a:p>
            <a:pPr marL="265113" indent="-265113" algn="just" eaLnBrk="0" hangingPunct="0">
              <a:spcBef>
                <a:spcPts val="600"/>
              </a:spcBef>
              <a:buFont typeface="AGOpus" charset="-52"/>
              <a:buAutoNum type="arabicPeriod"/>
              <a:tabLst>
                <a:tab pos="450850" algn="l"/>
              </a:tabLst>
            </a:pPr>
            <a:r>
              <a:rPr lang="ru-RU" sz="1800" dirty="0" smtClean="0">
                <a:latin typeface="+mn-lt"/>
              </a:rPr>
              <a:t>Привлечение </a:t>
            </a:r>
            <a:r>
              <a:rPr lang="ru-RU" sz="1800" dirty="0" err="1">
                <a:latin typeface="+mn-lt"/>
              </a:rPr>
              <a:t>энергосервисными</a:t>
            </a:r>
            <a:r>
              <a:rPr lang="ru-RU" sz="1800" dirty="0">
                <a:latin typeface="+mn-lt"/>
              </a:rPr>
              <a:t> компаниями банковских кредитов. </a:t>
            </a:r>
            <a:r>
              <a:rPr lang="ru-RU" sz="1800" b="0" dirty="0">
                <a:latin typeface="+mn-lt"/>
              </a:rPr>
              <a:t>Это связано с отсутствием в настоящее время значительных собственных инвестиционных средств ЭСКО по причине их низкой капитализации и, следовательно, невозможности, финансирования энергосберегающих проектов на собственные средства.  </a:t>
            </a:r>
          </a:p>
          <a:p>
            <a:pPr marL="265113" indent="-265113" algn="just" eaLnBrk="0" hangingPunct="0">
              <a:spcBef>
                <a:spcPts val="600"/>
              </a:spcBef>
              <a:buFont typeface="AGOpus" charset="-52"/>
              <a:buAutoNum type="arabicPeriod"/>
              <a:tabLst>
                <a:tab pos="450850" algn="l"/>
              </a:tabLst>
            </a:pPr>
            <a:r>
              <a:rPr lang="ru-RU" sz="1800" dirty="0" smtClean="0">
                <a:latin typeface="+mn-lt"/>
              </a:rPr>
              <a:t>Высокие </a:t>
            </a:r>
            <a:r>
              <a:rPr lang="ru-RU" sz="1800" dirty="0">
                <a:latin typeface="+mn-lt"/>
              </a:rPr>
              <a:t>комплексные риски для ЭСКО при финансировании энергосберегающих проектов на промышленных предприятиях. </a:t>
            </a:r>
            <a:r>
              <a:rPr lang="ru-RU" sz="1800" b="0" dirty="0">
                <a:latin typeface="+mn-lt"/>
              </a:rPr>
              <a:t>Более высокие риски предопределяют более высокую доходность, устанавливаемую ЭСКО, которая закладывается в </a:t>
            </a:r>
            <a:r>
              <a:rPr lang="ru-RU" sz="1800" b="0" dirty="0" err="1">
                <a:latin typeface="+mn-lt"/>
              </a:rPr>
              <a:t>энергосервисные</a:t>
            </a:r>
            <a:r>
              <a:rPr lang="ru-RU" sz="1800" b="0" dirty="0">
                <a:latin typeface="+mn-lt"/>
              </a:rPr>
              <a:t> платежи. </a:t>
            </a:r>
            <a:endParaRPr lang="en-US" sz="1800" b="0" dirty="0">
              <a:latin typeface="+mn-lt"/>
            </a:endParaRPr>
          </a:p>
          <a:p>
            <a:pPr marL="265113" indent="-265113" algn="just" eaLnBrk="0" hangingPunct="0">
              <a:spcBef>
                <a:spcPts val="600"/>
              </a:spcBef>
              <a:buFont typeface="AGOpus" charset="-52"/>
              <a:buAutoNum type="arabicPeriod"/>
              <a:tabLst>
                <a:tab pos="450850" algn="l"/>
              </a:tabLst>
            </a:pPr>
            <a:r>
              <a:rPr lang="ru-RU" sz="1800" dirty="0" smtClean="0">
                <a:latin typeface="+mn-lt"/>
              </a:rPr>
              <a:t>Осуществление </a:t>
            </a:r>
            <a:r>
              <a:rPr lang="ru-RU" sz="1800" dirty="0">
                <a:latin typeface="+mn-lt"/>
              </a:rPr>
              <a:t>эксплуатации объектов после осуществления энергосберегающих проектов</a:t>
            </a:r>
            <a:r>
              <a:rPr lang="ru-RU" sz="1800" b="0" dirty="0">
                <a:latin typeface="+mn-lt"/>
              </a:rPr>
              <a:t>. Это также приводит к увеличению суммарной массы </a:t>
            </a:r>
            <a:r>
              <a:rPr lang="ru-RU" sz="1800" b="0" dirty="0" err="1">
                <a:latin typeface="+mn-lt"/>
              </a:rPr>
              <a:t>энергосервисных</a:t>
            </a:r>
            <a:r>
              <a:rPr lang="ru-RU" sz="1800" b="0" dirty="0">
                <a:latin typeface="+mn-lt"/>
              </a:rPr>
              <a:t> платежей и увеличению периода окупаемости.    </a:t>
            </a:r>
            <a:endParaRPr lang="en-US" sz="1800" b="0" dirty="0">
              <a:latin typeface="+mn-lt"/>
            </a:endParaRPr>
          </a:p>
          <a:p>
            <a:pPr marL="342900" indent="-342900" eaLnBrk="0" hangingPunct="0">
              <a:tabLst>
                <a:tab pos="450850" algn="l"/>
              </a:tabLst>
            </a:pPr>
            <a:r>
              <a:rPr lang="ru-RU" sz="1800" dirty="0">
                <a:latin typeface="+mn-lt"/>
              </a:rPr>
              <a:t>	</a:t>
            </a:r>
          </a:p>
          <a:p>
            <a:pPr marL="342900" indent="-342900" eaLnBrk="0" hangingPunct="0">
              <a:tabLst>
                <a:tab pos="450850" algn="l"/>
              </a:tabLst>
            </a:pPr>
            <a:r>
              <a:rPr lang="ru-RU" sz="1800" dirty="0">
                <a:solidFill>
                  <a:srgbClr val="C00000"/>
                </a:solidFill>
                <a:latin typeface="+mn-lt"/>
              </a:rPr>
              <a:t>В настоящее время, энергосберегающие проекты </a:t>
            </a:r>
            <a:r>
              <a:rPr lang="ru-RU" sz="1800" dirty="0" smtClean="0">
                <a:solidFill>
                  <a:srgbClr val="C00000"/>
                </a:solidFill>
                <a:latin typeface="+mn-lt"/>
              </a:rPr>
              <a:t>с </a:t>
            </a:r>
            <a:r>
              <a:rPr lang="ru-RU" sz="1800" dirty="0">
                <a:solidFill>
                  <a:srgbClr val="C00000"/>
                </a:solidFill>
                <a:latin typeface="+mn-lt"/>
              </a:rPr>
              <a:t>периодом окупаемости </a:t>
            </a:r>
            <a:endParaRPr lang="ru-RU" sz="1800" dirty="0" smtClean="0">
              <a:solidFill>
                <a:srgbClr val="C00000"/>
              </a:solidFill>
              <a:latin typeface="+mn-lt"/>
            </a:endParaRPr>
          </a:p>
          <a:p>
            <a:pPr marL="342900" indent="-342900" eaLnBrk="0" hangingPunct="0">
              <a:tabLst>
                <a:tab pos="450850" algn="l"/>
              </a:tabLst>
            </a:pPr>
            <a:r>
              <a:rPr lang="ru-RU" sz="1800" dirty="0" smtClean="0">
                <a:solidFill>
                  <a:srgbClr val="C00000"/>
                </a:solidFill>
                <a:latin typeface="+mn-lt"/>
              </a:rPr>
              <a:t>более 60 </a:t>
            </a:r>
            <a:r>
              <a:rPr lang="ru-RU" sz="1800" dirty="0">
                <a:solidFill>
                  <a:srgbClr val="C00000"/>
                </a:solidFill>
                <a:latin typeface="+mn-lt"/>
              </a:rPr>
              <a:t>месяцев (5 лет), является неприемлемыми для ЭСКО. </a:t>
            </a:r>
            <a:endParaRPr lang="ru-RU" sz="18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24809" y="26670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2400" dirty="0">
                <a:latin typeface="+mn-lt"/>
              </a:rPr>
              <a:t>Взаимоотношения </a:t>
            </a:r>
            <a:r>
              <a:rPr lang="ru-RU" sz="2400" dirty="0" err="1">
                <a:latin typeface="+mn-lt"/>
              </a:rPr>
              <a:t>энергосервисной</a:t>
            </a:r>
            <a:r>
              <a:rPr lang="ru-RU" sz="2400" dirty="0">
                <a:latin typeface="+mn-lt"/>
              </a:rPr>
              <a:t> компании и банка (Схема 1)</a:t>
            </a:r>
            <a:endParaRPr lang="en-US" sz="3600" b="0" dirty="0">
              <a:latin typeface="+mn-lt"/>
            </a:endParaRPr>
          </a:p>
        </p:txBody>
      </p:sp>
      <p:sp>
        <p:nvSpPr>
          <p:cNvPr id="13315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13316" name="Rectangle 23"/>
          <p:cNvSpPr>
            <a:spLocks noChangeArrowheads="1"/>
          </p:cNvSpPr>
          <p:nvPr/>
        </p:nvSpPr>
        <p:spPr bwMode="auto">
          <a:xfrm>
            <a:off x="429732" y="883623"/>
            <a:ext cx="9046535" cy="114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l" eaLnBrk="0" hangingPunct="0">
              <a:tabLst>
                <a:tab pos="180975" algn="l"/>
              </a:tabLst>
            </a:pPr>
            <a:r>
              <a:rPr lang="ru-RU" sz="1700" u="sng" dirty="0">
                <a:latin typeface="+mn-lt"/>
              </a:rPr>
              <a:t>Схема 1.</a:t>
            </a:r>
            <a:r>
              <a:rPr lang="ru-RU" sz="1700" b="0" dirty="0">
                <a:latin typeface="+mn-lt"/>
              </a:rPr>
              <a:t> </a:t>
            </a:r>
            <a:r>
              <a:rPr lang="ru-RU" sz="1700" b="0" dirty="0" err="1">
                <a:latin typeface="+mn-lt"/>
              </a:rPr>
              <a:t>Энергосервисная</a:t>
            </a:r>
            <a:r>
              <a:rPr lang="ru-RU" sz="1700" b="0" dirty="0">
                <a:latin typeface="+mn-lt"/>
              </a:rPr>
              <a:t> компания заключает с промышленным предприятием </a:t>
            </a:r>
            <a:r>
              <a:rPr lang="ru-RU" sz="1700" b="0" dirty="0" err="1">
                <a:latin typeface="+mn-lt"/>
              </a:rPr>
              <a:t>энергосервисный</a:t>
            </a:r>
            <a:r>
              <a:rPr lang="ru-RU" sz="1700" b="0" dirty="0">
                <a:latin typeface="+mn-lt"/>
              </a:rPr>
              <a:t> договор на проведение комплекса </a:t>
            </a:r>
            <a:r>
              <a:rPr lang="ru-RU" sz="1700" b="0" dirty="0" err="1">
                <a:latin typeface="+mn-lt"/>
              </a:rPr>
              <a:t>энергоэффективных</a:t>
            </a:r>
            <a:r>
              <a:rPr lang="ru-RU" sz="1700" b="0" dirty="0">
                <a:latin typeface="+mn-lt"/>
              </a:rPr>
              <a:t> мероприятий, а банк осуществляет кредитование </a:t>
            </a:r>
            <a:r>
              <a:rPr lang="ru-RU" sz="1700" b="0" dirty="0" err="1">
                <a:latin typeface="+mn-lt"/>
              </a:rPr>
              <a:t>Энергосервисной</a:t>
            </a:r>
            <a:r>
              <a:rPr lang="ru-RU" sz="1700" b="0" dirty="0">
                <a:latin typeface="+mn-lt"/>
              </a:rPr>
              <a:t> компании. При этом </a:t>
            </a:r>
            <a:r>
              <a:rPr lang="ru-RU" sz="1700" b="0" dirty="0" err="1">
                <a:latin typeface="+mn-lt"/>
              </a:rPr>
              <a:t>Энергосервисная</a:t>
            </a:r>
            <a:r>
              <a:rPr lang="ru-RU" sz="1700" b="0" dirty="0">
                <a:latin typeface="+mn-lt"/>
              </a:rPr>
              <a:t> компания закладывает банку права требования по договору цессии</a:t>
            </a:r>
            <a:r>
              <a:rPr lang="ru-RU" sz="1700" b="0" baseline="30000" dirty="0">
                <a:latin typeface="+mn-lt"/>
              </a:rPr>
              <a:t>1</a:t>
            </a:r>
            <a:r>
              <a:rPr lang="ru-RU" sz="1700" b="0" dirty="0">
                <a:latin typeface="+mn-lt"/>
              </a:rPr>
              <a:t>. </a:t>
            </a:r>
            <a:endParaRPr lang="ru-RU" sz="1700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13317" name="Rectangle 31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13318" name="Rectangle 34"/>
          <p:cNvSpPr>
            <a:spLocks noChangeArrowheads="1"/>
          </p:cNvSpPr>
          <p:nvPr/>
        </p:nvSpPr>
        <p:spPr bwMode="auto">
          <a:xfrm>
            <a:off x="0" y="53340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indent="450850" algn="l" eaLnBrk="0" hangingPunct="0"/>
            <a:r>
              <a:rPr lang="ru-RU" sz="900"/>
              <a:t/>
            </a:r>
            <a:br>
              <a:rPr lang="ru-RU" sz="900"/>
            </a:br>
            <a:endParaRPr lang="ru-RU"/>
          </a:p>
          <a:p>
            <a:pPr indent="450850" algn="l" eaLnBrk="0" hangingPunct="0"/>
            <a:endParaRPr lang="ru-RU"/>
          </a:p>
        </p:txBody>
      </p:sp>
      <p:sp>
        <p:nvSpPr>
          <p:cNvPr id="13319" name="Rectangle 37"/>
          <p:cNvSpPr>
            <a:spLocks noChangeArrowheads="1"/>
          </p:cNvSpPr>
          <p:nvPr/>
        </p:nvSpPr>
        <p:spPr bwMode="auto">
          <a:xfrm>
            <a:off x="0" y="53340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indent="450850" algn="l" eaLnBrk="0" hangingPunct="0"/>
            <a:endParaRPr lang="ru-RU" sz="1000">
              <a:cs typeface="Times New Roman" pitchFamily="18" charset="0"/>
            </a:endParaRPr>
          </a:p>
          <a:p>
            <a:pPr indent="450850" algn="l" eaLnBrk="0" hangingPunct="0"/>
            <a:r>
              <a:rPr lang="ru-RU" sz="1000">
                <a:cs typeface="Times New Roman" pitchFamily="18" charset="0"/>
              </a:rPr>
              <a:t/>
            </a:r>
            <a:br>
              <a:rPr lang="ru-RU" sz="1000">
                <a:cs typeface="Times New Roman" pitchFamily="18" charset="0"/>
              </a:rPr>
            </a:br>
            <a:r>
              <a:rPr lang="ru-RU" sz="1000">
                <a:cs typeface="Times New Roman" pitchFamily="18" charset="0"/>
              </a:rPr>
              <a:t/>
            </a:r>
            <a:br>
              <a:rPr lang="ru-RU" sz="1000">
                <a:cs typeface="Times New Roman" pitchFamily="18" charset="0"/>
              </a:rPr>
            </a:br>
            <a:endParaRPr lang="ru-RU" sz="900"/>
          </a:p>
          <a:p>
            <a:pPr indent="450850" algn="l" eaLnBrk="0" hangingPunct="0"/>
            <a:endParaRPr lang="ru-RU"/>
          </a:p>
        </p:txBody>
      </p:sp>
      <p:sp>
        <p:nvSpPr>
          <p:cNvPr id="13320" name="Rectangle 38"/>
          <p:cNvSpPr>
            <a:spLocks noChangeArrowheads="1"/>
          </p:cNvSpPr>
          <p:nvPr/>
        </p:nvSpPr>
        <p:spPr bwMode="auto">
          <a:xfrm>
            <a:off x="0" y="45720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13321" name="Прямоугольник 35"/>
          <p:cNvSpPr>
            <a:spLocks noChangeArrowheads="1"/>
          </p:cNvSpPr>
          <p:nvPr/>
        </p:nvSpPr>
        <p:spPr bwMode="auto">
          <a:xfrm>
            <a:off x="533400" y="5105400"/>
            <a:ext cx="8915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sz="1400" i="1" baseline="30000" dirty="0">
                <a:latin typeface="+mn-lt"/>
              </a:rPr>
              <a:t>1</a:t>
            </a:r>
            <a:r>
              <a:rPr lang="ru-RU" sz="1400" i="1" dirty="0">
                <a:latin typeface="+mn-lt"/>
              </a:rPr>
              <a:t>Цессия </a:t>
            </a:r>
            <a:r>
              <a:rPr lang="ru-RU" sz="1400" b="0" i="1" dirty="0">
                <a:latin typeface="+mn-lt"/>
              </a:rPr>
              <a:t>— уступка прав требования или иного имущества, права собственности на которое подтверждаются некими документами. В России так принято называть договор уступки прав требования на дебиторскую задолженность, то есть продажу долга третьих лиц — соглашение, в соответствии с которым одно лицо (кредитор или иное аналогичное лицо по передаваемому договору) передает другому лицу (принимающему такую задолженность) свои права требования к третьему лицу (должнику по передаваемому договору). 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1456267" y="2261008"/>
            <a:ext cx="6400800" cy="2667000"/>
            <a:chOff x="1219200" y="1981200"/>
            <a:chExt cx="6172200" cy="2519363"/>
          </a:xfrm>
        </p:grpSpPr>
        <p:sp>
          <p:nvSpPr>
            <p:cNvPr id="13322" name="TextBox 17"/>
            <p:cNvSpPr txBox="1">
              <a:spLocks noChangeArrowheads="1"/>
            </p:cNvSpPr>
            <p:nvPr/>
          </p:nvSpPr>
          <p:spPr bwMode="auto">
            <a:xfrm>
              <a:off x="4953000" y="2590800"/>
              <a:ext cx="2438400" cy="461963"/>
            </a:xfrm>
            <a:prstGeom prst="rect">
              <a:avLst/>
            </a:prstGeom>
            <a:noFill/>
            <a:ln w="25400" cmpd="dbl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9pPr>
            </a:lstStyle>
            <a:p>
              <a:pPr eaLnBrk="1" hangingPunct="1"/>
              <a:r>
                <a:rPr lang="ru-RU" sz="1200"/>
                <a:t>Промышленное </a:t>
              </a:r>
            </a:p>
            <a:p>
              <a:pPr eaLnBrk="1" hangingPunct="1"/>
              <a:r>
                <a:rPr lang="ru-RU" sz="1200"/>
                <a:t>предприятие</a:t>
              </a:r>
            </a:p>
          </p:txBody>
        </p:sp>
        <p:cxnSp>
          <p:nvCxnSpPr>
            <p:cNvPr id="20" name="Прямая со стрелкой 19"/>
            <p:cNvCxnSpPr>
              <a:stCxn id="13322" idx="2"/>
            </p:cNvCxnSpPr>
            <p:nvPr/>
          </p:nvCxnSpPr>
          <p:spPr bwMode="auto">
            <a:xfrm rot="5400000">
              <a:off x="4459287" y="2555876"/>
              <a:ext cx="1216025" cy="2209800"/>
            </a:xfrm>
            <a:prstGeom prst="straightConnector1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22225" cap="flat" cmpd="sng" algn="ctr">
              <a:solidFill>
                <a:schemeClr val="tx2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13324" name="TextBox 22"/>
            <p:cNvSpPr txBox="1">
              <a:spLocks noChangeArrowheads="1"/>
            </p:cNvSpPr>
            <p:nvPr/>
          </p:nvSpPr>
          <p:spPr bwMode="auto">
            <a:xfrm>
              <a:off x="1524000" y="4038600"/>
              <a:ext cx="2438400" cy="461963"/>
            </a:xfrm>
            <a:prstGeom prst="rect">
              <a:avLst/>
            </a:prstGeom>
            <a:noFill/>
            <a:ln w="25400" cmpd="dbl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9pPr>
            </a:lstStyle>
            <a:p>
              <a:pPr eaLnBrk="1" hangingPunct="1"/>
              <a:r>
                <a:rPr lang="ru-RU" sz="1200"/>
                <a:t>Энергосервисная </a:t>
              </a:r>
              <a:br>
                <a:rPr lang="ru-RU" sz="1200"/>
              </a:br>
              <a:r>
                <a:rPr lang="ru-RU" sz="1200"/>
                <a:t>компания</a:t>
              </a:r>
            </a:p>
          </p:txBody>
        </p:sp>
        <p:sp>
          <p:nvSpPr>
            <p:cNvPr id="13325" name="TextBox 24"/>
            <p:cNvSpPr txBox="1">
              <a:spLocks noChangeArrowheads="1"/>
            </p:cNvSpPr>
            <p:nvPr/>
          </p:nvSpPr>
          <p:spPr bwMode="auto">
            <a:xfrm>
              <a:off x="4876800" y="3505200"/>
              <a:ext cx="2362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9pPr>
            </a:lstStyle>
            <a:p>
              <a:pPr eaLnBrk="1" hangingPunct="1"/>
              <a:r>
                <a:rPr lang="ru-RU" sz="1200">
                  <a:solidFill>
                    <a:srgbClr val="FF0000"/>
                  </a:solidFill>
                </a:rPr>
                <a:t>Энергосервисный </a:t>
              </a:r>
            </a:p>
            <a:p>
              <a:pPr eaLnBrk="1" hangingPunct="1"/>
              <a:r>
                <a:rPr lang="ru-RU" sz="1200">
                  <a:solidFill>
                    <a:srgbClr val="FF0000"/>
                  </a:solidFill>
                </a:rPr>
                <a:t>договор</a:t>
              </a:r>
            </a:p>
          </p:txBody>
        </p:sp>
        <p:sp>
          <p:nvSpPr>
            <p:cNvPr id="13326" name="TextBox 25"/>
            <p:cNvSpPr txBox="1">
              <a:spLocks noChangeArrowheads="1"/>
            </p:cNvSpPr>
            <p:nvPr/>
          </p:nvSpPr>
          <p:spPr bwMode="auto">
            <a:xfrm>
              <a:off x="1447800" y="1981200"/>
              <a:ext cx="2438400" cy="646113"/>
            </a:xfrm>
            <a:prstGeom prst="rect">
              <a:avLst/>
            </a:prstGeom>
            <a:noFill/>
            <a:ln w="25400" cmpd="dbl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9pPr>
            </a:lstStyle>
            <a:p>
              <a:pPr eaLnBrk="1" hangingPunct="1"/>
              <a:r>
                <a:rPr lang="ru-RU" sz="1200" dirty="0"/>
                <a:t>Банк </a:t>
              </a:r>
              <a:br>
                <a:rPr lang="ru-RU" sz="1200" dirty="0"/>
              </a:br>
              <a:r>
                <a:rPr lang="ru-RU" sz="1200" dirty="0"/>
                <a:t>(финансовый институт)</a:t>
              </a:r>
            </a:p>
            <a:p>
              <a:pPr eaLnBrk="1" hangingPunct="1"/>
              <a:endParaRPr lang="ru-RU" sz="1200" dirty="0"/>
            </a:p>
          </p:txBody>
        </p:sp>
        <p:cxnSp>
          <p:nvCxnSpPr>
            <p:cNvPr id="27" name="Прямая со стрелкой 26"/>
            <p:cNvCxnSpPr/>
            <p:nvPr/>
          </p:nvCxnSpPr>
          <p:spPr bwMode="auto">
            <a:xfrm rot="5400000">
              <a:off x="1868487" y="3313113"/>
              <a:ext cx="1446213" cy="1588"/>
            </a:xfrm>
            <a:prstGeom prst="straightConnector1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22225" cap="flat" cmpd="sng" algn="ctr">
              <a:solidFill>
                <a:schemeClr val="tx2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13328" name="TextBox 28"/>
            <p:cNvSpPr txBox="1">
              <a:spLocks noChangeArrowheads="1"/>
            </p:cNvSpPr>
            <p:nvPr/>
          </p:nvSpPr>
          <p:spPr bwMode="auto">
            <a:xfrm>
              <a:off x="2590800" y="3048000"/>
              <a:ext cx="1447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9pPr>
            </a:lstStyle>
            <a:p>
              <a:pPr eaLnBrk="1" hangingPunct="1"/>
              <a:r>
                <a:rPr lang="ru-RU" sz="1200">
                  <a:solidFill>
                    <a:srgbClr val="FF0000"/>
                  </a:solidFill>
                </a:rPr>
                <a:t>Кредитный</a:t>
              </a:r>
            </a:p>
            <a:p>
              <a:pPr eaLnBrk="1" hangingPunct="1"/>
              <a:r>
                <a:rPr lang="ru-RU" sz="1200">
                  <a:solidFill>
                    <a:srgbClr val="FF0000"/>
                  </a:solidFill>
                </a:rPr>
                <a:t>договор</a:t>
              </a:r>
            </a:p>
          </p:txBody>
        </p:sp>
        <p:sp>
          <p:nvSpPr>
            <p:cNvPr id="13329" name="TextBox 29"/>
            <p:cNvSpPr txBox="1">
              <a:spLocks noChangeArrowheads="1"/>
            </p:cNvSpPr>
            <p:nvPr/>
          </p:nvSpPr>
          <p:spPr bwMode="auto">
            <a:xfrm>
              <a:off x="1219200" y="3048000"/>
              <a:ext cx="1447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9pPr>
            </a:lstStyle>
            <a:p>
              <a:pPr eaLnBrk="1" hangingPunct="1"/>
              <a:r>
                <a:rPr lang="ru-RU" sz="1200">
                  <a:solidFill>
                    <a:srgbClr val="FF0000"/>
                  </a:solidFill>
                </a:rPr>
                <a:t>Договор </a:t>
              </a:r>
            </a:p>
            <a:p>
              <a:pPr eaLnBrk="1" hangingPunct="1"/>
              <a:r>
                <a:rPr lang="ru-RU" sz="1200">
                  <a:solidFill>
                    <a:srgbClr val="FF0000"/>
                  </a:solidFill>
                </a:rPr>
                <a:t>цессии</a:t>
              </a: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© СПбГЭУ, 2014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0" y="439479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2600" dirty="0">
                <a:latin typeface="+mn-lt"/>
              </a:rPr>
              <a:t>Взаимоотношения </a:t>
            </a:r>
            <a:r>
              <a:rPr lang="ru-RU" sz="2600" dirty="0" err="1">
                <a:latin typeface="+mn-lt"/>
              </a:rPr>
              <a:t>энергосервисной</a:t>
            </a:r>
            <a:r>
              <a:rPr lang="ru-RU" sz="2600" dirty="0">
                <a:latin typeface="+mn-lt"/>
              </a:rPr>
              <a:t> компании и банка </a:t>
            </a:r>
            <a:endParaRPr lang="ru-RU" sz="2600" dirty="0" smtClean="0"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ru-RU" sz="2600" dirty="0" smtClean="0">
                <a:latin typeface="+mn-lt"/>
              </a:rPr>
              <a:t>(</a:t>
            </a:r>
            <a:r>
              <a:rPr lang="ru-RU" sz="2600" dirty="0">
                <a:latin typeface="+mn-lt"/>
              </a:rPr>
              <a:t>Схема 2 - устаревшая)</a:t>
            </a:r>
            <a:endParaRPr lang="en-US" sz="2600" b="0" dirty="0">
              <a:latin typeface="+mn-lt"/>
            </a:endParaRPr>
          </a:p>
        </p:txBody>
      </p:sp>
      <p:sp>
        <p:nvSpPr>
          <p:cNvPr id="14339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14340" name="Rectangle 23"/>
          <p:cNvSpPr>
            <a:spLocks noChangeArrowheads="1"/>
          </p:cNvSpPr>
          <p:nvPr/>
        </p:nvSpPr>
        <p:spPr bwMode="auto">
          <a:xfrm>
            <a:off x="375919" y="1371600"/>
            <a:ext cx="9029700" cy="171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l" eaLnBrk="0" hangingPunct="0">
              <a:tabLst>
                <a:tab pos="180975" algn="l"/>
              </a:tabLst>
            </a:pPr>
            <a:r>
              <a:rPr lang="ru-RU" sz="2100" u="sng" dirty="0">
                <a:latin typeface="+mn-lt"/>
              </a:rPr>
              <a:t>Схема 2.</a:t>
            </a:r>
            <a:r>
              <a:rPr lang="ru-RU" sz="2100" b="0" dirty="0">
                <a:latin typeface="+mn-lt"/>
              </a:rPr>
              <a:t> Банк напрямую кредитует промышленное предприятие под залог </a:t>
            </a:r>
            <a:r>
              <a:rPr lang="ru-RU" sz="2100" b="0" dirty="0" smtClean="0">
                <a:latin typeface="+mn-lt"/>
              </a:rPr>
              <a:t>его имущества </a:t>
            </a:r>
            <a:r>
              <a:rPr lang="ru-RU" sz="2100" b="0" dirty="0">
                <a:latin typeface="+mn-lt"/>
              </a:rPr>
              <a:t>(или приобретаемого оборудования), а </a:t>
            </a:r>
            <a:r>
              <a:rPr lang="ru-RU" sz="2100" b="0" dirty="0" err="1">
                <a:latin typeface="+mn-lt"/>
              </a:rPr>
              <a:t>Энергосервисная</a:t>
            </a:r>
            <a:r>
              <a:rPr lang="ru-RU" sz="2100" b="0" dirty="0">
                <a:latin typeface="+mn-lt"/>
              </a:rPr>
              <a:t> компания, в свою очередь, вступает в договорные отношения с промышленным предприятием посредством заключения </a:t>
            </a:r>
            <a:r>
              <a:rPr lang="ru-RU" sz="2100" b="0" dirty="0" err="1">
                <a:latin typeface="+mn-lt"/>
              </a:rPr>
              <a:t>энергосервисного</a:t>
            </a:r>
            <a:r>
              <a:rPr lang="ru-RU" sz="2100" b="0" dirty="0">
                <a:latin typeface="+mn-lt"/>
              </a:rPr>
              <a:t> договора.</a:t>
            </a:r>
          </a:p>
        </p:txBody>
      </p:sp>
      <p:sp>
        <p:nvSpPr>
          <p:cNvPr id="14341" name="Rectangle 31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14342" name="Rectangle 34"/>
          <p:cNvSpPr>
            <a:spLocks noChangeArrowheads="1"/>
          </p:cNvSpPr>
          <p:nvPr/>
        </p:nvSpPr>
        <p:spPr bwMode="auto">
          <a:xfrm>
            <a:off x="0" y="53340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indent="450850" algn="l" eaLnBrk="0" hangingPunct="0"/>
            <a:r>
              <a:rPr lang="ru-RU" sz="900"/>
              <a:t/>
            </a:r>
            <a:br>
              <a:rPr lang="ru-RU" sz="900"/>
            </a:br>
            <a:endParaRPr lang="ru-RU"/>
          </a:p>
          <a:p>
            <a:pPr indent="450850" algn="l" eaLnBrk="0" hangingPunct="0"/>
            <a:endParaRPr lang="ru-RU"/>
          </a:p>
        </p:txBody>
      </p:sp>
      <p:sp>
        <p:nvSpPr>
          <p:cNvPr id="14343" name="Rectangle 37"/>
          <p:cNvSpPr>
            <a:spLocks noChangeArrowheads="1"/>
          </p:cNvSpPr>
          <p:nvPr/>
        </p:nvSpPr>
        <p:spPr bwMode="auto">
          <a:xfrm>
            <a:off x="0" y="53340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indent="450850" algn="l" eaLnBrk="0" hangingPunct="0"/>
            <a:endParaRPr lang="ru-RU" sz="1000">
              <a:cs typeface="Times New Roman" pitchFamily="18" charset="0"/>
            </a:endParaRPr>
          </a:p>
          <a:p>
            <a:pPr indent="450850" algn="l" eaLnBrk="0" hangingPunct="0"/>
            <a:r>
              <a:rPr lang="ru-RU" sz="1000">
                <a:cs typeface="Times New Roman" pitchFamily="18" charset="0"/>
              </a:rPr>
              <a:t/>
            </a:r>
            <a:br>
              <a:rPr lang="ru-RU" sz="1000">
                <a:cs typeface="Times New Roman" pitchFamily="18" charset="0"/>
              </a:rPr>
            </a:br>
            <a:r>
              <a:rPr lang="ru-RU" sz="1000">
                <a:cs typeface="Times New Roman" pitchFamily="18" charset="0"/>
              </a:rPr>
              <a:t/>
            </a:r>
            <a:br>
              <a:rPr lang="ru-RU" sz="1000">
                <a:cs typeface="Times New Roman" pitchFamily="18" charset="0"/>
              </a:rPr>
            </a:br>
            <a:endParaRPr lang="ru-RU" sz="900"/>
          </a:p>
          <a:p>
            <a:pPr indent="450850" algn="l" eaLnBrk="0" hangingPunct="0"/>
            <a:endParaRPr lang="ru-RU"/>
          </a:p>
        </p:txBody>
      </p:sp>
      <p:sp>
        <p:nvSpPr>
          <p:cNvPr id="14344" name="Rectangle 38"/>
          <p:cNvSpPr>
            <a:spLocks noChangeArrowheads="1"/>
          </p:cNvSpPr>
          <p:nvPr/>
        </p:nvSpPr>
        <p:spPr bwMode="auto">
          <a:xfrm>
            <a:off x="0" y="45720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indent="450850" eaLnBrk="0" hangingPunct="0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914400" y="3195637"/>
            <a:ext cx="7696200" cy="2976563"/>
            <a:chOff x="1524000" y="2667000"/>
            <a:chExt cx="6858000" cy="2519363"/>
          </a:xfrm>
        </p:grpSpPr>
        <p:sp>
          <p:nvSpPr>
            <p:cNvPr id="14345" name="TextBox 17"/>
            <p:cNvSpPr txBox="1">
              <a:spLocks noChangeArrowheads="1"/>
            </p:cNvSpPr>
            <p:nvPr/>
          </p:nvSpPr>
          <p:spPr bwMode="auto">
            <a:xfrm>
              <a:off x="5943600" y="3429000"/>
              <a:ext cx="2438400" cy="461963"/>
            </a:xfrm>
            <a:prstGeom prst="rect">
              <a:avLst/>
            </a:prstGeom>
            <a:noFill/>
            <a:ln w="25400" cmpd="dbl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9pPr>
            </a:lstStyle>
            <a:p>
              <a:pPr eaLnBrk="1" hangingPunct="1"/>
              <a:r>
                <a:rPr lang="ru-RU" sz="1200"/>
                <a:t>Промышленное </a:t>
              </a:r>
            </a:p>
            <a:p>
              <a:pPr eaLnBrk="1" hangingPunct="1"/>
              <a:r>
                <a:rPr lang="ru-RU" sz="1200"/>
                <a:t>предприятие</a:t>
              </a:r>
            </a:p>
          </p:txBody>
        </p:sp>
        <p:cxnSp>
          <p:nvCxnSpPr>
            <p:cNvPr id="19" name="Прямая со стрелкой 18"/>
            <p:cNvCxnSpPr/>
            <p:nvPr/>
          </p:nvCxnSpPr>
          <p:spPr bwMode="auto">
            <a:xfrm rot="10800000" flipV="1">
              <a:off x="4038600" y="3886200"/>
              <a:ext cx="1905000" cy="1141413"/>
            </a:xfrm>
            <a:prstGeom prst="straightConnector1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22225" cap="flat" cmpd="sng" algn="ctr">
              <a:solidFill>
                <a:schemeClr val="tx2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14347" name="TextBox 19"/>
            <p:cNvSpPr txBox="1">
              <a:spLocks noChangeArrowheads="1"/>
            </p:cNvSpPr>
            <p:nvPr/>
          </p:nvSpPr>
          <p:spPr bwMode="auto">
            <a:xfrm>
              <a:off x="1600200" y="4724400"/>
              <a:ext cx="2438400" cy="461963"/>
            </a:xfrm>
            <a:prstGeom prst="rect">
              <a:avLst/>
            </a:prstGeom>
            <a:noFill/>
            <a:ln w="25400" cmpd="dbl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9pPr>
            </a:lstStyle>
            <a:p>
              <a:pPr eaLnBrk="1" hangingPunct="1"/>
              <a:r>
                <a:rPr lang="ru-RU" sz="1200"/>
                <a:t>Энергосервисная </a:t>
              </a:r>
              <a:br>
                <a:rPr lang="ru-RU" sz="1200"/>
              </a:br>
              <a:r>
                <a:rPr lang="ru-RU" sz="1200"/>
                <a:t>компания</a:t>
              </a:r>
            </a:p>
          </p:txBody>
        </p:sp>
        <p:sp>
          <p:nvSpPr>
            <p:cNvPr id="14348" name="TextBox 20"/>
            <p:cNvSpPr txBox="1">
              <a:spLocks noChangeArrowheads="1"/>
            </p:cNvSpPr>
            <p:nvPr/>
          </p:nvSpPr>
          <p:spPr bwMode="auto">
            <a:xfrm>
              <a:off x="1524000" y="2667000"/>
              <a:ext cx="2438400" cy="646113"/>
            </a:xfrm>
            <a:prstGeom prst="rect">
              <a:avLst/>
            </a:prstGeom>
            <a:noFill/>
            <a:ln w="25400" cmpd="dbl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9pPr>
            </a:lstStyle>
            <a:p>
              <a:pPr eaLnBrk="1" hangingPunct="1"/>
              <a:r>
                <a:rPr lang="ru-RU" sz="1200" dirty="0"/>
                <a:t>Банк </a:t>
              </a:r>
              <a:br>
                <a:rPr lang="ru-RU" sz="1200" dirty="0"/>
              </a:br>
              <a:r>
                <a:rPr lang="ru-RU" sz="1200" dirty="0"/>
                <a:t>(финансовый институт)</a:t>
              </a:r>
            </a:p>
            <a:p>
              <a:pPr eaLnBrk="1" hangingPunct="1"/>
              <a:endParaRPr lang="ru-RU" sz="1200" dirty="0"/>
            </a:p>
          </p:txBody>
        </p:sp>
        <p:cxnSp>
          <p:nvCxnSpPr>
            <p:cNvPr id="22" name="Прямая со стрелкой 21"/>
            <p:cNvCxnSpPr>
              <a:stCxn id="14348" idx="3"/>
            </p:cNvCxnSpPr>
            <p:nvPr/>
          </p:nvCxnSpPr>
          <p:spPr bwMode="auto">
            <a:xfrm>
              <a:off x="3962400" y="2990850"/>
              <a:ext cx="1981200" cy="438150"/>
            </a:xfrm>
            <a:prstGeom prst="straightConnector1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22225" cap="flat" cmpd="sng" algn="ctr">
              <a:solidFill>
                <a:schemeClr val="tx2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14350" name="TextBox 22"/>
            <p:cNvSpPr txBox="1">
              <a:spLocks noChangeArrowheads="1"/>
            </p:cNvSpPr>
            <p:nvPr/>
          </p:nvSpPr>
          <p:spPr bwMode="auto">
            <a:xfrm>
              <a:off x="4343400" y="2667000"/>
              <a:ext cx="1447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9pPr>
            </a:lstStyle>
            <a:p>
              <a:pPr eaLnBrk="1" hangingPunct="1"/>
              <a:r>
                <a:rPr lang="ru-RU" sz="1200" dirty="0">
                  <a:solidFill>
                    <a:srgbClr val="FF0000"/>
                  </a:solidFill>
                </a:rPr>
                <a:t>Кредитный</a:t>
              </a:r>
            </a:p>
            <a:p>
              <a:pPr eaLnBrk="1" hangingPunct="1"/>
              <a:r>
                <a:rPr lang="ru-RU" sz="1200" dirty="0">
                  <a:solidFill>
                    <a:srgbClr val="FF0000"/>
                  </a:solidFill>
                </a:rPr>
                <a:t>договор</a:t>
              </a:r>
            </a:p>
          </p:txBody>
        </p:sp>
        <p:sp>
          <p:nvSpPr>
            <p:cNvPr id="14351" name="TextBox 28"/>
            <p:cNvSpPr txBox="1">
              <a:spLocks noChangeArrowheads="1"/>
            </p:cNvSpPr>
            <p:nvPr/>
          </p:nvSpPr>
          <p:spPr bwMode="auto">
            <a:xfrm>
              <a:off x="4953000" y="4191000"/>
              <a:ext cx="2362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GOpus" charset="-5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GOpus" charset="-52"/>
                </a:defRPr>
              </a:lvl9pPr>
            </a:lstStyle>
            <a:p>
              <a:pPr eaLnBrk="1" hangingPunct="1"/>
              <a:r>
                <a:rPr lang="ru-RU" sz="1200">
                  <a:solidFill>
                    <a:srgbClr val="FF0000"/>
                  </a:solidFill>
                </a:rPr>
                <a:t>Энергосервисный </a:t>
              </a:r>
            </a:p>
            <a:p>
              <a:pPr eaLnBrk="1" hangingPunct="1"/>
              <a:r>
                <a:rPr lang="ru-RU" sz="1200">
                  <a:solidFill>
                    <a:srgbClr val="FF0000"/>
                  </a:solidFill>
                </a:rPr>
                <a:t>договор</a:t>
              </a: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609600" y="304800"/>
            <a:ext cx="8305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3200" dirty="0">
                <a:latin typeface="+mn-lt"/>
              </a:rPr>
              <a:t>Финансирование </a:t>
            </a:r>
            <a:r>
              <a:rPr lang="ru-RU" sz="3200" dirty="0" err="1">
                <a:latin typeface="+mn-lt"/>
              </a:rPr>
              <a:t>энергосервиса</a:t>
            </a:r>
            <a:r>
              <a:rPr lang="ru-RU" sz="3200" dirty="0">
                <a:latin typeface="+mn-lt"/>
              </a:rPr>
              <a:t> в РФ</a:t>
            </a:r>
            <a:endParaRPr lang="en-US" sz="4400" b="0" dirty="0">
              <a:latin typeface="+mn-lt"/>
            </a:endParaRPr>
          </a:p>
        </p:txBody>
      </p:sp>
      <p:sp>
        <p:nvSpPr>
          <p:cNvPr id="15363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15364" name="Заголовок 5"/>
          <p:cNvSpPr txBox="1">
            <a:spLocks/>
          </p:cNvSpPr>
          <p:nvPr/>
        </p:nvSpPr>
        <p:spPr bwMode="auto">
          <a:xfrm>
            <a:off x="304800" y="879844"/>
            <a:ext cx="9372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just">
              <a:lnSpc>
                <a:spcPct val="110000"/>
              </a:lnSpc>
              <a:buClr>
                <a:schemeClr val="accent2"/>
              </a:buClr>
            </a:pPr>
            <a:r>
              <a:rPr lang="ru-RU" sz="1800" b="0" dirty="0"/>
              <a:t>	</a:t>
            </a:r>
            <a:endParaRPr lang="ru-RU" sz="1800" dirty="0"/>
          </a:p>
        </p:txBody>
      </p:sp>
      <p:sp>
        <p:nvSpPr>
          <p:cNvPr id="7" name="Объект 9"/>
          <p:cNvSpPr txBox="1">
            <a:spLocks/>
          </p:cNvSpPr>
          <p:nvPr/>
        </p:nvSpPr>
        <p:spPr>
          <a:xfrm>
            <a:off x="434162" y="1143000"/>
            <a:ext cx="9167038" cy="5053122"/>
          </a:xfrm>
          <a:prstGeom prst="rect">
            <a:avLst/>
          </a:prstGeom>
        </p:spPr>
        <p:txBody>
          <a:bodyPr/>
          <a:lstStyle/>
          <a:p>
            <a:pPr algn="just" eaLnBrk="0" hangingPunct="0">
              <a:buClr>
                <a:schemeClr val="accent2"/>
              </a:buClr>
              <a:defRPr/>
            </a:pPr>
            <a:r>
              <a:rPr lang="ru-RU" sz="2200" dirty="0">
                <a:latin typeface="+mn-lt"/>
              </a:rPr>
              <a:t>Проблематика финансирования </a:t>
            </a:r>
            <a:r>
              <a:rPr lang="ru-RU" sz="2200" dirty="0" err="1">
                <a:latin typeface="+mn-lt"/>
              </a:rPr>
              <a:t>энергосервисных</a:t>
            </a:r>
            <a:r>
              <a:rPr lang="ru-RU" sz="2200" dirty="0">
                <a:latin typeface="+mn-lt"/>
              </a:rPr>
              <a:t> </a:t>
            </a:r>
            <a:r>
              <a:rPr lang="ru-RU" sz="2200" dirty="0" smtClean="0">
                <a:latin typeface="+mn-lt"/>
              </a:rPr>
              <a:t>договоров:</a:t>
            </a:r>
            <a:endParaRPr lang="ru-RU" sz="2200" dirty="0">
              <a:latin typeface="+mn-lt"/>
            </a:endParaRPr>
          </a:p>
          <a:p>
            <a:pPr marL="342900" indent="-342900" algn="l" eaLnBrk="0" hangingPunct="0">
              <a:buFont typeface="AGOpus" charset="-52"/>
              <a:buAutoNum type="arabicPeriod"/>
              <a:defRPr/>
            </a:pPr>
            <a:r>
              <a:rPr lang="ru-RU" sz="2200" b="0" dirty="0" smtClean="0">
                <a:latin typeface="+mn-lt"/>
              </a:rPr>
              <a:t>Общая </a:t>
            </a:r>
            <a:r>
              <a:rPr lang="ru-RU" sz="2200" b="0" dirty="0">
                <a:latin typeface="+mn-lt"/>
              </a:rPr>
              <a:t>неразвитость российского законодательства в сфере энергоэффективности.</a:t>
            </a:r>
          </a:p>
          <a:p>
            <a:pPr marL="342900" indent="-342900" algn="l" eaLnBrk="0" hangingPunct="0">
              <a:buFont typeface="AGOpus" charset="-52"/>
              <a:buAutoNum type="arabicPeriod"/>
              <a:defRPr/>
            </a:pPr>
            <a:r>
              <a:rPr lang="ru-RU" sz="2200" b="0" dirty="0" smtClean="0">
                <a:latin typeface="+mn-lt"/>
              </a:rPr>
              <a:t>Отсутствие </a:t>
            </a:r>
            <a:r>
              <a:rPr lang="ru-RU" sz="2200" b="0" dirty="0">
                <a:latin typeface="+mn-lt"/>
              </a:rPr>
              <a:t>в настоящее время комплексных финансовых и страховых продуктов, </a:t>
            </a:r>
            <a:r>
              <a:rPr lang="ru-RU" sz="2200" b="0" dirty="0" smtClean="0">
                <a:latin typeface="+mn-lt"/>
              </a:rPr>
              <a:t>разработанных </a:t>
            </a:r>
            <a:r>
              <a:rPr lang="ru-RU" sz="2200" b="0" dirty="0">
                <a:latin typeface="+mn-lt"/>
              </a:rPr>
              <a:t>специально под энергосервисный договор.</a:t>
            </a:r>
          </a:p>
          <a:p>
            <a:pPr marL="342900" indent="-342900" algn="l" eaLnBrk="0" hangingPunct="0">
              <a:buFont typeface="AGOpus" charset="-52"/>
              <a:buAutoNum type="arabicPeriod"/>
              <a:defRPr/>
            </a:pPr>
            <a:r>
              <a:rPr lang="ru-RU" sz="2200" b="0" dirty="0" smtClean="0">
                <a:latin typeface="+mn-lt"/>
              </a:rPr>
              <a:t>Трудности </a:t>
            </a:r>
            <a:r>
              <a:rPr lang="ru-RU" sz="2200" b="0" dirty="0">
                <a:latin typeface="+mn-lt"/>
              </a:rPr>
              <a:t>доступа к источникам финансирования энергосервисного договора с минимальной кредитной процентной ставкой, в т.ч. по причинам низкой капитализации ЭСКО в </a:t>
            </a:r>
            <a:r>
              <a:rPr lang="ru-RU" sz="2200" b="0" dirty="0" smtClean="0">
                <a:latin typeface="+mn-lt"/>
              </a:rPr>
              <a:t>РФ.</a:t>
            </a:r>
            <a:endParaRPr lang="ru-RU" sz="2200" b="0" dirty="0">
              <a:latin typeface="+mn-lt"/>
            </a:endParaRPr>
          </a:p>
          <a:p>
            <a:pPr marL="342900" indent="-342900" algn="l" eaLnBrk="0" hangingPunct="0">
              <a:buFont typeface="AGOpus" charset="-52"/>
              <a:buAutoNum type="arabicPeriod"/>
              <a:defRPr/>
            </a:pPr>
            <a:r>
              <a:rPr lang="ru-RU" sz="2200" b="0" dirty="0" smtClean="0">
                <a:latin typeface="+mn-lt"/>
              </a:rPr>
              <a:t>Непризнание </a:t>
            </a:r>
            <a:r>
              <a:rPr lang="ru-RU" sz="2200" b="0" dirty="0">
                <a:latin typeface="+mn-lt"/>
              </a:rPr>
              <a:t>банками энергосервисного договора в качестве потенциального залога, что предопределяет необходимость формирования альтернативного залога (недвижимость, поручительства и проч</a:t>
            </a:r>
            <a:r>
              <a:rPr lang="ru-RU" sz="2200" b="0" dirty="0" smtClean="0">
                <a:latin typeface="+mn-lt"/>
              </a:rPr>
              <a:t>.).</a:t>
            </a:r>
            <a:endParaRPr lang="ru-RU" sz="2200" b="0" dirty="0">
              <a:latin typeface="+mn-lt"/>
            </a:endParaRPr>
          </a:p>
          <a:p>
            <a:pPr marL="342900" indent="-342900" algn="l" eaLnBrk="0" hangingPunct="0">
              <a:buFont typeface="AGOpus" charset="-52"/>
              <a:buAutoNum type="arabicPeriod"/>
              <a:defRPr/>
            </a:pPr>
            <a:r>
              <a:rPr lang="ru-RU" sz="2200" b="0" dirty="0" smtClean="0">
                <a:latin typeface="+mn-lt"/>
              </a:rPr>
              <a:t>Сложность </a:t>
            </a:r>
            <a:r>
              <a:rPr lang="ru-RU" sz="2200" b="0" dirty="0">
                <a:latin typeface="+mn-lt"/>
              </a:rPr>
              <a:t>отделения эффекта энергосберегающего мероприятия от внешних факторов (сложность с базой возврата кредита</a:t>
            </a:r>
            <a:r>
              <a:rPr lang="ru-RU" sz="2200" b="0" dirty="0" smtClean="0">
                <a:latin typeface="+mn-lt"/>
              </a:rPr>
              <a:t>).</a:t>
            </a:r>
            <a:endParaRPr lang="ru-RU" sz="2200" b="0" dirty="0">
              <a:latin typeface="+mn-lt"/>
            </a:endParaRPr>
          </a:p>
          <a:p>
            <a:pPr marL="342900" indent="-342900" algn="just" eaLnBrk="0" hangingPunct="0">
              <a:buClr>
                <a:schemeClr val="accent2"/>
              </a:buClr>
              <a:buFont typeface="AGOpus" charset="-52"/>
              <a:buAutoNum type="arabicPeriod"/>
              <a:defRPr/>
            </a:pPr>
            <a:endParaRPr lang="ru-RU" sz="2200" b="0" dirty="0">
              <a:latin typeface="+mn-lt"/>
            </a:endParaRPr>
          </a:p>
          <a:p>
            <a:pPr marL="342900" indent="-342900" algn="just" eaLnBrk="0" hangingPunct="0">
              <a:buClr>
                <a:schemeClr val="accent2"/>
              </a:buClr>
              <a:buFont typeface="AGOpus" charset="-52"/>
              <a:buAutoNum type="arabicPeriod"/>
              <a:defRPr/>
            </a:pPr>
            <a:endParaRPr lang="ru-RU" sz="2200" b="0" dirty="0">
              <a:latin typeface="+mn-lt"/>
            </a:endParaRPr>
          </a:p>
          <a:p>
            <a:pPr marL="342900" indent="-342900" algn="just" eaLnBrk="0" hangingPunct="0">
              <a:buClr>
                <a:schemeClr val="accent2"/>
              </a:buClr>
              <a:buFont typeface="AGOpus" charset="-52"/>
              <a:buAutoNum type="arabicPeriod"/>
              <a:defRPr/>
            </a:pPr>
            <a:endParaRPr lang="ru-RU" sz="2200" b="0" dirty="0">
              <a:latin typeface="+mn-lt"/>
            </a:endParaRPr>
          </a:p>
          <a:p>
            <a:pPr marL="342900" indent="-342900" algn="just" eaLnBrk="0" hangingPunct="0">
              <a:buClr>
                <a:schemeClr val="accent2"/>
              </a:buClr>
              <a:buFont typeface="AGOpus" charset="-52"/>
              <a:buAutoNum type="arabicPeriod"/>
              <a:defRPr/>
            </a:pPr>
            <a:endParaRPr lang="ru-RU" sz="2200" b="0" dirty="0">
              <a:latin typeface="+mn-lt"/>
            </a:endParaRPr>
          </a:p>
          <a:p>
            <a:pPr marL="495300" indent="-495300" algn="just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ru-RU" sz="2200" kern="0" dirty="0">
              <a:solidFill>
                <a:srgbClr val="10253F"/>
              </a:solidFill>
              <a:latin typeface="+mn-lt"/>
            </a:endParaRPr>
          </a:p>
          <a:p>
            <a:pPr marL="495300" indent="-495300" algn="just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ru-RU" sz="2200" kern="0" dirty="0">
              <a:solidFill>
                <a:srgbClr val="10253F"/>
              </a:solidFill>
              <a:latin typeface="+mn-lt"/>
            </a:endParaRPr>
          </a:p>
          <a:p>
            <a:pPr marL="495300" indent="-495300" algn="just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/>
            </a:pPr>
            <a:endParaRPr lang="ru-RU" sz="2200" b="0" kern="0" dirty="0">
              <a:latin typeface="+mn-lt"/>
            </a:endParaRPr>
          </a:p>
          <a:p>
            <a:pPr marL="495300" indent="-495300" algn="just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/>
            </a:pPr>
            <a:endParaRPr lang="ru-RU" sz="2200" b="0" kern="0" dirty="0"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1000" y="2057400"/>
            <a:ext cx="8991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0" kern="0" dirty="0">
                <a:latin typeface="+mn-lt"/>
              </a:rPr>
              <a:t> </a:t>
            </a:r>
            <a:r>
              <a:rPr lang="ru-RU" sz="3600" kern="0" dirty="0">
                <a:latin typeface="+mn-lt"/>
              </a:rPr>
              <a:t>При подготовке энергосервисного</a:t>
            </a:r>
          </a:p>
          <a:p>
            <a:pPr>
              <a:defRPr/>
            </a:pPr>
            <a:r>
              <a:rPr lang="ru-RU" sz="3600" kern="0" dirty="0">
                <a:latin typeface="+mn-lt"/>
              </a:rPr>
              <a:t>договора необходимо учитывать </a:t>
            </a:r>
          </a:p>
          <a:p>
            <a:pPr>
              <a:defRPr/>
            </a:pPr>
            <a:r>
              <a:rPr lang="ru-RU" sz="3600" kern="0" dirty="0">
                <a:latin typeface="+mn-lt"/>
              </a:rPr>
              <a:t>обязательные и рекомендуемые </a:t>
            </a:r>
          </a:p>
          <a:p>
            <a:pPr>
              <a:defRPr/>
            </a:pPr>
            <a:r>
              <a:rPr lang="ru-RU" sz="3600" kern="0" dirty="0">
                <a:latin typeface="+mn-lt"/>
              </a:rPr>
              <a:t>требования </a:t>
            </a:r>
            <a:r>
              <a:rPr lang="ru-RU" sz="3600" kern="0" dirty="0" smtClean="0">
                <a:latin typeface="+mn-lt"/>
              </a:rPr>
              <a:t>законодательства</a:t>
            </a:r>
            <a:endParaRPr lang="ru-RU" sz="3600" dirty="0"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64030718"/>
              </p:ext>
            </p:extLst>
          </p:nvPr>
        </p:nvGraphicFramePr>
        <p:xfrm>
          <a:off x="152400" y="1535114"/>
          <a:ext cx="9525000" cy="4865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22860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2600" dirty="0">
                <a:latin typeface="+mn-lt"/>
              </a:rPr>
              <a:t>Требования законодательства в сфере </a:t>
            </a:r>
            <a:r>
              <a:rPr lang="ru-RU" sz="2600" dirty="0" err="1">
                <a:latin typeface="+mn-lt"/>
              </a:rPr>
              <a:t>энергосервиса</a:t>
            </a:r>
            <a:endParaRPr lang="en-US" sz="2600" b="0" dirty="0">
              <a:latin typeface="+mn-lt"/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152400" y="685800"/>
            <a:ext cx="9144000" cy="696913"/>
          </a:xfrm>
          <a:prstGeom prst="rect">
            <a:avLst/>
          </a:prstGeom>
        </p:spPr>
        <p:txBody>
          <a:bodyPr/>
          <a:lstStyle/>
          <a:p>
            <a:pPr eaLnBrk="0" hangingPunct="0">
              <a:lnSpc>
                <a:spcPct val="110000"/>
              </a:lnSpc>
              <a:defRPr/>
            </a:pPr>
            <a:r>
              <a:rPr lang="ru-RU" sz="3600" kern="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          </a:t>
            </a:r>
            <a:r>
              <a:rPr lang="ru-RU" sz="2400" dirty="0">
                <a:solidFill>
                  <a:srgbClr val="C00000"/>
                </a:solidFill>
                <a:latin typeface="+mn-lt"/>
              </a:rPr>
              <a:t>Условия энергосервисного договора (261-ФЗ гл.5) </a:t>
            </a:r>
          </a:p>
        </p:txBody>
      </p:sp>
    </p:spTree>
    <p:extLst>
      <p:ext uri="{BB962C8B-B14F-4D97-AF65-F5344CB8AC3E}">
        <p14:creationId xmlns:p14="http://schemas.microsoft.com/office/powerpoint/2010/main" val="344624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18435" name="Заголовок 5"/>
          <p:cNvSpPr txBox="1">
            <a:spLocks/>
          </p:cNvSpPr>
          <p:nvPr/>
        </p:nvSpPr>
        <p:spPr bwMode="auto">
          <a:xfrm>
            <a:off x="303028" y="838200"/>
            <a:ext cx="9372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>
              <a:lnSpc>
                <a:spcPct val="110000"/>
              </a:lnSpc>
            </a:pPr>
            <a:r>
              <a:rPr lang="ru-RU" dirty="0">
                <a:solidFill>
                  <a:srgbClr val="C00000"/>
                </a:solidFill>
                <a:latin typeface="+mn-lt"/>
              </a:rPr>
              <a:t>Условия </a:t>
            </a:r>
            <a:r>
              <a:rPr lang="ru-RU" dirty="0" err="1">
                <a:solidFill>
                  <a:srgbClr val="C00000"/>
                </a:solidFill>
                <a:latin typeface="+mn-lt"/>
              </a:rPr>
              <a:t>энергосервисного</a:t>
            </a:r>
            <a:r>
              <a:rPr lang="ru-RU" dirty="0">
                <a:solidFill>
                  <a:srgbClr val="C00000"/>
                </a:solidFill>
                <a:latin typeface="+mn-lt"/>
              </a:rPr>
              <a:t> договора </a:t>
            </a:r>
            <a:br>
              <a:rPr lang="ru-RU" dirty="0">
                <a:solidFill>
                  <a:srgbClr val="C00000"/>
                </a:solidFill>
                <a:latin typeface="+mn-lt"/>
              </a:rPr>
            </a:br>
            <a:r>
              <a:rPr lang="ru-RU" dirty="0">
                <a:solidFill>
                  <a:srgbClr val="C00000"/>
                </a:solidFill>
                <a:latin typeface="+mn-lt"/>
              </a:rPr>
              <a:t>(приказ МЭРТ РФ от 11.05.2010 года № 174) </a:t>
            </a:r>
          </a:p>
        </p:txBody>
      </p:sp>
      <p:sp>
        <p:nvSpPr>
          <p:cNvPr id="7" name="Содержимое 6"/>
          <p:cNvSpPr txBox="1">
            <a:spLocks/>
          </p:cNvSpPr>
          <p:nvPr/>
        </p:nvSpPr>
        <p:spPr>
          <a:xfrm>
            <a:off x="304800" y="1981200"/>
            <a:ext cx="9144000" cy="4038600"/>
          </a:xfrm>
          <a:prstGeom prst="rect">
            <a:avLst/>
          </a:prstGeom>
        </p:spPr>
        <p:txBody>
          <a:bodyPr/>
          <a:lstStyle/>
          <a:p>
            <a:pPr marL="457200" indent="-457200" algn="l">
              <a:spcBef>
                <a:spcPct val="30000"/>
              </a:spcBef>
              <a:buFont typeface="Arial" pitchFamily="34" charset="0"/>
              <a:buAutoNum type="arabicPeriod"/>
              <a:defRPr/>
            </a:pPr>
            <a:r>
              <a:rPr lang="ru-RU" sz="2400" b="0" kern="0" dirty="0">
                <a:latin typeface="+mn-lt"/>
              </a:rPr>
              <a:t>Условие о перечне мероприятий, обеспечивающих энергосбережение и повышение энергетической эффективности, осуществляемых исполнителем (ЭСКО).</a:t>
            </a:r>
          </a:p>
          <a:p>
            <a:pPr marL="457200" indent="-457200" algn="l">
              <a:spcBef>
                <a:spcPct val="30000"/>
              </a:spcBef>
              <a:buFont typeface="Arial" pitchFamily="34" charset="0"/>
              <a:buAutoNum type="arabicPeriod"/>
              <a:defRPr/>
            </a:pPr>
            <a:r>
              <a:rPr lang="ru-RU" sz="2400" b="0" kern="0" dirty="0">
                <a:latin typeface="+mn-lt"/>
              </a:rPr>
              <a:t>Условие о величине экономии энергетических ресурсов в натуральном выражении. </a:t>
            </a:r>
          </a:p>
          <a:p>
            <a:pPr marL="457200" indent="-457200" algn="l">
              <a:spcBef>
                <a:spcPct val="30000"/>
              </a:spcBef>
              <a:buFont typeface="Arial" pitchFamily="34" charset="0"/>
              <a:buAutoNum type="arabicPeriod"/>
              <a:defRPr/>
            </a:pPr>
            <a:r>
              <a:rPr lang="ru-RU" sz="2400" b="0" kern="0" dirty="0">
                <a:latin typeface="+mn-lt"/>
              </a:rPr>
              <a:t>Условие о порядке определения фактической величины экономии энергетического ресурса в  натуральном выражении. </a:t>
            </a:r>
          </a:p>
          <a:p>
            <a:pPr marL="457200" indent="-457200" algn="l">
              <a:spcBef>
                <a:spcPct val="30000"/>
              </a:spcBef>
              <a:buFont typeface="Arial" pitchFamily="34" charset="0"/>
              <a:buAutoNum type="arabicPeriod"/>
              <a:defRPr/>
            </a:pPr>
            <a:r>
              <a:rPr lang="ru-RU" sz="2400" b="0" kern="0" dirty="0">
                <a:latin typeface="+mn-lt"/>
              </a:rPr>
              <a:t>Условие о сроке достижения величины экономии энергетического ресурса. 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8100" y="22860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3200" dirty="0">
                <a:latin typeface="+mn-lt"/>
              </a:rPr>
              <a:t>Требования законодательства в сфере </a:t>
            </a:r>
            <a:r>
              <a:rPr lang="ru-RU" sz="3200" dirty="0" err="1">
                <a:latin typeface="+mn-lt"/>
              </a:rPr>
              <a:t>энергосервиса</a:t>
            </a:r>
            <a:endParaRPr lang="en-US" sz="4400" b="0" dirty="0"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0" y="52454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3200" dirty="0">
                <a:latin typeface="+mn-lt"/>
              </a:rPr>
              <a:t>Типовой </a:t>
            </a:r>
            <a:r>
              <a:rPr lang="ru-RU" sz="3200" dirty="0" err="1">
                <a:latin typeface="+mn-lt"/>
              </a:rPr>
              <a:t>энергосервисный</a:t>
            </a:r>
            <a:r>
              <a:rPr lang="ru-RU" sz="3200" dirty="0">
                <a:latin typeface="+mn-lt"/>
              </a:rPr>
              <a:t> договор (структура)</a:t>
            </a:r>
            <a:endParaRPr lang="en-US" sz="4400" b="0" dirty="0">
              <a:latin typeface="+mn-lt"/>
            </a:endParaRPr>
          </a:p>
        </p:txBody>
      </p:sp>
      <p:sp>
        <p:nvSpPr>
          <p:cNvPr id="19459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75684" y="1275230"/>
            <a:ext cx="9073116" cy="5125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0" anchor="ctr">
            <a:spAutoFit/>
          </a:bodyPr>
          <a:lstStyle/>
          <a:p>
            <a:pPr marL="180975" indent="-180975" algn="l">
              <a:defRPr/>
            </a:pPr>
            <a:r>
              <a:rPr lang="ru-RU" sz="2200" b="0" dirty="0">
                <a:latin typeface="+mn-lt"/>
              </a:rPr>
              <a:t>   </a:t>
            </a:r>
            <a:r>
              <a:rPr lang="ru-RU" sz="2200" b="0" dirty="0">
                <a:solidFill>
                  <a:srgbClr val="CC0000"/>
                </a:solidFill>
                <a:latin typeface="+mn-lt"/>
              </a:rPr>
              <a:t>Раздел 1.  Предмет договора</a:t>
            </a:r>
          </a:p>
          <a:p>
            <a:pPr marL="180975" indent="-180975" algn="l">
              <a:defRPr/>
            </a:pPr>
            <a:r>
              <a:rPr lang="ru-RU" sz="2200" b="0" dirty="0">
                <a:solidFill>
                  <a:srgbClr val="CC0000"/>
                </a:solidFill>
                <a:latin typeface="+mn-lt"/>
              </a:rPr>
              <a:t>   Раздел 2.  Цена договора и порядок оплаты</a:t>
            </a:r>
          </a:p>
          <a:p>
            <a:pPr marL="180975" indent="-180975" algn="l">
              <a:defRPr/>
            </a:pPr>
            <a:r>
              <a:rPr lang="ru-RU" sz="2200" b="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</a:t>
            </a:r>
            <a:r>
              <a:rPr lang="ru-RU" sz="2200" b="0" dirty="0">
                <a:latin typeface="+mn-lt"/>
              </a:rPr>
              <a:t>Раздел 3.  Подготовка плана реализации энергоэффективных мероприятий</a:t>
            </a:r>
          </a:p>
          <a:p>
            <a:pPr marL="180975" indent="-180975" algn="l">
              <a:defRPr/>
            </a:pPr>
            <a:r>
              <a:rPr lang="ru-RU" sz="2200" b="0" dirty="0">
                <a:latin typeface="+mn-lt"/>
              </a:rPr>
              <a:t>   Раздел 4.  Реализация энергоэффективных мероприятий</a:t>
            </a:r>
          </a:p>
          <a:p>
            <a:pPr marL="180975" indent="-180975" algn="l">
              <a:defRPr/>
            </a:pPr>
            <a:r>
              <a:rPr lang="ru-RU" sz="2200" b="0" dirty="0">
                <a:latin typeface="+mn-lt"/>
              </a:rPr>
              <a:t>   </a:t>
            </a:r>
            <a:r>
              <a:rPr lang="ru-RU" sz="2200" b="0" dirty="0">
                <a:solidFill>
                  <a:srgbClr val="CC0000"/>
                </a:solidFill>
                <a:latin typeface="+mn-lt"/>
              </a:rPr>
              <a:t>Раздел 5.  Право собственности</a:t>
            </a:r>
          </a:p>
          <a:p>
            <a:pPr marL="180975" indent="-180975" algn="l">
              <a:defRPr/>
            </a:pPr>
            <a:r>
              <a:rPr lang="ru-RU" sz="2200" b="0" dirty="0">
                <a:latin typeface="+mn-lt"/>
              </a:rPr>
              <a:t>   Раздел 6.  Страхование</a:t>
            </a:r>
          </a:p>
          <a:p>
            <a:pPr marL="180975" indent="-180975" algn="l">
              <a:defRPr/>
            </a:pPr>
            <a:r>
              <a:rPr lang="ru-RU" sz="2200" b="0" dirty="0">
                <a:latin typeface="+mn-lt"/>
              </a:rPr>
              <a:t>   Раздел 7.  Обеспечение исполнения обязательств и ответственность сторон</a:t>
            </a:r>
          </a:p>
          <a:p>
            <a:pPr marL="180975" indent="-180975" algn="l">
              <a:defRPr/>
            </a:pPr>
            <a:r>
              <a:rPr lang="ru-RU" sz="2200" b="0" dirty="0">
                <a:latin typeface="+mn-lt"/>
              </a:rPr>
              <a:t>   Раздел 8.  Порядок разрешения споров, претензии сторон</a:t>
            </a:r>
          </a:p>
          <a:p>
            <a:pPr marL="180975" indent="-180975" algn="l">
              <a:defRPr/>
            </a:pPr>
            <a:r>
              <a:rPr lang="ru-RU" sz="2200" b="0" dirty="0">
                <a:latin typeface="+mn-lt"/>
              </a:rPr>
              <a:t>   Раздел 9. Конфиденциальность</a:t>
            </a:r>
          </a:p>
          <a:p>
            <a:pPr marL="180975" indent="-180975" algn="l">
              <a:defRPr/>
            </a:pPr>
            <a:r>
              <a:rPr lang="ru-RU" sz="2200" b="0" dirty="0">
                <a:latin typeface="+mn-lt"/>
              </a:rPr>
              <a:t>   </a:t>
            </a:r>
            <a:r>
              <a:rPr lang="ru-RU" sz="2200" b="0" dirty="0">
                <a:solidFill>
                  <a:srgbClr val="CC0000"/>
                </a:solidFill>
                <a:latin typeface="+mn-lt"/>
              </a:rPr>
              <a:t>Раздел 10. Срок действия, расторжение договора</a:t>
            </a:r>
          </a:p>
          <a:p>
            <a:pPr marL="180975" indent="-180975" algn="l">
              <a:defRPr/>
            </a:pPr>
            <a:r>
              <a:rPr lang="ru-RU" sz="2200" b="0" dirty="0">
                <a:latin typeface="+mn-lt"/>
              </a:rPr>
              <a:t>   Раздел 11. Последствия расторжения договора</a:t>
            </a:r>
          </a:p>
          <a:p>
            <a:pPr marL="180975" indent="-180975" algn="l">
              <a:defRPr/>
            </a:pPr>
            <a:r>
              <a:rPr lang="ru-RU" sz="2200" b="0" dirty="0">
                <a:latin typeface="+mn-lt"/>
              </a:rPr>
              <a:t>   Раздел 12. Форс-мажор</a:t>
            </a:r>
          </a:p>
          <a:p>
            <a:pPr algn="l">
              <a:defRPr/>
            </a:pPr>
            <a:endParaRPr lang="ru-RU" sz="2200" b="0" dirty="0"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30126" y="15240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dirty="0">
                <a:latin typeface="+mn-lt"/>
              </a:rPr>
              <a:t>Типовой </a:t>
            </a:r>
            <a:r>
              <a:rPr lang="ru-RU" dirty="0" err="1">
                <a:latin typeface="+mn-lt"/>
              </a:rPr>
              <a:t>энергосервисный</a:t>
            </a:r>
            <a:r>
              <a:rPr lang="ru-RU" dirty="0">
                <a:latin typeface="+mn-lt"/>
              </a:rPr>
              <a:t> договор (ключевые аспекты)</a:t>
            </a:r>
            <a:endParaRPr lang="en-US" sz="4000" b="0" dirty="0">
              <a:latin typeface="+mn-lt"/>
            </a:endParaRPr>
          </a:p>
        </p:txBody>
      </p:sp>
      <p:sp>
        <p:nvSpPr>
          <p:cNvPr id="20483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20484" name="Rectangle 9"/>
          <p:cNvSpPr>
            <a:spLocks noChangeArrowheads="1"/>
          </p:cNvSpPr>
          <p:nvPr/>
        </p:nvSpPr>
        <p:spPr bwMode="auto">
          <a:xfrm>
            <a:off x="292394" y="1143000"/>
            <a:ext cx="8699205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marL="342900" indent="-342900" algn="just" eaLnBrk="0" hangingPunct="0"/>
            <a:r>
              <a:rPr lang="ru-RU" sz="1800" dirty="0">
                <a:solidFill>
                  <a:srgbClr val="C00000"/>
                </a:solidFill>
                <a:latin typeface="+mn-lt"/>
              </a:rPr>
              <a:t>Суммарные финансовые вложения </a:t>
            </a:r>
            <a:r>
              <a:rPr lang="ru-RU" sz="1800" dirty="0" err="1">
                <a:solidFill>
                  <a:srgbClr val="C00000"/>
                </a:solidFill>
                <a:latin typeface="+mn-lt"/>
              </a:rPr>
              <a:t>Энергосервисной</a:t>
            </a:r>
            <a:r>
              <a:rPr lang="ru-RU" sz="1800" dirty="0">
                <a:solidFill>
                  <a:srgbClr val="C00000"/>
                </a:solidFill>
                <a:latin typeface="+mn-lt"/>
              </a:rPr>
              <a:t> Компании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76445" y="1524000"/>
            <a:ext cx="9048307" cy="181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algn="just">
              <a:defRPr/>
            </a:pPr>
            <a:r>
              <a:rPr lang="ru-RU" sz="1600" b="0" dirty="0">
                <a:latin typeface="+mn-lt"/>
              </a:rPr>
              <a:t>Энергосервисная Компания в рамках реализации энергоэффективных мероприятий осуществляет </a:t>
            </a:r>
            <a:r>
              <a:rPr lang="ru-RU" sz="1600" dirty="0">
                <a:latin typeface="+mn-lt"/>
              </a:rPr>
              <a:t>суммарные финансовые вложения в объеме </a:t>
            </a:r>
            <a:r>
              <a:rPr lang="ru-RU" sz="1600" b="0" dirty="0">
                <a:latin typeface="+mn-lt"/>
              </a:rPr>
              <a:t>__________________, в том числе НДС 18%______________________, которые включают в себя следующие составляющие: </a:t>
            </a:r>
          </a:p>
          <a:p>
            <a:pPr indent="266700" algn="just">
              <a:buFont typeface="Arial" pitchFamily="34" charset="0"/>
              <a:buChar char="•"/>
              <a:defRPr/>
            </a:pPr>
            <a:r>
              <a:rPr lang="ru-RU" sz="1600" b="0" i="1" u="sng" dirty="0">
                <a:latin typeface="+mn-lt"/>
              </a:rPr>
              <a:t>инвестиционные затраты </a:t>
            </a:r>
            <a:r>
              <a:rPr lang="ru-RU" sz="1600" b="0" dirty="0">
                <a:latin typeface="+mn-lt"/>
              </a:rPr>
              <a:t>_______________, в том числе НДС 18% __________,  включая стоимость энергосберегающего оборудования ________________________,  в том числе НДС 18%_____________________________________________________. </a:t>
            </a:r>
          </a:p>
          <a:p>
            <a:pPr indent="266700" algn="just">
              <a:buFont typeface="Arial" pitchFamily="34" charset="0"/>
              <a:buChar char="•"/>
              <a:defRPr/>
            </a:pPr>
            <a:r>
              <a:rPr lang="ru-RU" sz="1600" b="0" i="1" u="sng" dirty="0">
                <a:latin typeface="+mn-lt"/>
              </a:rPr>
              <a:t>эксплуатационные затраты </a:t>
            </a:r>
            <a:r>
              <a:rPr lang="ru-RU" sz="1600" b="0" dirty="0">
                <a:latin typeface="+mn-lt"/>
              </a:rPr>
              <a:t>________________, в том числе НДС  18%____________.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276446" y="3429000"/>
            <a:ext cx="9048307" cy="3049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just">
              <a:tabLst>
                <a:tab pos="0" algn="l"/>
              </a:tabLst>
            </a:pPr>
            <a:r>
              <a:rPr lang="ru-RU" sz="1600" b="0" dirty="0">
                <a:solidFill>
                  <a:srgbClr val="C00000"/>
                </a:solidFill>
                <a:latin typeface="+mn-lt"/>
              </a:rPr>
              <a:t>	</a:t>
            </a:r>
            <a:r>
              <a:rPr lang="ru-RU" sz="1600" dirty="0">
                <a:solidFill>
                  <a:srgbClr val="C00000"/>
                </a:solidFill>
                <a:latin typeface="+mn-lt"/>
              </a:rPr>
              <a:t>Экономия энергетических ресурсов Заказчика (Э = </a:t>
            </a:r>
            <a:r>
              <a:rPr lang="ru-RU" sz="1600" dirty="0" err="1">
                <a:solidFill>
                  <a:srgbClr val="C00000"/>
                </a:solidFill>
                <a:latin typeface="+mn-lt"/>
              </a:rPr>
              <a:t>Э</a:t>
            </a:r>
            <a:r>
              <a:rPr lang="ru-RU" sz="1600" baseline="-25000" dirty="0" err="1">
                <a:solidFill>
                  <a:srgbClr val="C00000"/>
                </a:solidFill>
                <a:latin typeface="+mn-lt"/>
              </a:rPr>
              <a:t>нат</a:t>
            </a:r>
            <a:r>
              <a:rPr lang="ru-RU" sz="1600" dirty="0">
                <a:solidFill>
                  <a:srgbClr val="C00000"/>
                </a:solidFill>
                <a:latin typeface="+mn-lt"/>
              </a:rPr>
              <a:t>*Ц)</a:t>
            </a:r>
          </a:p>
          <a:p>
            <a:pPr algn="just">
              <a:tabLst>
                <a:tab pos="0" algn="l"/>
              </a:tabLst>
            </a:pPr>
            <a:r>
              <a:rPr lang="ru-RU" sz="1600" dirty="0">
                <a:latin typeface="+mn-lt"/>
              </a:rPr>
              <a:t>Размер ежемесячной экономии энергетических ресурсов </a:t>
            </a:r>
            <a:r>
              <a:rPr lang="ru-RU" sz="1600" b="0" dirty="0">
                <a:latin typeface="+mn-lt"/>
              </a:rPr>
              <a:t>(далее ресурсов, ТЭР) Заказчика </a:t>
            </a:r>
            <a:r>
              <a:rPr lang="ru-RU" sz="1600" dirty="0">
                <a:latin typeface="+mn-lt"/>
              </a:rPr>
              <a:t>в натуральном выражении</a:t>
            </a:r>
            <a:r>
              <a:rPr lang="ru-RU" sz="1600" b="0" dirty="0">
                <a:latin typeface="+mn-lt"/>
              </a:rPr>
              <a:t> должен составлять:</a:t>
            </a:r>
          </a:p>
          <a:p>
            <a:pPr algn="just">
              <a:tabLst>
                <a:tab pos="0" algn="l"/>
              </a:tabLst>
            </a:pPr>
            <a:r>
              <a:rPr lang="ru-RU" sz="1600" b="0" dirty="0">
                <a:latin typeface="+mn-lt"/>
              </a:rPr>
              <a:t>- электроэнергии -  ___________ кВт*ч;</a:t>
            </a:r>
          </a:p>
          <a:p>
            <a:pPr algn="just">
              <a:buFontTx/>
              <a:buChar char="-"/>
              <a:tabLst>
                <a:tab pos="0" algn="l"/>
              </a:tabLst>
            </a:pPr>
            <a:r>
              <a:rPr lang="ru-RU" sz="1600" b="0" dirty="0">
                <a:latin typeface="+mn-lt"/>
              </a:rPr>
              <a:t>тепловой энергии - _________ Гкал……</a:t>
            </a:r>
          </a:p>
          <a:p>
            <a:pPr algn="just">
              <a:tabLst>
                <a:tab pos="0" algn="l"/>
              </a:tabLst>
            </a:pPr>
            <a:r>
              <a:rPr lang="ru-RU" sz="1600" dirty="0">
                <a:latin typeface="+mn-lt"/>
              </a:rPr>
              <a:t>Цена (тариф) за единицу ресурса</a:t>
            </a:r>
            <a:r>
              <a:rPr lang="ru-RU" sz="1600" b="0" dirty="0">
                <a:latin typeface="+mn-lt"/>
              </a:rPr>
              <a:t> на момент заключения настоящего Договора составляет:</a:t>
            </a:r>
          </a:p>
          <a:p>
            <a:pPr algn="just">
              <a:tabLst>
                <a:tab pos="0" algn="l"/>
              </a:tabLst>
            </a:pPr>
            <a:r>
              <a:rPr lang="ru-RU" sz="1600" b="0" dirty="0">
                <a:latin typeface="+mn-lt"/>
              </a:rPr>
              <a:t>- электроэнергии - _______ рублей за _______кВт*ч;</a:t>
            </a:r>
          </a:p>
          <a:p>
            <a:pPr algn="just">
              <a:buFontTx/>
              <a:buChar char="-"/>
              <a:tabLst>
                <a:tab pos="0" algn="l"/>
              </a:tabLst>
            </a:pPr>
            <a:r>
              <a:rPr lang="ru-RU" sz="1600" b="0" dirty="0">
                <a:latin typeface="+mn-lt"/>
              </a:rPr>
              <a:t>тепловой энергии - _______ рублей за ______Гкал….;</a:t>
            </a:r>
          </a:p>
          <a:p>
            <a:pPr algn="just">
              <a:tabLst>
                <a:tab pos="0" algn="l"/>
              </a:tabLst>
            </a:pPr>
            <a:r>
              <a:rPr lang="ru-RU" sz="1600" b="0" dirty="0" err="1">
                <a:latin typeface="+mn-lt"/>
              </a:rPr>
              <a:t>Энергосервисная</a:t>
            </a:r>
            <a:r>
              <a:rPr lang="ru-RU" sz="1600" b="0" dirty="0">
                <a:latin typeface="+mn-lt"/>
              </a:rPr>
              <a:t> Компания </a:t>
            </a:r>
            <a:r>
              <a:rPr lang="ru-RU" sz="1600" dirty="0">
                <a:latin typeface="+mn-lt"/>
              </a:rPr>
              <a:t>обязуется обеспечить следующую суммарную экономию ресурсов в стоимостном выражении</a:t>
            </a:r>
            <a:r>
              <a:rPr lang="ru-RU" sz="1600" b="0" dirty="0">
                <a:latin typeface="+mn-lt"/>
              </a:rPr>
              <a:t> за весь период действия настоящего Договора: </a:t>
            </a:r>
          </a:p>
          <a:p>
            <a:pPr algn="just">
              <a:tabLst>
                <a:tab pos="0" algn="l"/>
              </a:tabLst>
            </a:pPr>
            <a:r>
              <a:rPr lang="ru-RU" sz="1600" b="0" dirty="0">
                <a:latin typeface="+mn-lt"/>
              </a:rPr>
              <a:t>- электроэнергии - _______ рублей за _______кВт*ч;</a:t>
            </a:r>
          </a:p>
          <a:p>
            <a:pPr algn="just">
              <a:tabLst>
                <a:tab pos="0" algn="l"/>
              </a:tabLst>
            </a:pPr>
            <a:r>
              <a:rPr lang="ru-RU" sz="1600" b="0" dirty="0">
                <a:latin typeface="+mn-lt"/>
              </a:rPr>
              <a:t>- тепловой энергии - _______ рублей за ______Гкал….;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518985" y="762000"/>
            <a:ext cx="2720786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eaLnBrk="0" hangingPunct="0">
              <a:buFontTx/>
              <a:buAutoNum type="arabicPeriod"/>
              <a:tabLst>
                <a:tab pos="457200" algn="l"/>
              </a:tabLst>
            </a:pPr>
            <a:r>
              <a:rPr lang="ru-RU" sz="2000" dirty="0">
                <a:latin typeface="+mn-lt"/>
              </a:rPr>
              <a:t>ПРЕДМЕТ ДОГОВОРА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/>
          <p:cNvSpPr>
            <a:spLocks noChangeArrowheads="1"/>
          </p:cNvSpPr>
          <p:nvPr/>
        </p:nvSpPr>
        <p:spPr bwMode="auto">
          <a:xfrm>
            <a:off x="473149" y="990600"/>
            <a:ext cx="5189411" cy="433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ru-RU" sz="2200" dirty="0">
                <a:latin typeface="+mn-lt"/>
              </a:rPr>
              <a:t>2. ЦЕНА ДОГОВОРА И ПОРЯДОК ОПЛАТЫ</a:t>
            </a:r>
          </a:p>
        </p:txBody>
      </p:sp>
      <p:sp>
        <p:nvSpPr>
          <p:cNvPr id="21507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21508" name="Rectangle 1"/>
          <p:cNvSpPr>
            <a:spLocks noChangeArrowheads="1"/>
          </p:cNvSpPr>
          <p:nvPr/>
        </p:nvSpPr>
        <p:spPr bwMode="auto">
          <a:xfrm>
            <a:off x="342014" y="2133600"/>
            <a:ext cx="9144000" cy="3633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l"/>
            <a:r>
              <a:rPr lang="ru-RU" sz="2000" b="0" dirty="0">
                <a:latin typeface="+mn-lt"/>
              </a:rPr>
              <a:t>Общая суммарная стоимость услуг </a:t>
            </a:r>
            <a:r>
              <a:rPr lang="ru-RU" sz="2000" b="0" dirty="0" err="1">
                <a:latin typeface="+mn-lt"/>
              </a:rPr>
              <a:t>Энергосервисной</a:t>
            </a:r>
            <a:r>
              <a:rPr lang="ru-RU" sz="2000" b="0" dirty="0">
                <a:latin typeface="+mn-lt"/>
              </a:rPr>
              <a:t> Компании по </a:t>
            </a:r>
            <a:r>
              <a:rPr lang="ru-RU" sz="2000" b="0" dirty="0" err="1">
                <a:latin typeface="+mn-lt"/>
              </a:rPr>
              <a:t>энергосервисному</a:t>
            </a:r>
            <a:r>
              <a:rPr lang="ru-RU" sz="2000" b="0" dirty="0">
                <a:latin typeface="+mn-lt"/>
              </a:rPr>
              <a:t> договору рассчитывается как сумма величин платежей за каждый месяц, в течение срока действия настоящего Договора  и определяется по формуле: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+mn-lt"/>
              </a:rPr>
              <a:t>S</a:t>
            </a:r>
            <a:r>
              <a:rPr lang="ru-RU" sz="2000" dirty="0" err="1">
                <a:latin typeface="+mn-lt"/>
              </a:rPr>
              <a:t>сум</a:t>
            </a:r>
            <a:r>
              <a:rPr lang="ru-RU" sz="2000" dirty="0">
                <a:latin typeface="+mn-lt"/>
              </a:rPr>
              <a:t>. = </a:t>
            </a:r>
            <a:r>
              <a:rPr lang="en-US" sz="2000" dirty="0">
                <a:latin typeface="+mn-lt"/>
              </a:rPr>
              <a:t>S</a:t>
            </a:r>
            <a:r>
              <a:rPr lang="ru-RU" sz="2000" dirty="0">
                <a:latin typeface="+mn-lt"/>
              </a:rPr>
              <a:t>1 + </a:t>
            </a:r>
            <a:r>
              <a:rPr lang="en-US" sz="2000" dirty="0">
                <a:latin typeface="+mn-lt"/>
              </a:rPr>
              <a:t>S</a:t>
            </a:r>
            <a:r>
              <a:rPr lang="ru-RU" sz="2000" dirty="0">
                <a:latin typeface="+mn-lt"/>
              </a:rPr>
              <a:t>2+ </a:t>
            </a:r>
            <a:r>
              <a:rPr lang="en-US" sz="2000" dirty="0">
                <a:latin typeface="+mn-lt"/>
              </a:rPr>
              <a:t>S</a:t>
            </a:r>
            <a:r>
              <a:rPr lang="ru-RU" sz="2000" dirty="0">
                <a:latin typeface="+mn-lt"/>
              </a:rPr>
              <a:t>3  + /…………………… + </a:t>
            </a:r>
            <a:r>
              <a:rPr lang="en-US" sz="2000" dirty="0">
                <a:latin typeface="+mn-lt"/>
              </a:rPr>
              <a:t>S</a:t>
            </a:r>
            <a:r>
              <a:rPr lang="ru-RU" sz="2000" dirty="0" smtClean="0">
                <a:latin typeface="+mn-lt"/>
              </a:rPr>
              <a:t>60</a:t>
            </a:r>
            <a:r>
              <a:rPr lang="ru-RU" sz="2000" dirty="0">
                <a:latin typeface="+mn-lt"/>
              </a:rPr>
              <a:t>,</a:t>
            </a:r>
          </a:p>
          <a:p>
            <a:pPr algn="l"/>
            <a:r>
              <a:rPr lang="ru-RU" sz="2000" b="0" dirty="0" smtClean="0">
                <a:latin typeface="+mn-lt"/>
              </a:rPr>
              <a:t>где</a:t>
            </a:r>
            <a:r>
              <a:rPr lang="en-US" sz="2000" b="0" dirty="0" smtClean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S</a:t>
            </a:r>
            <a:r>
              <a:rPr lang="ru-RU" sz="2000" dirty="0" err="1">
                <a:latin typeface="+mn-lt"/>
              </a:rPr>
              <a:t>сум</a:t>
            </a:r>
            <a:r>
              <a:rPr lang="ru-RU" sz="2000" dirty="0">
                <a:latin typeface="+mn-lt"/>
              </a:rPr>
              <a:t>. </a:t>
            </a:r>
            <a:r>
              <a:rPr lang="ru-RU" sz="2000" b="0" dirty="0">
                <a:latin typeface="+mn-lt"/>
              </a:rPr>
              <a:t>- суммарная оплата услуг </a:t>
            </a:r>
            <a:r>
              <a:rPr lang="ru-RU" sz="2000" b="0" dirty="0" err="1">
                <a:latin typeface="+mn-lt"/>
              </a:rPr>
              <a:t>Энергосервисной</a:t>
            </a:r>
            <a:r>
              <a:rPr lang="ru-RU" sz="2000" b="0" dirty="0">
                <a:latin typeface="+mn-lt"/>
              </a:rPr>
              <a:t> Компании по </a:t>
            </a:r>
            <a:r>
              <a:rPr lang="ru-RU" sz="2000" b="0" dirty="0" err="1">
                <a:latin typeface="+mn-lt"/>
              </a:rPr>
              <a:t>энергосервисному</a:t>
            </a:r>
            <a:r>
              <a:rPr lang="ru-RU" sz="2000" b="0" dirty="0">
                <a:latin typeface="+mn-lt"/>
              </a:rPr>
              <a:t> договору; </a:t>
            </a:r>
          </a:p>
          <a:p>
            <a:pPr algn="l"/>
            <a:r>
              <a:rPr lang="en-US" sz="2000" dirty="0">
                <a:latin typeface="+mn-lt"/>
              </a:rPr>
              <a:t>S</a:t>
            </a:r>
            <a:r>
              <a:rPr lang="ru-RU" sz="2000" dirty="0">
                <a:latin typeface="+mn-lt"/>
              </a:rPr>
              <a:t>1 +, </a:t>
            </a:r>
            <a:r>
              <a:rPr lang="en-US" sz="2000" dirty="0">
                <a:latin typeface="+mn-lt"/>
              </a:rPr>
              <a:t>S</a:t>
            </a:r>
            <a:r>
              <a:rPr lang="ru-RU" sz="2000" dirty="0">
                <a:latin typeface="+mn-lt"/>
              </a:rPr>
              <a:t>2+, </a:t>
            </a:r>
            <a:r>
              <a:rPr lang="en-US" sz="2000" dirty="0">
                <a:latin typeface="+mn-lt"/>
              </a:rPr>
              <a:t>S</a:t>
            </a:r>
            <a:r>
              <a:rPr lang="ru-RU" sz="2000" dirty="0">
                <a:latin typeface="+mn-lt"/>
              </a:rPr>
              <a:t>3, …….. , </a:t>
            </a:r>
            <a:r>
              <a:rPr lang="en-US" sz="2000" dirty="0">
                <a:latin typeface="+mn-lt"/>
              </a:rPr>
              <a:t>S</a:t>
            </a:r>
            <a:r>
              <a:rPr lang="ru-RU" sz="2000" dirty="0">
                <a:latin typeface="+mn-lt"/>
              </a:rPr>
              <a:t>60- </a:t>
            </a:r>
            <a:r>
              <a:rPr lang="ru-RU" sz="2000" b="0" dirty="0">
                <a:latin typeface="+mn-lt"/>
              </a:rPr>
              <a:t>оплата услуг за 1-ый, 2-ой, 3-ий ……60-ый расчетный месяц (руб.);</a:t>
            </a:r>
          </a:p>
          <a:p>
            <a:pPr algn="l"/>
            <a:r>
              <a:rPr lang="ru-RU" sz="2000" dirty="0">
                <a:latin typeface="+mn-lt"/>
              </a:rPr>
              <a:t>60 </a:t>
            </a:r>
            <a:r>
              <a:rPr lang="ru-RU" sz="2000" b="0" dirty="0">
                <a:latin typeface="+mn-lt"/>
              </a:rPr>
              <a:t>– максимальное количество месяцев в течение срока действия </a:t>
            </a:r>
            <a:r>
              <a:rPr lang="ru-RU" sz="2000" b="0" dirty="0" err="1" smtClean="0">
                <a:latin typeface="+mn-lt"/>
              </a:rPr>
              <a:t>энергосервисного</a:t>
            </a:r>
            <a:r>
              <a:rPr lang="ru-RU" sz="2000" b="0" dirty="0" smtClean="0">
                <a:latin typeface="+mn-lt"/>
              </a:rPr>
              <a:t> </a:t>
            </a:r>
            <a:r>
              <a:rPr lang="ru-RU" sz="2000" b="0" dirty="0">
                <a:latin typeface="+mn-lt"/>
              </a:rPr>
              <a:t>договора. </a:t>
            </a:r>
          </a:p>
        </p:txBody>
      </p:sp>
      <p:sp>
        <p:nvSpPr>
          <p:cNvPr id="21509" name="Rectangle 9"/>
          <p:cNvSpPr>
            <a:spLocks noChangeArrowheads="1"/>
          </p:cNvSpPr>
          <p:nvPr/>
        </p:nvSpPr>
        <p:spPr bwMode="auto">
          <a:xfrm>
            <a:off x="457200" y="1524000"/>
            <a:ext cx="8839200" cy="417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marL="342900" indent="-342900" algn="just" eaLnBrk="0" hangingPunct="0"/>
            <a:r>
              <a:rPr lang="ru-RU" sz="2100" dirty="0">
                <a:solidFill>
                  <a:srgbClr val="C00000"/>
                </a:solidFill>
                <a:latin typeface="+mn-lt"/>
              </a:rPr>
              <a:t>Суммарная стоимость услуг </a:t>
            </a:r>
            <a:r>
              <a:rPr lang="ru-RU" sz="2100" dirty="0" err="1">
                <a:solidFill>
                  <a:srgbClr val="C00000"/>
                </a:solidFill>
                <a:latin typeface="+mn-lt"/>
              </a:rPr>
              <a:t>Энергосервисной</a:t>
            </a:r>
            <a:r>
              <a:rPr lang="ru-RU" sz="2100" dirty="0">
                <a:solidFill>
                  <a:srgbClr val="C00000"/>
                </a:solidFill>
                <a:latin typeface="+mn-lt"/>
              </a:rPr>
              <a:t> Компании по договору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5240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3000" dirty="0">
                <a:latin typeface="+mn-lt"/>
              </a:rPr>
              <a:t>Типовой </a:t>
            </a:r>
            <a:r>
              <a:rPr lang="ru-RU" sz="3000" dirty="0" err="1">
                <a:latin typeface="+mn-lt"/>
              </a:rPr>
              <a:t>энергосервисный</a:t>
            </a:r>
            <a:r>
              <a:rPr lang="ru-RU" sz="3000" dirty="0">
                <a:latin typeface="+mn-lt"/>
              </a:rPr>
              <a:t> договор (ключевые аспекты)</a:t>
            </a:r>
            <a:endParaRPr lang="en-US" sz="30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0" y="38100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4000" dirty="0">
                <a:latin typeface="+mn-lt"/>
              </a:rPr>
              <a:t>Суть </a:t>
            </a:r>
            <a:r>
              <a:rPr lang="ru-RU" sz="4000" dirty="0" err="1">
                <a:latin typeface="+mn-lt"/>
              </a:rPr>
              <a:t>энергосервиса</a:t>
            </a:r>
            <a:endParaRPr lang="en-US" sz="5400" b="0" dirty="0">
              <a:latin typeface="+mn-lt"/>
            </a:endParaRPr>
          </a:p>
        </p:txBody>
      </p:sp>
      <p:sp>
        <p:nvSpPr>
          <p:cNvPr id="4099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4100" name="Rectangle 9"/>
          <p:cNvSpPr>
            <a:spLocks noChangeArrowheads="1"/>
          </p:cNvSpPr>
          <p:nvPr/>
        </p:nvSpPr>
        <p:spPr bwMode="auto">
          <a:xfrm>
            <a:off x="393405" y="1265367"/>
            <a:ext cx="9144000" cy="4957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l"/>
            <a:r>
              <a:rPr lang="ru-RU" sz="2000" dirty="0" err="1" smtClean="0">
                <a:latin typeface="+mn-lt"/>
              </a:rPr>
              <a:t>Энергосервис</a:t>
            </a:r>
            <a:r>
              <a:rPr lang="ru-RU" sz="2000" dirty="0" smtClean="0">
                <a:latin typeface="+mn-lt"/>
              </a:rPr>
              <a:t> –</a:t>
            </a:r>
            <a:r>
              <a:rPr lang="ru-RU" sz="2000" b="0" dirty="0" smtClean="0">
                <a:latin typeface="+mn-lt"/>
              </a:rPr>
              <a:t> это комплексное оказание услуг по обследованию, проектированию, приобретению, финансированию, монтажу, пуско-наладке, эксплуатации, техобслуживанию и ремонту энергосберегающего оборудования.  </a:t>
            </a:r>
          </a:p>
          <a:p>
            <a:pPr algn="l"/>
            <a:endParaRPr lang="en-US" sz="2000" dirty="0" smtClean="0">
              <a:latin typeface="+mn-lt"/>
            </a:endParaRPr>
          </a:p>
          <a:p>
            <a:pPr algn="l"/>
            <a:r>
              <a:rPr lang="ru-RU" sz="2000" dirty="0" err="1" smtClean="0">
                <a:latin typeface="+mn-lt"/>
              </a:rPr>
              <a:t>Энергосервисная</a:t>
            </a: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компания (ЭСКО)</a:t>
            </a:r>
            <a:r>
              <a:rPr lang="ru-RU" sz="2000" b="0" dirty="0">
                <a:latin typeface="+mn-lt"/>
              </a:rPr>
              <a:t> представляет собой компанию, вовлеченную в комплексную разработку, проектирование, структурирование и финансирование проектов, реализуемых обычно </a:t>
            </a:r>
            <a:r>
              <a:rPr lang="ru-RU" sz="2000" b="0" u="sng" dirty="0">
                <a:latin typeface="+mn-lt"/>
              </a:rPr>
              <a:t>в течение 5 - 10 лет </a:t>
            </a:r>
            <a:r>
              <a:rPr lang="ru-RU" sz="2000" b="0" dirty="0">
                <a:latin typeface="+mn-lt"/>
              </a:rPr>
              <a:t>и ориентированных на улучшении </a:t>
            </a:r>
            <a:r>
              <a:rPr lang="ru-RU" sz="2000" b="0" dirty="0" err="1">
                <a:latin typeface="+mn-lt"/>
              </a:rPr>
              <a:t>энергоэффективности</a:t>
            </a:r>
            <a:r>
              <a:rPr lang="ru-RU" sz="2000" b="0" dirty="0">
                <a:latin typeface="+mn-lt"/>
              </a:rPr>
              <a:t> имущества, принадлежащего заказчику или управляемого им. </a:t>
            </a:r>
          </a:p>
          <a:p>
            <a:pPr algn="l"/>
            <a:endParaRPr lang="ru-RU" sz="2000" b="0" dirty="0">
              <a:latin typeface="+mn-lt"/>
            </a:endParaRPr>
          </a:p>
          <a:p>
            <a:pPr algn="l"/>
            <a:r>
              <a:rPr lang="ru-RU" sz="2000" dirty="0">
                <a:latin typeface="+mn-lt"/>
              </a:rPr>
              <a:t>ЭСКО реализуют проект </a:t>
            </a:r>
            <a:r>
              <a:rPr lang="ru-RU" sz="2000" u="sng" dirty="0">
                <a:latin typeface="+mn-lt"/>
              </a:rPr>
              <a:t>за счет собственных или привлекаемых средств</a:t>
            </a:r>
            <a:r>
              <a:rPr lang="ru-RU" sz="2000" dirty="0">
                <a:latin typeface="+mn-lt"/>
              </a:rPr>
              <a:t>, </a:t>
            </a:r>
            <a:r>
              <a:rPr lang="ru-RU" sz="2000" b="0" dirty="0">
                <a:latin typeface="+mn-lt"/>
              </a:rPr>
              <a:t>а собственник объекта оплачивает стоимость реализации проекта за счет средств, сэкономленных в результате внедрения энергосбережения. Такая форма реализации проекта получила название </a:t>
            </a:r>
            <a:r>
              <a:rPr lang="ru-RU" sz="2000" b="0" dirty="0" err="1">
                <a:latin typeface="+mn-lt"/>
              </a:rPr>
              <a:t>энергосервиса</a:t>
            </a:r>
            <a:r>
              <a:rPr lang="ru-RU" sz="2000" b="0" dirty="0">
                <a:latin typeface="+mn-lt"/>
              </a:rPr>
              <a:t> (или энергетического </a:t>
            </a:r>
            <a:r>
              <a:rPr lang="ru-RU" sz="2000" b="0" dirty="0" err="1">
                <a:latin typeface="+mn-lt"/>
              </a:rPr>
              <a:t>перформанс-контрактинга</a:t>
            </a:r>
            <a:r>
              <a:rPr lang="ru-RU" sz="2000" b="0" dirty="0">
                <a:latin typeface="+mn-lt"/>
              </a:rPr>
              <a:t>). </a:t>
            </a:r>
            <a:endParaRPr lang="ru-RU" sz="2000" dirty="0">
              <a:latin typeface="+mn-lt"/>
            </a:endParaRPr>
          </a:p>
          <a:p>
            <a:pPr indent="450850" algn="l"/>
            <a:endParaRPr lang="ru-RU" sz="16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283535" y="1295400"/>
            <a:ext cx="9144000" cy="5234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just"/>
            <a:r>
              <a:rPr lang="ru-RU" sz="1800" b="0" dirty="0">
                <a:latin typeface="+mn-lt"/>
              </a:rPr>
              <a:t>Устанавливается в размере ____% от стоимости величины ежемесячной экономии </a:t>
            </a:r>
            <a:r>
              <a:rPr lang="ru-RU" sz="1800" b="0" dirty="0" err="1">
                <a:latin typeface="+mn-lt"/>
              </a:rPr>
              <a:t>энергноресурса</a:t>
            </a:r>
            <a:r>
              <a:rPr lang="ru-RU" sz="1800" b="0" dirty="0">
                <a:latin typeface="+mn-lt"/>
              </a:rPr>
              <a:t> по ценам (тарифам), фактически сложившимся в расчетном месяце, и определяется по формуле: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>
                <a:latin typeface="+mn-lt"/>
              </a:rPr>
              <a:t>S</a:t>
            </a:r>
            <a:r>
              <a:rPr lang="ru-RU" sz="1800" dirty="0">
                <a:latin typeface="+mn-lt"/>
              </a:rPr>
              <a:t>мес. = </a:t>
            </a:r>
            <a:r>
              <a:rPr lang="ru-RU" sz="1800" dirty="0" err="1">
                <a:latin typeface="+mn-lt"/>
              </a:rPr>
              <a:t>Vэк</a:t>
            </a:r>
            <a:r>
              <a:rPr lang="ru-RU" sz="1800" dirty="0">
                <a:latin typeface="+mn-lt"/>
              </a:rPr>
              <a:t>. х </a:t>
            </a:r>
            <a:r>
              <a:rPr lang="en-US" sz="1800" dirty="0">
                <a:latin typeface="+mn-lt"/>
              </a:rPr>
              <a:t>S</a:t>
            </a:r>
            <a:r>
              <a:rPr lang="ru-RU" sz="1800" dirty="0">
                <a:latin typeface="+mn-lt"/>
              </a:rPr>
              <a:t>ед. х </a:t>
            </a:r>
            <a:r>
              <a:rPr lang="en-US" sz="1800" dirty="0" smtClean="0">
                <a:latin typeface="+mn-lt"/>
              </a:rPr>
              <a:t>K</a:t>
            </a:r>
            <a:r>
              <a:rPr lang="ru-RU" sz="1800" dirty="0">
                <a:latin typeface="+mn-lt"/>
              </a:rPr>
              <a:t>,</a:t>
            </a:r>
          </a:p>
          <a:p>
            <a:pPr algn="just"/>
            <a:r>
              <a:rPr lang="ru-RU" sz="1800" b="0" dirty="0">
                <a:latin typeface="+mn-lt"/>
              </a:rPr>
              <a:t>г</a:t>
            </a:r>
            <a:r>
              <a:rPr lang="ru-RU" sz="1800" b="0" dirty="0" smtClean="0">
                <a:latin typeface="+mn-lt"/>
              </a:rPr>
              <a:t>де </a:t>
            </a:r>
            <a:r>
              <a:rPr lang="ru-RU" sz="1800" dirty="0" err="1" smtClean="0">
                <a:latin typeface="+mn-lt"/>
              </a:rPr>
              <a:t>Sмес</a:t>
            </a:r>
            <a:r>
              <a:rPr lang="ru-RU" sz="1800" dirty="0">
                <a:latin typeface="+mn-lt"/>
              </a:rPr>
              <a:t>. - </a:t>
            </a:r>
            <a:r>
              <a:rPr lang="ru-RU" sz="1800" b="0" dirty="0">
                <a:latin typeface="+mn-lt"/>
              </a:rPr>
              <a:t>оплата услуг </a:t>
            </a:r>
            <a:r>
              <a:rPr lang="ru-RU" sz="1800" b="0" dirty="0" err="1">
                <a:latin typeface="+mn-lt"/>
              </a:rPr>
              <a:t>Энергосервисной</a:t>
            </a:r>
            <a:r>
              <a:rPr lang="ru-RU" sz="1800" b="0" dirty="0">
                <a:latin typeface="+mn-lt"/>
              </a:rPr>
              <a:t> компании за расчетный месяц (руб.);</a:t>
            </a:r>
          </a:p>
          <a:p>
            <a:pPr algn="just"/>
            <a:r>
              <a:rPr lang="ru-RU" sz="1800" dirty="0" err="1">
                <a:latin typeface="+mn-lt"/>
              </a:rPr>
              <a:t>Vэк</a:t>
            </a:r>
            <a:r>
              <a:rPr lang="ru-RU" sz="1800" dirty="0">
                <a:latin typeface="+mn-lt"/>
              </a:rPr>
              <a:t>. -</a:t>
            </a:r>
            <a:r>
              <a:rPr lang="ru-RU" sz="1800" b="0" dirty="0">
                <a:latin typeface="+mn-lt"/>
              </a:rPr>
              <a:t> величина расчётной экономии энергетического ресурса (кВт*ч, Гкал, </a:t>
            </a:r>
            <a:r>
              <a:rPr lang="ru-RU" sz="1800" b="0" dirty="0" err="1">
                <a:latin typeface="+mn-lt"/>
              </a:rPr>
              <a:t>куб.м</a:t>
            </a:r>
            <a:r>
              <a:rPr lang="ru-RU" sz="1800" b="0" dirty="0">
                <a:latin typeface="+mn-lt"/>
              </a:rPr>
              <a:t>. и т.д.) за один месяц, согласованная Сторонами;</a:t>
            </a:r>
          </a:p>
          <a:p>
            <a:pPr algn="just"/>
            <a:r>
              <a:rPr lang="en-US" sz="1800" dirty="0">
                <a:latin typeface="+mn-lt"/>
              </a:rPr>
              <a:t>S</a:t>
            </a:r>
            <a:r>
              <a:rPr lang="ru-RU" sz="1800" dirty="0">
                <a:latin typeface="+mn-lt"/>
              </a:rPr>
              <a:t>ед. - </a:t>
            </a:r>
            <a:r>
              <a:rPr lang="ru-RU" sz="1800" b="0" dirty="0">
                <a:latin typeface="+mn-lt"/>
              </a:rPr>
              <a:t>стоимость единицы энергоресурса, установленная по ценам (тарифам), фактически сложившимся в расчетном месяце;</a:t>
            </a:r>
          </a:p>
          <a:p>
            <a:pPr algn="just"/>
            <a:r>
              <a:rPr lang="ru-RU" sz="1800" b="0" dirty="0">
                <a:latin typeface="+mn-lt"/>
              </a:rPr>
              <a:t>К - коэффициент оплаты услуг </a:t>
            </a:r>
            <a:r>
              <a:rPr lang="ru-RU" sz="1800" b="0" dirty="0" err="1">
                <a:latin typeface="+mn-lt"/>
              </a:rPr>
              <a:t>Энергосервисной</a:t>
            </a:r>
            <a:r>
              <a:rPr lang="ru-RU" sz="1800" b="0" dirty="0">
                <a:latin typeface="+mn-lt"/>
              </a:rPr>
              <a:t> Компании, составляет ____% от стоимости величины ежемесячной экономии энергоресурса поделённой на 100%.</a:t>
            </a:r>
          </a:p>
          <a:p>
            <a:pPr algn="just"/>
            <a:endParaRPr lang="ru-RU" sz="1800" b="0" dirty="0">
              <a:latin typeface="+mn-lt"/>
            </a:endParaRPr>
          </a:p>
          <a:p>
            <a:pPr algn="just"/>
            <a:r>
              <a:rPr lang="ru-RU" sz="1800" b="0" i="1" dirty="0">
                <a:latin typeface="+mn-lt"/>
              </a:rPr>
              <a:t>Коэффициент оплаты услуг </a:t>
            </a:r>
            <a:r>
              <a:rPr lang="ru-RU" sz="1800" b="0" i="1" dirty="0" err="1">
                <a:latin typeface="+mn-lt"/>
              </a:rPr>
              <a:t>Энергосервисной</a:t>
            </a:r>
            <a:r>
              <a:rPr lang="ru-RU" sz="1800" b="0" i="1" dirty="0">
                <a:latin typeface="+mn-lt"/>
              </a:rPr>
              <a:t> Компании может быть определён по согласованию Сторон, как на весь период действия настоящего Договора, так и на расчётный период в случае возникновения отклонений в расчётных параметрах экономии энергоресурса, возникших в ходе расчётного периода в течение срока действия возникшего отклонения в последующих расчётных периодах.</a:t>
            </a:r>
          </a:p>
          <a:p>
            <a:pPr algn="just"/>
            <a:endParaRPr lang="ru-RU" sz="1800" b="0" dirty="0">
              <a:latin typeface="+mn-lt"/>
            </a:endParaRPr>
          </a:p>
        </p:txBody>
      </p:sp>
      <p:sp>
        <p:nvSpPr>
          <p:cNvPr id="22532" name="Rectangle 9"/>
          <p:cNvSpPr>
            <a:spLocks noChangeArrowheads="1"/>
          </p:cNvSpPr>
          <p:nvPr/>
        </p:nvSpPr>
        <p:spPr bwMode="auto">
          <a:xfrm>
            <a:off x="283534" y="838200"/>
            <a:ext cx="9012865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marL="342900" indent="-342900" algn="just" eaLnBrk="0" hangingPunct="0"/>
            <a:r>
              <a:rPr lang="ru-RU" sz="1800" dirty="0">
                <a:solidFill>
                  <a:srgbClr val="C00000"/>
                </a:solidFill>
                <a:latin typeface="+mn-lt"/>
              </a:rPr>
              <a:t>Оплата услуг </a:t>
            </a:r>
            <a:r>
              <a:rPr lang="ru-RU" sz="1800" dirty="0" err="1">
                <a:solidFill>
                  <a:srgbClr val="C00000"/>
                </a:solidFill>
                <a:latin typeface="+mn-lt"/>
              </a:rPr>
              <a:t>Энергосервисной</a:t>
            </a:r>
            <a:r>
              <a:rPr lang="ru-RU" sz="1800" dirty="0">
                <a:solidFill>
                  <a:srgbClr val="C00000"/>
                </a:solidFill>
                <a:latin typeface="+mn-lt"/>
              </a:rPr>
              <a:t> Компании за каждый месяц (ежемесячный платеж)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5240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3000" dirty="0">
                <a:latin typeface="+mn-lt"/>
              </a:rPr>
              <a:t>Типовой </a:t>
            </a:r>
            <a:r>
              <a:rPr lang="ru-RU" sz="3000" dirty="0" err="1">
                <a:latin typeface="+mn-lt"/>
              </a:rPr>
              <a:t>энергосервисный</a:t>
            </a:r>
            <a:r>
              <a:rPr lang="ru-RU" sz="3000" dirty="0">
                <a:latin typeface="+mn-lt"/>
              </a:rPr>
              <a:t> договор (ключевые аспекты)</a:t>
            </a:r>
            <a:endParaRPr lang="en-US" sz="30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23555" name="Rectangle 12"/>
          <p:cNvSpPr>
            <a:spLocks noChangeArrowheads="1"/>
          </p:cNvSpPr>
          <p:nvPr/>
        </p:nvSpPr>
        <p:spPr bwMode="auto">
          <a:xfrm>
            <a:off x="304800" y="762000"/>
            <a:ext cx="3163472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ru-RU" sz="2000" dirty="0">
                <a:latin typeface="+mn-lt"/>
              </a:rPr>
              <a:t>3. ПРАВО СОБСТВЕННОСТИ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04800" y="1219200"/>
            <a:ext cx="9144000" cy="1325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algn="l" eaLnBrk="0" hangingPunct="0">
              <a:defRPr/>
            </a:pPr>
            <a:r>
              <a:rPr lang="ru-RU" sz="2000" dirty="0" smtClean="0">
                <a:latin typeface="+mn-lt"/>
              </a:rPr>
              <a:t>Возможны </a:t>
            </a:r>
            <a:r>
              <a:rPr lang="ru-RU" sz="2000" dirty="0">
                <a:latin typeface="+mn-lt"/>
              </a:rPr>
              <a:t>2 варианта передачи Нового Оборудования при реализации энергосберегающего мероприятия</a:t>
            </a:r>
            <a:r>
              <a:rPr lang="en-US" sz="2000" dirty="0">
                <a:latin typeface="+mn-lt"/>
              </a:rPr>
              <a:t>: </a:t>
            </a:r>
            <a:endParaRPr lang="ru-RU" sz="2000" dirty="0">
              <a:latin typeface="+mn-lt"/>
            </a:endParaRPr>
          </a:p>
          <a:p>
            <a:pPr algn="l" eaLnBrk="0" hangingPunct="0">
              <a:buFont typeface="Arial" pitchFamily="34" charset="0"/>
              <a:buChar char="•"/>
              <a:tabLst>
                <a:tab pos="533400" algn="l"/>
              </a:tabLst>
              <a:defRPr/>
            </a:pPr>
            <a:r>
              <a:rPr lang="ru-RU" sz="2000" b="0" dirty="0">
                <a:latin typeface="+mn-lt"/>
                <a:cs typeface="Arial" pitchFamily="34" charset="0"/>
              </a:rPr>
              <a:t>   на баланс Заказчика (промышленного предприятия)</a:t>
            </a:r>
            <a:r>
              <a:rPr lang="en-US" sz="2000" b="0" dirty="0">
                <a:latin typeface="+mn-lt"/>
                <a:cs typeface="Arial" pitchFamily="34" charset="0"/>
              </a:rPr>
              <a:t>;</a:t>
            </a:r>
            <a:endParaRPr lang="ru-RU" sz="2000" b="0" dirty="0">
              <a:latin typeface="+mn-lt"/>
              <a:cs typeface="Arial" pitchFamily="34" charset="0"/>
            </a:endParaRPr>
          </a:p>
          <a:p>
            <a:pPr algn="l" eaLnBrk="0" hangingPunct="0">
              <a:buFont typeface="Arial" pitchFamily="34" charset="0"/>
              <a:buChar char="•"/>
              <a:tabLst>
                <a:tab pos="533400" algn="l"/>
              </a:tabLst>
              <a:defRPr/>
            </a:pPr>
            <a:r>
              <a:rPr lang="ru-RU" sz="2000" b="0" dirty="0">
                <a:latin typeface="+mn-lt"/>
                <a:cs typeface="Arial" pitchFamily="34" charset="0"/>
              </a:rPr>
              <a:t>   на баланс Энергосервисной Компании</a:t>
            </a:r>
            <a:r>
              <a:rPr lang="en-US" sz="2000" b="0" dirty="0">
                <a:latin typeface="+mn-lt"/>
                <a:cs typeface="Arial" pitchFamily="34" charset="0"/>
              </a:rPr>
              <a:t>. </a:t>
            </a:r>
            <a:endParaRPr lang="ru-RU" sz="2000" b="0" dirty="0">
              <a:latin typeface="+mn-lt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81000" y="5306756"/>
            <a:ext cx="8915400" cy="10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just">
              <a:defRPr/>
            </a:pPr>
            <a:r>
              <a:rPr lang="ru-RU" sz="2000" dirty="0" smtClean="0">
                <a:latin typeface="+mn-lt"/>
              </a:rPr>
              <a:t>Право </a:t>
            </a:r>
            <a:r>
              <a:rPr lang="ru-RU" sz="2000" dirty="0">
                <a:latin typeface="+mn-lt"/>
                <a:cs typeface="Arial" pitchFamily="34" charset="0"/>
              </a:rPr>
              <a:t>собственности </a:t>
            </a:r>
            <a:r>
              <a:rPr lang="ru-RU" sz="2000" b="0" dirty="0">
                <a:latin typeface="+mn-lt"/>
                <a:cs typeface="Arial" pitchFamily="34" charset="0"/>
              </a:rPr>
              <a:t>на Новое Оборудование, установленное на Объектах Заказчика, </a:t>
            </a:r>
            <a:r>
              <a:rPr lang="ru-RU" sz="2000" dirty="0">
                <a:latin typeface="+mn-lt"/>
                <a:cs typeface="Arial" pitchFamily="34" charset="0"/>
              </a:rPr>
              <a:t>всегда</a:t>
            </a:r>
            <a:r>
              <a:rPr lang="ru-RU" sz="2000" b="0" dirty="0">
                <a:latin typeface="+mn-lt"/>
                <a:cs typeface="Arial" pitchFamily="34" charset="0"/>
              </a:rPr>
              <a:t> </a:t>
            </a:r>
            <a:r>
              <a:rPr lang="ru-RU" sz="2000" dirty="0">
                <a:latin typeface="+mn-lt"/>
                <a:cs typeface="Arial" pitchFamily="34" charset="0"/>
              </a:rPr>
              <a:t>сохраняется за Энергосервисной Компанией </a:t>
            </a:r>
            <a:r>
              <a:rPr lang="ru-RU" sz="2000" b="0" dirty="0">
                <a:latin typeface="+mn-lt"/>
                <a:cs typeface="Arial" pitchFamily="34" charset="0"/>
              </a:rPr>
              <a:t>на весь период действия настоящего Договора</a:t>
            </a:r>
            <a:r>
              <a:rPr lang="ru-RU" sz="2000" b="0" dirty="0" smtClean="0">
                <a:latin typeface="+mn-lt"/>
                <a:cs typeface="Arial" pitchFamily="34" charset="0"/>
              </a:rPr>
              <a:t>.</a:t>
            </a:r>
            <a:endParaRPr lang="ru-RU" sz="2000" b="0" dirty="0">
              <a:latin typeface="+mn-lt"/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15240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3000" dirty="0">
                <a:latin typeface="+mn-lt"/>
              </a:rPr>
              <a:t>Типовой </a:t>
            </a:r>
            <a:r>
              <a:rPr lang="ru-RU" sz="3000" dirty="0" err="1">
                <a:latin typeface="+mn-lt"/>
              </a:rPr>
              <a:t>энергосервисный</a:t>
            </a:r>
            <a:r>
              <a:rPr lang="ru-RU" sz="3000" dirty="0">
                <a:latin typeface="+mn-lt"/>
              </a:rPr>
              <a:t> договор (ключевые аспекты)</a:t>
            </a:r>
            <a:endParaRPr lang="en-US" sz="3000" b="0" dirty="0">
              <a:latin typeface="+mn-lt"/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033686685"/>
              </p:ext>
            </p:extLst>
          </p:nvPr>
        </p:nvGraphicFramePr>
        <p:xfrm>
          <a:off x="385430" y="2590800"/>
          <a:ext cx="8991600" cy="2702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24579" name="Rectangle 13"/>
          <p:cNvSpPr>
            <a:spLocks noChangeArrowheads="1"/>
          </p:cNvSpPr>
          <p:nvPr/>
        </p:nvSpPr>
        <p:spPr bwMode="auto">
          <a:xfrm>
            <a:off x="381000" y="829761"/>
            <a:ext cx="9144000" cy="354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just">
              <a:buClr>
                <a:srgbClr val="008000"/>
              </a:buClr>
            </a:pPr>
            <a:r>
              <a:rPr lang="ru-RU" sz="1900" u="sng" dirty="0" smtClean="0">
                <a:solidFill>
                  <a:srgbClr val="C00000"/>
                </a:solidFill>
                <a:latin typeface="+mn-lt"/>
              </a:rPr>
              <a:t>При </a:t>
            </a:r>
            <a:r>
              <a:rPr lang="ru-RU" sz="1900" u="sng" dirty="0">
                <a:solidFill>
                  <a:srgbClr val="C00000"/>
                </a:solidFill>
                <a:latin typeface="+mn-lt"/>
              </a:rPr>
              <a:t>любом варианте</a:t>
            </a:r>
            <a:r>
              <a:rPr lang="en-US" sz="1900" u="sng" dirty="0">
                <a:solidFill>
                  <a:srgbClr val="C00000"/>
                </a:solidFill>
                <a:latin typeface="+mn-lt"/>
              </a:rPr>
              <a:t>: </a:t>
            </a:r>
            <a:endParaRPr lang="ru-RU" sz="1900" i="1" u="sng" dirty="0">
              <a:solidFill>
                <a:srgbClr val="C00000"/>
              </a:solidFill>
              <a:latin typeface="+mn-lt"/>
              <a:cs typeface="Arial" pitchFamily="34" charset="0"/>
            </a:endParaRPr>
          </a:p>
          <a:p>
            <a:pPr indent="265113" algn="just">
              <a:spcAft>
                <a:spcPts val="600"/>
              </a:spcAft>
              <a:buClr>
                <a:srgbClr val="008000"/>
              </a:buClr>
              <a:buFont typeface="Wingdings" pitchFamily="2" charset="2"/>
              <a:buChar char="Ø"/>
            </a:pPr>
            <a:r>
              <a:rPr lang="ru-RU" sz="1900" b="0" dirty="0" smtClean="0">
                <a:latin typeface="+mn-lt"/>
                <a:cs typeface="Arial" pitchFamily="34" charset="0"/>
              </a:rPr>
              <a:t>Исключительное </a:t>
            </a:r>
            <a:r>
              <a:rPr lang="ru-RU" sz="1900" b="0" dirty="0">
                <a:latin typeface="+mn-lt"/>
                <a:cs typeface="Arial" pitchFamily="34" charset="0"/>
              </a:rPr>
              <a:t>право пользования Новым Оборудованием принадлежит Заказчику. Продукция и доходы, получаемые в результате использования Нового Оборудования, являются исключительной собственностью Заказчика. Неотделимые улучшения с момента их создания на Объектах Заказчика принадлежат Заказчику.</a:t>
            </a:r>
          </a:p>
          <a:p>
            <a:pPr indent="265113" algn="just">
              <a:spcAft>
                <a:spcPts val="600"/>
              </a:spcAft>
              <a:buClr>
                <a:srgbClr val="008000"/>
              </a:buClr>
              <a:buFont typeface="Wingdings" pitchFamily="2" charset="2"/>
              <a:buChar char="Ø"/>
            </a:pPr>
            <a:r>
              <a:rPr lang="ru-RU" sz="1900" b="0" dirty="0" err="1" smtClean="0">
                <a:latin typeface="+mn-lt"/>
                <a:cs typeface="Arial" pitchFamily="34" charset="0"/>
              </a:rPr>
              <a:t>Энергосервисная</a:t>
            </a:r>
            <a:r>
              <a:rPr lang="ru-RU" sz="1900" b="0" dirty="0" smtClean="0">
                <a:latin typeface="+mn-lt"/>
                <a:cs typeface="Arial" pitchFamily="34" charset="0"/>
              </a:rPr>
              <a:t> </a:t>
            </a:r>
            <a:r>
              <a:rPr lang="ru-RU" sz="1900" b="0" dirty="0">
                <a:latin typeface="+mn-lt"/>
                <a:cs typeface="Arial" pitchFamily="34" charset="0"/>
              </a:rPr>
              <a:t>компания гарантирует, что право Заказчика пользоваться Новым Оборудованием не будет нарушено </a:t>
            </a:r>
            <a:r>
              <a:rPr lang="ru-RU" sz="1900" b="0" dirty="0" err="1">
                <a:latin typeface="+mn-lt"/>
                <a:cs typeface="Arial" pitchFamily="34" charset="0"/>
              </a:rPr>
              <a:t>Энергосервисной</a:t>
            </a:r>
            <a:r>
              <a:rPr lang="ru-RU" sz="1900" b="0" dirty="0">
                <a:latin typeface="+mn-lt"/>
                <a:cs typeface="Arial" pitchFamily="34" charset="0"/>
              </a:rPr>
              <a:t> Компанией, если основания  для такого нарушения не возникнут в связи с действиями  или упущениями Заказчика.</a:t>
            </a:r>
          </a:p>
          <a:p>
            <a:pPr indent="265113" algn="just">
              <a:spcAft>
                <a:spcPts val="600"/>
              </a:spcAft>
              <a:buClr>
                <a:srgbClr val="008000"/>
              </a:buClr>
              <a:buFont typeface="Wingdings" pitchFamily="2" charset="2"/>
              <a:buChar char="Ø"/>
            </a:pPr>
            <a:r>
              <a:rPr lang="ru-RU" sz="1900" b="0" dirty="0" smtClean="0">
                <a:latin typeface="+mn-lt"/>
                <a:cs typeface="Arial" pitchFamily="34" charset="0"/>
              </a:rPr>
              <a:t>Заказчик </a:t>
            </a:r>
            <a:r>
              <a:rPr lang="ru-RU" sz="1900" b="0" dirty="0">
                <a:latin typeface="+mn-lt"/>
                <a:cs typeface="Arial" pitchFamily="34" charset="0"/>
              </a:rPr>
              <a:t>обязуется не закладывать, не сдавать в аренду и не отчуждать Новое Оборудование в течение всего срока действия настоящего Договора.</a:t>
            </a:r>
          </a:p>
          <a:p>
            <a:pPr indent="450850" algn="just"/>
            <a:endParaRPr lang="ru-RU" sz="1900" b="0" dirty="0">
              <a:latin typeface="+mn-lt"/>
              <a:cs typeface="Arial" pitchFamily="34" charset="0"/>
            </a:endParaRPr>
          </a:p>
        </p:txBody>
      </p:sp>
      <p:sp>
        <p:nvSpPr>
          <p:cNvPr id="24581" name="Rectangle 13"/>
          <p:cNvSpPr>
            <a:spLocks noChangeArrowheads="1"/>
          </p:cNvSpPr>
          <p:nvPr/>
        </p:nvSpPr>
        <p:spPr bwMode="auto">
          <a:xfrm>
            <a:off x="381000" y="4114800"/>
            <a:ext cx="9067800" cy="2141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just">
              <a:buClr>
                <a:srgbClr val="008000"/>
              </a:buClr>
            </a:pPr>
            <a:r>
              <a:rPr lang="ru-RU" sz="1900" u="sng" dirty="0">
                <a:solidFill>
                  <a:srgbClr val="C00000"/>
                </a:solidFill>
                <a:latin typeface="+mn-lt"/>
              </a:rPr>
              <a:t>При варианте Б</a:t>
            </a:r>
            <a:r>
              <a:rPr lang="en-US" sz="1900" u="sng" dirty="0">
                <a:solidFill>
                  <a:srgbClr val="C00000"/>
                </a:solidFill>
                <a:latin typeface="+mn-lt"/>
              </a:rPr>
              <a:t>: </a:t>
            </a:r>
            <a:endParaRPr lang="ru-RU" sz="1900" b="0" i="1" u="sng" dirty="0">
              <a:solidFill>
                <a:srgbClr val="C00000"/>
              </a:solidFill>
              <a:latin typeface="+mn-lt"/>
              <a:cs typeface="Arial" pitchFamily="34" charset="0"/>
            </a:endParaRPr>
          </a:p>
          <a:p>
            <a:pPr indent="265113" algn="just">
              <a:buClr>
                <a:srgbClr val="008000"/>
              </a:buClr>
              <a:buFont typeface="Wingdings" pitchFamily="2" charset="2"/>
              <a:buChar char="Ø"/>
            </a:pPr>
            <a:r>
              <a:rPr lang="ru-RU" sz="1900" b="0" dirty="0" smtClean="0">
                <a:latin typeface="+mn-lt"/>
                <a:cs typeface="Arial" pitchFamily="34" charset="0"/>
              </a:rPr>
              <a:t>В </a:t>
            </a:r>
            <a:r>
              <a:rPr lang="ru-RU" sz="1900" b="0" dirty="0">
                <a:latin typeface="+mn-lt"/>
                <a:cs typeface="Arial" pitchFamily="34" charset="0"/>
              </a:rPr>
              <a:t>случае выполнения Заказчиком всех обязательств по оплате услуг </a:t>
            </a:r>
            <a:r>
              <a:rPr lang="ru-RU" sz="1900" b="0" dirty="0" err="1">
                <a:latin typeface="+mn-lt"/>
                <a:cs typeface="Arial" pitchFamily="34" charset="0"/>
              </a:rPr>
              <a:t>Энергосервисной</a:t>
            </a:r>
            <a:r>
              <a:rPr lang="ru-RU" sz="1900" b="0" dirty="0">
                <a:latin typeface="+mn-lt"/>
                <a:cs typeface="Arial" pitchFamily="34" charset="0"/>
              </a:rPr>
              <a:t> Компании, право собственности на Новое Оборудование переходит к Заказчику на основании </a:t>
            </a:r>
            <a:r>
              <a:rPr lang="ru-RU" sz="1900" dirty="0">
                <a:latin typeface="+mn-lt"/>
                <a:cs typeface="Arial" pitchFamily="34" charset="0"/>
              </a:rPr>
              <a:t>Дополнительного соглашения об исполнении условий Договора </a:t>
            </a:r>
            <a:r>
              <a:rPr lang="ru-RU" sz="1900" b="0" dirty="0">
                <a:latin typeface="+mn-lt"/>
                <a:cs typeface="Arial" pitchFamily="34" charset="0"/>
              </a:rPr>
              <a:t>и передаче Нового Оборудования в собственность Заказчика, в соответствии с которым Заказчик приобретает Новое Оборудование у </a:t>
            </a:r>
            <a:r>
              <a:rPr lang="ru-RU" sz="1900" b="0" dirty="0" err="1">
                <a:latin typeface="+mn-lt"/>
                <a:cs typeface="Arial" pitchFamily="34" charset="0"/>
              </a:rPr>
              <a:t>Энергосервисной</a:t>
            </a:r>
            <a:r>
              <a:rPr lang="ru-RU" sz="1900" b="0" dirty="0">
                <a:latin typeface="+mn-lt"/>
                <a:cs typeface="Arial" pitchFamily="34" charset="0"/>
              </a:rPr>
              <a:t> Компании по цене, равной 1 рубль, включая НДС 18%.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405" y="22860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3000" dirty="0">
                <a:latin typeface="+mn-lt"/>
              </a:rPr>
              <a:t>Типовой </a:t>
            </a:r>
            <a:r>
              <a:rPr lang="ru-RU" sz="3000" dirty="0" err="1">
                <a:latin typeface="+mn-lt"/>
              </a:rPr>
              <a:t>энергосервисный</a:t>
            </a:r>
            <a:r>
              <a:rPr lang="ru-RU" sz="3000" dirty="0">
                <a:latin typeface="+mn-lt"/>
              </a:rPr>
              <a:t> договор (ключевые аспекты)</a:t>
            </a:r>
            <a:endParaRPr lang="en-US" sz="30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25603" name="Rectangle 13"/>
          <p:cNvSpPr>
            <a:spLocks noChangeArrowheads="1"/>
          </p:cNvSpPr>
          <p:nvPr/>
        </p:nvSpPr>
        <p:spPr bwMode="auto">
          <a:xfrm>
            <a:off x="381000" y="1295400"/>
            <a:ext cx="9169695" cy="4957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l"/>
            <a:r>
              <a:rPr lang="ru-RU" sz="1800" b="0" dirty="0">
                <a:latin typeface="+mn-lt"/>
                <a:cs typeface="Arial" pitchFamily="34" charset="0"/>
              </a:rPr>
              <a:t>В любой период действия настоящего Договора, по предложению  Заказчика, в том числе по причине расторжения договора, Стороны в 10- </a:t>
            </a:r>
            <a:r>
              <a:rPr lang="ru-RU" sz="1800" b="0" dirty="0" err="1">
                <a:latin typeface="+mn-lt"/>
                <a:cs typeface="Arial" pitchFamily="34" charset="0"/>
              </a:rPr>
              <a:t>дневный</a:t>
            </a:r>
            <a:r>
              <a:rPr lang="ru-RU" sz="1800" b="0" dirty="0">
                <a:latin typeface="+mn-lt"/>
                <a:cs typeface="Arial" pitchFamily="34" charset="0"/>
              </a:rPr>
              <a:t> срок обязуются рассмотреть вопрос о выкупе Нового Оборудования. Выкуп Нового Оборудования осуществляется на основании Дополнительного соглашения об исполнении условий Договора  и передаче Нового Оборудования в собственность, в соответствии с которым Заказчик приобретает Новое Оборудование у </a:t>
            </a:r>
            <a:r>
              <a:rPr lang="ru-RU" sz="1800" b="0" dirty="0" err="1">
                <a:latin typeface="+mn-lt"/>
                <a:cs typeface="Arial" pitchFamily="34" charset="0"/>
              </a:rPr>
              <a:t>Энергосервисной</a:t>
            </a:r>
            <a:r>
              <a:rPr lang="ru-RU" sz="1800" b="0" dirty="0">
                <a:latin typeface="+mn-lt"/>
                <a:cs typeface="Arial" pitchFamily="34" charset="0"/>
              </a:rPr>
              <a:t> Компании по цене,  рассчитываемой по формуле: </a:t>
            </a:r>
          </a:p>
          <a:p>
            <a:pPr indent="450850"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>
                <a:latin typeface="+mn-lt"/>
                <a:cs typeface="Arial" pitchFamily="34" charset="0"/>
              </a:rPr>
              <a:t>S</a:t>
            </a:r>
            <a:r>
              <a:rPr lang="ru-RU" sz="1800" dirty="0" err="1">
                <a:latin typeface="+mn-lt"/>
                <a:cs typeface="Arial" pitchFamily="34" charset="0"/>
              </a:rPr>
              <a:t>вык</a:t>
            </a:r>
            <a:r>
              <a:rPr lang="en-US" sz="1800" dirty="0">
                <a:latin typeface="+mn-lt"/>
                <a:cs typeface="Arial" pitchFamily="34" charset="0"/>
              </a:rPr>
              <a:t>. = (</a:t>
            </a:r>
            <a:r>
              <a:rPr lang="ru-RU" sz="1800" dirty="0" err="1">
                <a:latin typeface="+mn-lt"/>
                <a:cs typeface="Arial" pitchFamily="34" charset="0"/>
              </a:rPr>
              <a:t>Зинв</a:t>
            </a:r>
            <a:r>
              <a:rPr lang="en-US" sz="1800" dirty="0">
                <a:latin typeface="+mn-lt"/>
                <a:cs typeface="Arial" pitchFamily="34" charset="0"/>
              </a:rPr>
              <a:t>. + </a:t>
            </a:r>
            <a:r>
              <a:rPr lang="ru-RU" sz="1800" dirty="0">
                <a:latin typeface="+mn-lt"/>
                <a:cs typeface="Arial" pitchFamily="34" charset="0"/>
              </a:rPr>
              <a:t>З </a:t>
            </a:r>
            <a:r>
              <a:rPr lang="ru-RU" sz="1800" dirty="0" err="1">
                <a:latin typeface="+mn-lt"/>
                <a:cs typeface="Arial" pitchFamily="34" charset="0"/>
              </a:rPr>
              <a:t>экспл</a:t>
            </a:r>
            <a:r>
              <a:rPr lang="en-US" sz="1800" dirty="0">
                <a:latin typeface="+mn-lt"/>
                <a:cs typeface="Arial" pitchFamily="34" charset="0"/>
              </a:rPr>
              <a:t>.) - ∑ (S1 + S2+ S3  + /…………………… </a:t>
            </a:r>
            <a:r>
              <a:rPr lang="ru-RU" sz="1800" dirty="0">
                <a:latin typeface="+mn-lt"/>
                <a:cs typeface="Arial" pitchFamily="34" charset="0"/>
              </a:rPr>
              <a:t>+ </a:t>
            </a:r>
            <a:r>
              <a:rPr lang="en-US" sz="1800" dirty="0">
                <a:latin typeface="+mn-lt"/>
                <a:cs typeface="Arial" pitchFamily="34" charset="0"/>
              </a:rPr>
              <a:t>Si</a:t>
            </a:r>
            <a:r>
              <a:rPr lang="ru-RU" sz="1800" dirty="0" smtClean="0">
                <a:latin typeface="+mn-lt"/>
                <a:cs typeface="Arial" pitchFamily="34" charset="0"/>
              </a:rPr>
              <a:t>),</a:t>
            </a:r>
            <a:endParaRPr lang="ru-RU" sz="1800" dirty="0">
              <a:latin typeface="+mn-lt"/>
              <a:cs typeface="Arial" pitchFamily="34" charset="0"/>
            </a:endParaRPr>
          </a:p>
          <a:p>
            <a:pPr algn="l"/>
            <a:r>
              <a:rPr lang="ru-RU" sz="1800" b="0" dirty="0" smtClean="0">
                <a:latin typeface="+mn-lt"/>
                <a:cs typeface="Arial" pitchFamily="34" charset="0"/>
              </a:rPr>
              <a:t>где</a:t>
            </a:r>
            <a:r>
              <a:rPr lang="ru-RU" sz="1800" b="0" i="1" dirty="0" smtClean="0">
                <a:latin typeface="+mn-lt"/>
                <a:cs typeface="Arial" pitchFamily="34" charset="0"/>
              </a:rPr>
              <a:t> </a:t>
            </a:r>
            <a:r>
              <a:rPr lang="en-US" sz="1800" dirty="0" smtClean="0">
                <a:latin typeface="+mn-lt"/>
                <a:cs typeface="Arial" pitchFamily="34" charset="0"/>
              </a:rPr>
              <a:t>S</a:t>
            </a:r>
            <a:r>
              <a:rPr lang="ru-RU" sz="1800" dirty="0" err="1">
                <a:latin typeface="+mn-lt"/>
                <a:cs typeface="Arial" pitchFamily="34" charset="0"/>
              </a:rPr>
              <a:t>вык</a:t>
            </a:r>
            <a:r>
              <a:rPr lang="ru-RU" sz="1800" dirty="0">
                <a:latin typeface="+mn-lt"/>
                <a:cs typeface="Arial" pitchFamily="34" charset="0"/>
              </a:rPr>
              <a:t>. </a:t>
            </a:r>
            <a:r>
              <a:rPr lang="ru-RU" sz="1800" b="0" i="1" dirty="0">
                <a:latin typeface="+mn-lt"/>
                <a:cs typeface="Arial" pitchFamily="34" charset="0"/>
              </a:rPr>
              <a:t>- </a:t>
            </a:r>
            <a:r>
              <a:rPr lang="ru-RU" sz="1800" b="0" dirty="0">
                <a:latin typeface="+mn-lt"/>
                <a:cs typeface="Arial" pitchFamily="34" charset="0"/>
              </a:rPr>
              <a:t>стоимость выкупа Нового Оборудования; </a:t>
            </a:r>
          </a:p>
          <a:p>
            <a:pPr algn="l"/>
            <a:r>
              <a:rPr lang="ru-RU" sz="1800" dirty="0" err="1">
                <a:latin typeface="+mn-lt"/>
                <a:cs typeface="Arial" pitchFamily="34" charset="0"/>
              </a:rPr>
              <a:t>Зинв</a:t>
            </a:r>
            <a:r>
              <a:rPr lang="ru-RU" sz="1800" b="0" dirty="0">
                <a:latin typeface="+mn-lt"/>
                <a:cs typeface="Arial" pitchFamily="34" charset="0"/>
              </a:rPr>
              <a:t>. - суммарные инвестиционные финансовые вложения, понесенные </a:t>
            </a:r>
            <a:r>
              <a:rPr lang="ru-RU" sz="1800" b="0" dirty="0" err="1">
                <a:latin typeface="+mn-lt"/>
                <a:cs typeface="Arial" pitchFamily="34" charset="0"/>
              </a:rPr>
              <a:t>Энергосервисной</a:t>
            </a:r>
            <a:r>
              <a:rPr lang="ru-RU" sz="1800" b="0" dirty="0">
                <a:latin typeface="+mn-lt"/>
                <a:cs typeface="Arial" pitchFamily="34" charset="0"/>
              </a:rPr>
              <a:t> Компанией, указанные в п. 1.4. настоящего Договора; </a:t>
            </a:r>
          </a:p>
          <a:p>
            <a:pPr algn="l"/>
            <a:r>
              <a:rPr lang="ru-RU" sz="1800" dirty="0">
                <a:latin typeface="+mn-lt"/>
                <a:cs typeface="Arial" pitchFamily="34" charset="0"/>
              </a:rPr>
              <a:t>З </a:t>
            </a:r>
            <a:r>
              <a:rPr lang="ru-RU" sz="1800" dirty="0" err="1">
                <a:latin typeface="+mn-lt"/>
                <a:cs typeface="Arial" pitchFamily="34" charset="0"/>
              </a:rPr>
              <a:t>экспл</a:t>
            </a:r>
            <a:r>
              <a:rPr lang="ru-RU" sz="1800" dirty="0">
                <a:latin typeface="+mn-lt"/>
                <a:cs typeface="Arial" pitchFamily="34" charset="0"/>
              </a:rPr>
              <a:t>. </a:t>
            </a:r>
            <a:r>
              <a:rPr lang="ru-RU" sz="1800" b="0" dirty="0">
                <a:latin typeface="+mn-lt"/>
                <a:cs typeface="Arial" pitchFamily="34" charset="0"/>
              </a:rPr>
              <a:t>- суммарные эксплуатационные финансовые вложения, понесенные </a:t>
            </a:r>
            <a:r>
              <a:rPr lang="ru-RU" sz="1800" b="0" dirty="0" err="1">
                <a:latin typeface="+mn-lt"/>
                <a:cs typeface="Arial" pitchFamily="34" charset="0"/>
              </a:rPr>
              <a:t>Энергосервисной</a:t>
            </a:r>
            <a:r>
              <a:rPr lang="ru-RU" sz="1800" b="0" dirty="0">
                <a:latin typeface="+mn-lt"/>
                <a:cs typeface="Arial" pitchFamily="34" charset="0"/>
              </a:rPr>
              <a:t> Компанией, указанные в п. 1.4. настоящего Договора;</a:t>
            </a:r>
          </a:p>
          <a:p>
            <a:pPr algn="l"/>
            <a:r>
              <a:rPr lang="en-US" sz="1800" dirty="0">
                <a:latin typeface="+mn-lt"/>
                <a:cs typeface="Arial" pitchFamily="34" charset="0"/>
              </a:rPr>
              <a:t>S</a:t>
            </a:r>
            <a:r>
              <a:rPr lang="ru-RU" sz="1800" dirty="0">
                <a:latin typeface="+mn-lt"/>
                <a:cs typeface="Arial" pitchFamily="34" charset="0"/>
              </a:rPr>
              <a:t>1 + </a:t>
            </a:r>
            <a:r>
              <a:rPr lang="en-US" sz="1800" dirty="0">
                <a:latin typeface="+mn-lt"/>
                <a:cs typeface="Arial" pitchFamily="34" charset="0"/>
              </a:rPr>
              <a:t>S</a:t>
            </a:r>
            <a:r>
              <a:rPr lang="ru-RU" sz="1800" dirty="0">
                <a:latin typeface="+mn-lt"/>
                <a:cs typeface="Arial" pitchFamily="34" charset="0"/>
              </a:rPr>
              <a:t>2+ </a:t>
            </a:r>
            <a:r>
              <a:rPr lang="en-US" sz="1800" dirty="0">
                <a:latin typeface="+mn-lt"/>
                <a:cs typeface="Arial" pitchFamily="34" charset="0"/>
              </a:rPr>
              <a:t>S</a:t>
            </a:r>
            <a:r>
              <a:rPr lang="ru-RU" sz="1800" dirty="0">
                <a:latin typeface="+mn-lt"/>
                <a:cs typeface="Arial" pitchFamily="34" charset="0"/>
              </a:rPr>
              <a:t>3  + /…………………… + </a:t>
            </a:r>
            <a:r>
              <a:rPr lang="en-US" sz="1800" dirty="0">
                <a:latin typeface="+mn-lt"/>
                <a:cs typeface="Arial" pitchFamily="34" charset="0"/>
              </a:rPr>
              <a:t>Si</a:t>
            </a:r>
            <a:r>
              <a:rPr lang="ru-RU" sz="1800" dirty="0">
                <a:latin typeface="+mn-lt"/>
                <a:cs typeface="Arial" pitchFamily="34" charset="0"/>
              </a:rPr>
              <a:t> </a:t>
            </a:r>
            <a:r>
              <a:rPr lang="ru-RU" sz="1800" b="0" dirty="0">
                <a:latin typeface="+mn-lt"/>
                <a:cs typeface="Arial" pitchFamily="34" charset="0"/>
              </a:rPr>
              <a:t>- совокупные </a:t>
            </a:r>
            <a:r>
              <a:rPr lang="ru-RU" sz="1800" b="0" dirty="0" err="1">
                <a:latin typeface="+mn-lt"/>
                <a:cs typeface="Arial" pitchFamily="34" charset="0"/>
              </a:rPr>
              <a:t>энергосервисные</a:t>
            </a:r>
            <a:r>
              <a:rPr lang="ru-RU" sz="1800" b="0" dirty="0">
                <a:latin typeface="+mn-lt"/>
                <a:cs typeface="Arial" pitchFamily="34" charset="0"/>
              </a:rPr>
              <a:t> платежи, фактически выплаченные Заказчиком в пользу </a:t>
            </a:r>
            <a:r>
              <a:rPr lang="ru-RU" sz="1800" b="0" dirty="0" err="1">
                <a:latin typeface="+mn-lt"/>
                <a:cs typeface="Arial" pitchFamily="34" charset="0"/>
              </a:rPr>
              <a:t>Энергосервисной</a:t>
            </a:r>
            <a:r>
              <a:rPr lang="ru-RU" sz="1800" b="0" dirty="0">
                <a:latin typeface="+mn-lt"/>
                <a:cs typeface="Arial" pitchFamily="34" charset="0"/>
              </a:rPr>
              <a:t> Компании на момент выкупа Нового Оборудования.  </a:t>
            </a:r>
          </a:p>
          <a:p>
            <a:pPr algn="l"/>
            <a:r>
              <a:rPr lang="en-US" sz="1800" dirty="0">
                <a:latin typeface="+mn-lt"/>
                <a:cs typeface="Arial" pitchFamily="34" charset="0"/>
              </a:rPr>
              <a:t>i</a:t>
            </a:r>
            <a:r>
              <a:rPr lang="ru-RU" sz="1800" b="0" dirty="0">
                <a:latin typeface="+mn-lt"/>
                <a:cs typeface="Arial" pitchFamily="34" charset="0"/>
              </a:rPr>
              <a:t> -  порядковый месяц действия </a:t>
            </a:r>
            <a:r>
              <a:rPr lang="ru-RU" sz="1800" b="0" dirty="0" err="1">
                <a:latin typeface="+mn-lt"/>
                <a:cs typeface="Arial" pitchFamily="34" charset="0"/>
              </a:rPr>
              <a:t>энергосервисного</a:t>
            </a:r>
            <a:r>
              <a:rPr lang="ru-RU" sz="1800" b="0" dirty="0">
                <a:latin typeface="+mn-lt"/>
                <a:cs typeface="Arial" pitchFamily="34" charset="0"/>
              </a:rPr>
              <a:t> контракта, на момент которого осуществляется выкуп Нового Оборудования. </a:t>
            </a:r>
          </a:p>
        </p:txBody>
      </p:sp>
      <p:sp>
        <p:nvSpPr>
          <p:cNvPr id="25604" name="Rectangle 9"/>
          <p:cNvSpPr>
            <a:spLocks noChangeArrowheads="1"/>
          </p:cNvSpPr>
          <p:nvPr/>
        </p:nvSpPr>
        <p:spPr bwMode="auto">
          <a:xfrm>
            <a:off x="380556" y="762000"/>
            <a:ext cx="8992043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just" eaLnBrk="0" hangingPunct="0"/>
            <a:r>
              <a:rPr lang="ru-RU" sz="1800" dirty="0">
                <a:solidFill>
                  <a:srgbClr val="C00000"/>
                </a:solidFill>
                <a:latin typeface="+mn-lt"/>
              </a:rPr>
              <a:t>Выкуп Нового Оборудования по причине расторжения договора или иным причинам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2405" y="15240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3000" dirty="0">
                <a:latin typeface="+mn-lt"/>
              </a:rPr>
              <a:t>Типовой </a:t>
            </a:r>
            <a:r>
              <a:rPr lang="ru-RU" sz="3000" dirty="0" err="1">
                <a:latin typeface="+mn-lt"/>
              </a:rPr>
              <a:t>энергосервисный</a:t>
            </a:r>
            <a:r>
              <a:rPr lang="ru-RU" sz="3000" dirty="0">
                <a:latin typeface="+mn-lt"/>
              </a:rPr>
              <a:t> договор (ключевые аспекты)</a:t>
            </a:r>
            <a:endParaRPr lang="en-US" sz="30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ChangeArrowheads="1"/>
          </p:cNvSpPr>
          <p:nvPr/>
        </p:nvSpPr>
        <p:spPr bwMode="auto">
          <a:xfrm>
            <a:off x="0" y="152400"/>
            <a:ext cx="990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dirty="0">
                <a:latin typeface="+mn-lt"/>
              </a:rPr>
              <a:t>Приложения к типовому </a:t>
            </a:r>
            <a:r>
              <a:rPr lang="ru-RU" dirty="0" err="1">
                <a:latin typeface="+mn-lt"/>
              </a:rPr>
              <a:t>энергосервисному</a:t>
            </a:r>
            <a:r>
              <a:rPr lang="ru-RU" dirty="0">
                <a:latin typeface="+mn-lt"/>
              </a:rPr>
              <a:t> договору (структура)</a:t>
            </a:r>
            <a:endParaRPr lang="en-US" sz="4000" b="0" dirty="0">
              <a:latin typeface="+mn-lt"/>
            </a:endParaRPr>
          </a:p>
        </p:txBody>
      </p:sp>
      <p:sp>
        <p:nvSpPr>
          <p:cNvPr id="26627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26628" name="Rectangle 12"/>
          <p:cNvSpPr>
            <a:spLocks noChangeArrowheads="1"/>
          </p:cNvSpPr>
          <p:nvPr/>
        </p:nvSpPr>
        <p:spPr bwMode="auto">
          <a:xfrm>
            <a:off x="381000" y="1028630"/>
            <a:ext cx="9067800" cy="561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0" anchor="ctr">
            <a:spAutoFit/>
          </a:bodyPr>
          <a:lstStyle/>
          <a:p>
            <a:pPr algn="l"/>
            <a:r>
              <a:rPr lang="ru-RU" sz="2000" b="0" dirty="0" smtClean="0">
                <a:latin typeface="+mn-lt"/>
              </a:rPr>
              <a:t>Приложение </a:t>
            </a:r>
            <a:r>
              <a:rPr lang="ru-RU" sz="2000" b="0" dirty="0">
                <a:latin typeface="+mn-lt"/>
              </a:rPr>
              <a:t>1.  Перечень объектов </a:t>
            </a:r>
            <a:r>
              <a:rPr lang="ru-RU" sz="2000" b="0" dirty="0" smtClean="0">
                <a:latin typeface="+mn-lt"/>
              </a:rPr>
              <a:t>Заказчика.</a:t>
            </a:r>
            <a:endParaRPr lang="ru-RU" sz="2000" b="0" dirty="0">
              <a:latin typeface="+mn-lt"/>
            </a:endParaRPr>
          </a:p>
          <a:p>
            <a:pPr algn="l"/>
            <a:r>
              <a:rPr lang="ru-RU" sz="2000" b="0" dirty="0" smtClean="0">
                <a:latin typeface="+mn-lt"/>
              </a:rPr>
              <a:t>Приложение </a:t>
            </a:r>
            <a:r>
              <a:rPr lang="ru-RU" sz="2000" b="0" dirty="0">
                <a:latin typeface="+mn-lt"/>
              </a:rPr>
              <a:t>2.  Паспорт энергосберегающего </a:t>
            </a:r>
            <a:r>
              <a:rPr lang="ru-RU" sz="2000" b="0" dirty="0" smtClean="0">
                <a:latin typeface="+mn-lt"/>
              </a:rPr>
              <a:t>мероприятия.</a:t>
            </a:r>
            <a:endParaRPr lang="en-US" sz="2000" b="0" dirty="0" smtClean="0">
              <a:latin typeface="+mn-lt"/>
            </a:endParaRPr>
          </a:p>
          <a:p>
            <a:pPr algn="l"/>
            <a:r>
              <a:rPr lang="ru-RU" sz="2000" b="0" dirty="0" smtClean="0">
                <a:latin typeface="+mn-lt"/>
              </a:rPr>
              <a:t>Приложение </a:t>
            </a:r>
            <a:r>
              <a:rPr lang="ru-RU" sz="2000" b="0" dirty="0">
                <a:latin typeface="+mn-lt"/>
              </a:rPr>
              <a:t>3.  План-график реализации энергосберегающего </a:t>
            </a:r>
            <a:r>
              <a:rPr lang="ru-RU" sz="2000" b="0" dirty="0" smtClean="0">
                <a:latin typeface="+mn-lt"/>
              </a:rPr>
              <a:t>мероприятия.</a:t>
            </a:r>
            <a:endParaRPr lang="ru-RU" sz="2000" b="0" dirty="0">
              <a:latin typeface="+mn-lt"/>
            </a:endParaRPr>
          </a:p>
          <a:p>
            <a:pPr algn="l"/>
            <a:r>
              <a:rPr lang="ru-RU" sz="2000" b="0" dirty="0" smtClean="0">
                <a:latin typeface="+mn-lt"/>
              </a:rPr>
              <a:t>Приложение </a:t>
            </a:r>
            <a:r>
              <a:rPr lang="ru-RU" sz="2000" b="0" dirty="0">
                <a:latin typeface="+mn-lt"/>
              </a:rPr>
              <a:t>4.  Расчет экономического </a:t>
            </a:r>
            <a:r>
              <a:rPr lang="ru-RU" sz="2000" b="0" dirty="0" smtClean="0">
                <a:latin typeface="+mn-lt"/>
              </a:rPr>
              <a:t>эффекта.</a:t>
            </a:r>
            <a:endParaRPr lang="en-US" sz="2000" b="0" dirty="0" smtClean="0">
              <a:latin typeface="+mn-lt"/>
            </a:endParaRPr>
          </a:p>
          <a:p>
            <a:pPr algn="l"/>
            <a:r>
              <a:rPr lang="ru-RU" sz="2000" b="0" dirty="0" smtClean="0">
                <a:latin typeface="+mn-lt"/>
              </a:rPr>
              <a:t>Приложение </a:t>
            </a:r>
            <a:r>
              <a:rPr lang="ru-RU" sz="2000" b="0" dirty="0">
                <a:latin typeface="+mn-lt"/>
              </a:rPr>
              <a:t>5.  Акт передачи </a:t>
            </a:r>
            <a:r>
              <a:rPr lang="ru-RU" sz="2000" b="0" dirty="0" smtClean="0">
                <a:latin typeface="+mn-lt"/>
              </a:rPr>
              <a:t>оборудования.</a:t>
            </a:r>
            <a:endParaRPr lang="en-US" sz="2000" b="0" dirty="0" smtClean="0">
              <a:latin typeface="+mn-lt"/>
            </a:endParaRPr>
          </a:p>
          <a:p>
            <a:pPr algn="l"/>
            <a:r>
              <a:rPr lang="ru-RU" sz="2000" b="0" dirty="0" smtClean="0">
                <a:latin typeface="+mn-lt"/>
              </a:rPr>
              <a:t>Приложение </a:t>
            </a:r>
            <a:r>
              <a:rPr lang="ru-RU" sz="2000" b="0" dirty="0">
                <a:latin typeface="+mn-lt"/>
              </a:rPr>
              <a:t>6. Требования к оборудованию, используемому при реализации </a:t>
            </a:r>
            <a:br>
              <a:rPr lang="ru-RU" sz="2000" b="0" dirty="0">
                <a:latin typeface="+mn-lt"/>
              </a:rPr>
            </a:br>
            <a:r>
              <a:rPr lang="ru-RU" sz="2000" b="0" dirty="0" smtClean="0">
                <a:latin typeface="+mn-lt"/>
              </a:rPr>
              <a:t>  энергосберегающего мероприятия.</a:t>
            </a:r>
            <a:endParaRPr lang="en-US" sz="2000" b="0" dirty="0" smtClean="0">
              <a:latin typeface="+mn-lt"/>
            </a:endParaRPr>
          </a:p>
          <a:p>
            <a:pPr algn="l"/>
            <a:r>
              <a:rPr lang="ru-RU" sz="2000" b="0" dirty="0" smtClean="0">
                <a:latin typeface="+mn-lt"/>
              </a:rPr>
              <a:t>Приложение </a:t>
            </a:r>
            <a:r>
              <a:rPr lang="ru-RU" sz="2000" b="0" dirty="0">
                <a:latin typeface="+mn-lt"/>
              </a:rPr>
              <a:t>7.  Акт согласования величин экономии энергетических </a:t>
            </a:r>
            <a:r>
              <a:rPr lang="ru-RU" sz="2000" b="0" dirty="0" smtClean="0">
                <a:latin typeface="+mn-lt"/>
              </a:rPr>
              <a:t>ресурсов. Приложение </a:t>
            </a:r>
            <a:r>
              <a:rPr lang="ru-RU" sz="2000" b="0" dirty="0">
                <a:latin typeface="+mn-lt"/>
              </a:rPr>
              <a:t>8.  Акт согласования величин экономии энергетических ресурсов и </a:t>
            </a:r>
            <a:br>
              <a:rPr lang="ru-RU" sz="2000" b="0" dirty="0">
                <a:latin typeface="+mn-lt"/>
              </a:rPr>
            </a:br>
            <a:r>
              <a:rPr lang="ru-RU" sz="2000" b="0" dirty="0">
                <a:latin typeface="+mn-lt"/>
              </a:rPr>
              <a:t>  </a:t>
            </a:r>
            <a:r>
              <a:rPr lang="ru-RU" sz="2000" b="0" dirty="0" smtClean="0">
                <a:latin typeface="+mn-lt"/>
              </a:rPr>
              <a:t>коэффициента </a:t>
            </a:r>
            <a:r>
              <a:rPr lang="ru-RU" sz="2000" b="0" dirty="0">
                <a:latin typeface="+mn-lt"/>
              </a:rPr>
              <a:t>оплаты услуг </a:t>
            </a:r>
            <a:r>
              <a:rPr lang="ru-RU" sz="2000" b="0" dirty="0" err="1">
                <a:latin typeface="+mn-lt"/>
              </a:rPr>
              <a:t>Энергосервисной</a:t>
            </a:r>
            <a:r>
              <a:rPr lang="ru-RU" sz="2000" b="0" dirty="0">
                <a:latin typeface="+mn-lt"/>
              </a:rPr>
              <a:t> </a:t>
            </a:r>
            <a:r>
              <a:rPr lang="ru-RU" sz="2000" b="0" dirty="0" smtClean="0">
                <a:latin typeface="+mn-lt"/>
              </a:rPr>
              <a:t>компании.</a:t>
            </a:r>
            <a:endParaRPr lang="en-US" sz="2000" b="0" dirty="0" smtClean="0">
              <a:latin typeface="+mn-lt"/>
            </a:endParaRPr>
          </a:p>
          <a:p>
            <a:pPr algn="l"/>
            <a:r>
              <a:rPr lang="ru-RU" sz="2000" b="0" dirty="0" smtClean="0">
                <a:latin typeface="+mn-lt"/>
              </a:rPr>
              <a:t>Приложение </a:t>
            </a:r>
            <a:r>
              <a:rPr lang="ru-RU" sz="2000" b="0" dirty="0">
                <a:latin typeface="+mn-lt"/>
              </a:rPr>
              <a:t>9.  Рекомендации по обеспечению экономии энергетических </a:t>
            </a:r>
            <a:r>
              <a:rPr lang="ru-RU" sz="2000" b="0" dirty="0" smtClean="0">
                <a:latin typeface="+mn-lt"/>
              </a:rPr>
              <a:t>ресурсов.</a:t>
            </a:r>
            <a:endParaRPr lang="ru-RU" sz="2000" b="0" dirty="0">
              <a:latin typeface="+mn-lt"/>
            </a:endParaRPr>
          </a:p>
          <a:p>
            <a:pPr algn="l"/>
            <a:r>
              <a:rPr lang="ru-RU" sz="2000" b="0" dirty="0" smtClean="0">
                <a:latin typeface="+mn-lt"/>
              </a:rPr>
              <a:t>Приложение </a:t>
            </a:r>
            <a:r>
              <a:rPr lang="ru-RU" sz="2000" b="0" dirty="0">
                <a:latin typeface="+mn-lt"/>
              </a:rPr>
              <a:t>10</a:t>
            </a:r>
            <a:r>
              <a:rPr lang="ru-RU" sz="2000" b="0" dirty="0" smtClean="0">
                <a:latin typeface="+mn-lt"/>
              </a:rPr>
              <a:t>.  </a:t>
            </a:r>
            <a:r>
              <a:rPr lang="ru-RU" sz="2000" b="0" dirty="0">
                <a:latin typeface="+mn-lt"/>
              </a:rPr>
              <a:t>Акт сверки показателей приборов учета </a:t>
            </a:r>
            <a:r>
              <a:rPr lang="ru-RU" sz="2000" b="0" dirty="0" smtClean="0">
                <a:latin typeface="+mn-lt"/>
              </a:rPr>
              <a:t>используемых.</a:t>
            </a:r>
            <a:r>
              <a:rPr lang="ru-RU" sz="2000" b="0" dirty="0">
                <a:latin typeface="+mn-lt"/>
              </a:rPr>
              <a:t/>
            </a:r>
            <a:br>
              <a:rPr lang="ru-RU" sz="2000" b="0" dirty="0">
                <a:latin typeface="+mn-lt"/>
              </a:rPr>
            </a:br>
            <a:r>
              <a:rPr lang="ru-RU" sz="2000" b="0" dirty="0" smtClean="0">
                <a:latin typeface="+mn-lt"/>
              </a:rPr>
              <a:t>   энергетических </a:t>
            </a:r>
            <a:r>
              <a:rPr lang="ru-RU" sz="2000" b="0" dirty="0">
                <a:latin typeface="+mn-lt"/>
              </a:rPr>
              <a:t>ресурсов за отчетный </a:t>
            </a:r>
            <a:r>
              <a:rPr lang="ru-RU" sz="2000" b="0" dirty="0" smtClean="0">
                <a:latin typeface="+mn-lt"/>
              </a:rPr>
              <a:t>период.</a:t>
            </a:r>
            <a:endParaRPr lang="en-US" sz="2000" b="0" dirty="0" smtClean="0">
              <a:latin typeface="+mn-lt"/>
            </a:endParaRPr>
          </a:p>
          <a:p>
            <a:pPr algn="l"/>
            <a:r>
              <a:rPr lang="ru-RU" sz="2000" b="0" dirty="0" smtClean="0">
                <a:latin typeface="+mn-lt"/>
              </a:rPr>
              <a:t>Приложение </a:t>
            </a:r>
            <a:r>
              <a:rPr lang="ru-RU" sz="2000" b="0" dirty="0">
                <a:latin typeface="+mn-lt"/>
              </a:rPr>
              <a:t>11. Форма отчета о состоянии реализации энергосберегающего </a:t>
            </a:r>
            <a:br>
              <a:rPr lang="ru-RU" sz="2000" b="0" dirty="0">
                <a:latin typeface="+mn-lt"/>
              </a:rPr>
            </a:br>
            <a:r>
              <a:rPr lang="ru-RU" sz="2000" b="0" dirty="0" smtClean="0">
                <a:latin typeface="+mn-lt"/>
              </a:rPr>
              <a:t>   мероприятия.</a:t>
            </a:r>
            <a:endParaRPr lang="ru-RU" sz="2000" b="0" dirty="0">
              <a:latin typeface="+mn-lt"/>
            </a:endParaRPr>
          </a:p>
          <a:p>
            <a:pPr algn="l"/>
            <a:r>
              <a:rPr lang="ru-RU" sz="2000" b="0" dirty="0" smtClean="0">
                <a:latin typeface="+mn-lt"/>
              </a:rPr>
              <a:t>Приложение </a:t>
            </a:r>
            <a:r>
              <a:rPr lang="ru-RU" sz="2000" b="0" dirty="0">
                <a:latin typeface="+mn-lt"/>
              </a:rPr>
              <a:t>12.  Акт сдачи-приёмки оказанных </a:t>
            </a:r>
            <a:r>
              <a:rPr lang="ru-RU" sz="2000" b="0" dirty="0" smtClean="0">
                <a:latin typeface="+mn-lt"/>
              </a:rPr>
              <a:t>услуг.</a:t>
            </a:r>
            <a:endParaRPr lang="ru-RU" sz="2000" b="0" dirty="0">
              <a:latin typeface="Times New Roman" pitchFamily="18" charset="0"/>
            </a:endParaRPr>
          </a:p>
          <a:p>
            <a:pPr algn="l">
              <a:lnSpc>
                <a:spcPct val="110000"/>
              </a:lnSpc>
            </a:pPr>
            <a:r>
              <a:rPr lang="ru-RU" sz="2000" b="0" dirty="0">
                <a:latin typeface="Times New Roman" pitchFamily="18" charset="0"/>
              </a:rPr>
              <a:t>  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533400" y="228600"/>
            <a:ext cx="8534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2600" dirty="0">
                <a:latin typeface="+mn-lt"/>
              </a:rPr>
              <a:t>График потребления энергии (</a:t>
            </a:r>
            <a:r>
              <a:rPr lang="ru-RU" sz="2600" dirty="0" err="1">
                <a:latin typeface="+mn-lt"/>
              </a:rPr>
              <a:t>энергосервисная</a:t>
            </a:r>
            <a:r>
              <a:rPr lang="ru-RU" sz="2600" dirty="0">
                <a:latin typeface="+mn-lt"/>
              </a:rPr>
              <a:t> схема)</a:t>
            </a:r>
            <a:endParaRPr lang="en-US" sz="2600" b="0" dirty="0">
              <a:latin typeface="+mn-lt"/>
            </a:endParaRPr>
          </a:p>
        </p:txBody>
      </p:sp>
      <p:sp>
        <p:nvSpPr>
          <p:cNvPr id="5123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5124" name="Rectangle 22"/>
          <p:cNvSpPr>
            <a:spLocks noChangeArrowheads="1"/>
          </p:cNvSpPr>
          <p:nvPr/>
        </p:nvSpPr>
        <p:spPr bwMode="auto">
          <a:xfrm>
            <a:off x="1371600" y="6397256"/>
            <a:ext cx="73914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1600" dirty="0"/>
              <a:t>Рис. 1. </a:t>
            </a:r>
            <a:r>
              <a:rPr lang="ru-RU" sz="1600" dirty="0" err="1"/>
              <a:t>Энергосервисный</a:t>
            </a:r>
            <a:r>
              <a:rPr lang="ru-RU" sz="1600" dirty="0"/>
              <a:t> контракт, потребление энергии</a:t>
            </a:r>
            <a:endParaRPr lang="ru-RU" sz="3200" dirty="0"/>
          </a:p>
        </p:txBody>
      </p:sp>
      <p:pic>
        <p:nvPicPr>
          <p:cNvPr id="5125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044575"/>
            <a:ext cx="7391400" cy="512762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447800" y="6062329"/>
            <a:ext cx="6743700" cy="315433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1600" dirty="0"/>
              <a:t>Рис. 2. </a:t>
            </a:r>
            <a:r>
              <a:rPr lang="ru-RU" sz="1600" dirty="0" err="1"/>
              <a:t>Энергосервисный</a:t>
            </a:r>
            <a:r>
              <a:rPr lang="ru-RU" sz="1600" dirty="0"/>
              <a:t> контракт, оплата потребления энергии</a:t>
            </a:r>
            <a:endParaRPr lang="ru-RU" sz="3200" dirty="0"/>
          </a:p>
        </p:txBody>
      </p:sp>
      <p:pic>
        <p:nvPicPr>
          <p:cNvPr id="6149" name="Рисунок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1"/>
          <a:stretch>
            <a:fillRect/>
          </a:stretch>
        </p:blipFill>
        <p:spPr bwMode="auto">
          <a:xfrm>
            <a:off x="1758802" y="990600"/>
            <a:ext cx="6400800" cy="487203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33400" y="228600"/>
            <a:ext cx="8534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2600" dirty="0">
                <a:latin typeface="+mn-lt"/>
              </a:rPr>
              <a:t>График потребления энергии (</a:t>
            </a:r>
            <a:r>
              <a:rPr lang="ru-RU" sz="2600" dirty="0" err="1">
                <a:latin typeface="+mn-lt"/>
              </a:rPr>
              <a:t>энергосервисная</a:t>
            </a:r>
            <a:r>
              <a:rPr lang="ru-RU" sz="2600" dirty="0">
                <a:latin typeface="+mn-lt"/>
              </a:rPr>
              <a:t> схема)</a:t>
            </a:r>
            <a:endParaRPr lang="en-US" sz="26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50505" y="304800"/>
            <a:ext cx="962689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dirty="0">
                <a:latin typeface="+mn-lt"/>
              </a:rPr>
              <a:t>Нормативно-правовая база </a:t>
            </a:r>
            <a:r>
              <a:rPr lang="ru-RU" dirty="0" err="1">
                <a:latin typeface="+mn-lt"/>
              </a:rPr>
              <a:t>энергосервиса</a:t>
            </a:r>
            <a:r>
              <a:rPr lang="ru-RU" dirty="0">
                <a:latin typeface="+mn-lt"/>
              </a:rPr>
              <a:t> в РФ</a:t>
            </a:r>
            <a:endParaRPr lang="en-US" sz="4000" b="0" dirty="0">
              <a:latin typeface="+mn-lt"/>
            </a:endParaRPr>
          </a:p>
        </p:txBody>
      </p:sp>
      <p:sp>
        <p:nvSpPr>
          <p:cNvPr id="7171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7172" name="Прямоугольник 4"/>
          <p:cNvSpPr>
            <a:spLocks noChangeArrowheads="1"/>
          </p:cNvSpPr>
          <p:nvPr/>
        </p:nvSpPr>
        <p:spPr bwMode="auto">
          <a:xfrm>
            <a:off x="304800" y="1143000"/>
            <a:ext cx="89154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265113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444500" algn="l"/>
              </a:tabLst>
            </a:pPr>
            <a:r>
              <a:rPr lang="ru-RU" sz="2000" b="0" dirty="0">
                <a:latin typeface="+mn-lt"/>
              </a:rPr>
              <a:t> Федеральный закон РФ от 23 ноября 2009 года № 261-ФЗ «Об энергосбережении и повышении энергетической эффективности</a:t>
            </a:r>
            <a:r>
              <a:rPr lang="ru-RU" sz="2000" b="0" dirty="0" smtClean="0">
                <a:latin typeface="+mn-lt"/>
              </a:rPr>
              <a:t>».</a:t>
            </a:r>
            <a:endParaRPr lang="ru-RU" sz="2000" b="0" dirty="0">
              <a:latin typeface="+mn-lt"/>
            </a:endParaRPr>
          </a:p>
          <a:p>
            <a:pPr indent="265113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444500" algn="l"/>
              </a:tabLst>
            </a:pPr>
            <a:r>
              <a:rPr lang="ru-RU" sz="2000" b="0" dirty="0" smtClean="0">
                <a:latin typeface="+mn-lt"/>
              </a:rPr>
              <a:t> </a:t>
            </a:r>
            <a:r>
              <a:rPr lang="ru-RU" sz="2000" b="0" dirty="0">
                <a:latin typeface="+mn-lt"/>
              </a:rPr>
              <a:t>Постановление Правительства Российской Федерации № 636 от 18 августа 2010г (требования к условиям </a:t>
            </a:r>
            <a:r>
              <a:rPr lang="ru-RU" sz="2000" b="0" dirty="0" err="1">
                <a:latin typeface="+mn-lt"/>
              </a:rPr>
              <a:t>энергосервисного</a:t>
            </a:r>
            <a:r>
              <a:rPr lang="ru-RU" sz="2000" b="0" dirty="0">
                <a:latin typeface="+mn-lt"/>
              </a:rPr>
              <a:t> договора</a:t>
            </a:r>
            <a:r>
              <a:rPr lang="ru-RU" sz="2000" b="0" dirty="0" smtClean="0">
                <a:latin typeface="+mn-lt"/>
              </a:rPr>
              <a:t>).</a:t>
            </a:r>
            <a:endParaRPr lang="ru-RU" sz="2000" b="0" dirty="0">
              <a:latin typeface="+mn-lt"/>
            </a:endParaRPr>
          </a:p>
          <a:p>
            <a:pPr indent="265113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444500" algn="l"/>
              </a:tabLst>
            </a:pPr>
            <a:r>
              <a:rPr lang="ru-RU" sz="2000" b="0" dirty="0" smtClean="0">
                <a:latin typeface="+mn-lt"/>
              </a:rPr>
              <a:t> </a:t>
            </a:r>
            <a:r>
              <a:rPr lang="ru-RU" sz="2000" b="0" dirty="0">
                <a:latin typeface="+mn-lt"/>
              </a:rPr>
              <a:t>Приказ МЭРТ № 174 от 11 мая 2010 года «Об утверждении примерных условий </a:t>
            </a:r>
            <a:r>
              <a:rPr lang="ru-RU" sz="2000" b="0" dirty="0" err="1">
                <a:latin typeface="+mn-lt"/>
              </a:rPr>
              <a:t>энергосервисного</a:t>
            </a:r>
            <a:r>
              <a:rPr lang="ru-RU" sz="2000" b="0" dirty="0">
                <a:latin typeface="+mn-lt"/>
              </a:rPr>
              <a:t> договора, которые могут быть включены в договор купли-продажи, поставки, передачи энергетических ресурсов</a:t>
            </a:r>
            <a:r>
              <a:rPr lang="ru-RU" sz="2000" b="0" dirty="0" smtClean="0">
                <a:latin typeface="+mn-lt"/>
              </a:rPr>
              <a:t>».</a:t>
            </a:r>
            <a:endParaRPr lang="ru-RU" sz="2000" b="0" dirty="0">
              <a:latin typeface="+mn-lt"/>
            </a:endParaRPr>
          </a:p>
          <a:p>
            <a:pPr indent="265113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444500" algn="l"/>
              </a:tabLst>
            </a:pPr>
            <a:r>
              <a:rPr lang="ru-RU" sz="2000" b="0" dirty="0" smtClean="0">
                <a:latin typeface="+mn-lt"/>
              </a:rPr>
              <a:t> </a:t>
            </a:r>
            <a:r>
              <a:rPr lang="ru-RU" sz="2000" b="0" dirty="0">
                <a:latin typeface="+mn-lt"/>
              </a:rPr>
              <a:t>Указ Президента Российской Федерации № 579 от 13 мая 2010 г. «Об оценке эффективности деятельности органов исполнительной власти субъектов Российской Федерации и органов местного самоуправления городских округов и муниципальных районов в области энергосбережения и повышения энергетической эффективности».</a:t>
            </a:r>
          </a:p>
          <a:p>
            <a:pPr indent="265113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Ø"/>
              <a:tabLst>
                <a:tab pos="444500" algn="l"/>
              </a:tabLst>
            </a:pPr>
            <a:r>
              <a:rPr lang="ru-RU" sz="2000" b="0" dirty="0" smtClean="0">
                <a:latin typeface="+mn-lt"/>
              </a:rPr>
              <a:t>Государственная </a:t>
            </a:r>
            <a:r>
              <a:rPr lang="ru-RU" sz="2000" b="0" dirty="0">
                <a:latin typeface="+mn-lt"/>
              </a:rPr>
              <a:t>федеральная программа РФ «Энергосбережение и повышение энергетической эффективности на период до 2020 года</a:t>
            </a:r>
            <a:r>
              <a:rPr lang="ru-RU" sz="2000" b="0" dirty="0" smtClean="0">
                <a:latin typeface="+mn-lt"/>
              </a:rPr>
              <a:t>».</a:t>
            </a:r>
            <a:endParaRPr lang="ru-RU" sz="2000" b="0" dirty="0"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304800" y="152400"/>
            <a:ext cx="929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dirty="0">
                <a:latin typeface="+mn-lt"/>
              </a:rPr>
              <a:t>Преимущества реализации проектов через </a:t>
            </a:r>
            <a:r>
              <a:rPr lang="ru-RU" dirty="0" err="1">
                <a:latin typeface="+mn-lt"/>
              </a:rPr>
              <a:t>энергосервисную</a:t>
            </a:r>
            <a:r>
              <a:rPr lang="ru-RU" dirty="0">
                <a:latin typeface="+mn-lt"/>
              </a:rPr>
              <a:t> схему для Заказчика</a:t>
            </a:r>
            <a:endParaRPr lang="en-US" dirty="0">
              <a:latin typeface="+mn-lt"/>
            </a:endParaRPr>
          </a:p>
        </p:txBody>
      </p:sp>
      <p:sp>
        <p:nvSpPr>
          <p:cNvPr id="8195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15364" name="Rectangle 1"/>
          <p:cNvSpPr>
            <a:spLocks noChangeArrowheads="1"/>
          </p:cNvSpPr>
          <p:nvPr/>
        </p:nvSpPr>
        <p:spPr bwMode="auto">
          <a:xfrm>
            <a:off x="294166" y="1143000"/>
            <a:ext cx="9296400" cy="532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algn="just" eaLnBrk="0" hangingPunct="0">
              <a:spcBef>
                <a:spcPts val="600"/>
              </a:spcBef>
              <a:tabLst>
                <a:tab pos="450850" algn="l"/>
              </a:tabLst>
              <a:defRPr/>
            </a:pPr>
            <a:r>
              <a:rPr lang="ru-RU" sz="1600" b="0" dirty="0" err="1">
                <a:latin typeface="+mn-lt"/>
              </a:rPr>
              <a:t>Энергосервис</a:t>
            </a:r>
            <a:r>
              <a:rPr lang="ru-RU" sz="1600" b="0" dirty="0">
                <a:latin typeface="+mn-lt"/>
              </a:rPr>
              <a:t> </a:t>
            </a:r>
            <a:r>
              <a:rPr lang="en-US" sz="1600" b="0" dirty="0" smtClean="0">
                <a:latin typeface="+mn-lt"/>
              </a:rPr>
              <a:t>-</a:t>
            </a:r>
            <a:r>
              <a:rPr lang="ru-RU" sz="1600" b="0" dirty="0" smtClean="0">
                <a:latin typeface="+mn-lt"/>
              </a:rPr>
              <a:t> инновационная технология </a:t>
            </a:r>
            <a:r>
              <a:rPr lang="ru-RU" sz="1600" b="0" dirty="0">
                <a:latin typeface="+mn-lt"/>
              </a:rPr>
              <a:t>финансирования энергосберегающих проектов, дающей Заказчикам </a:t>
            </a:r>
            <a:r>
              <a:rPr lang="ru-RU" sz="1600" u="sng" dirty="0">
                <a:latin typeface="+mn-lt"/>
              </a:rPr>
              <a:t>следующие преимущества:</a:t>
            </a:r>
            <a:endParaRPr lang="ru-RU" sz="1600" dirty="0">
              <a:latin typeface="+mn-lt"/>
            </a:endParaRPr>
          </a:p>
          <a:p>
            <a:pPr marL="265113" indent="-265113" algn="just" eaLnBrk="0" hangingPunct="0">
              <a:spcBef>
                <a:spcPts val="0"/>
              </a:spcBef>
              <a:buFont typeface="AGOpus" charset="-52"/>
              <a:buAutoNum type="arabicPeriod"/>
              <a:tabLst>
                <a:tab pos="450850" algn="l"/>
              </a:tabLst>
              <a:defRPr/>
            </a:pPr>
            <a:r>
              <a:rPr lang="ru-RU" sz="1600" dirty="0" smtClean="0">
                <a:latin typeface="+mn-lt"/>
              </a:rPr>
              <a:t>Обеспечение </a:t>
            </a:r>
            <a:r>
              <a:rPr lang="ru-RU" sz="1600" dirty="0">
                <a:latin typeface="+mn-lt"/>
              </a:rPr>
              <a:t>гарантии достижения эффекта энергоресурсосбережения, прописанного в энергосервисном договоре  в виде:</a:t>
            </a:r>
          </a:p>
          <a:p>
            <a:pPr marL="265113" indent="96838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600" b="0" dirty="0">
                <a:latin typeface="+mn-lt"/>
              </a:rPr>
              <a:t>  снижения затрат на генерацию или поставку ресурсов (тепла, электроэнергии, газа, воды и проч.);</a:t>
            </a:r>
          </a:p>
          <a:p>
            <a:pPr marL="265113" indent="96838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600" b="0" dirty="0">
                <a:latin typeface="+mn-lt"/>
              </a:rPr>
              <a:t>  снижения объемов потребления ресурсов;</a:t>
            </a:r>
          </a:p>
          <a:p>
            <a:pPr marL="265113" indent="96838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600" b="0" dirty="0">
                <a:latin typeface="+mn-lt"/>
              </a:rPr>
              <a:t>  модернизации производственных процессов и оборудования;</a:t>
            </a:r>
          </a:p>
          <a:p>
            <a:pPr marL="265113" indent="96838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600" b="0" dirty="0">
                <a:latin typeface="+mn-lt"/>
              </a:rPr>
              <a:t>  снижения затрат на ремонт оборудования и проч.  </a:t>
            </a:r>
          </a:p>
          <a:p>
            <a:pPr marL="265113" indent="-265113" algn="just" eaLnBrk="0" hangingPunct="0">
              <a:spcBef>
                <a:spcPts val="600"/>
              </a:spcBef>
              <a:tabLst>
                <a:tab pos="450850" algn="l"/>
              </a:tabLst>
              <a:defRPr/>
            </a:pPr>
            <a:r>
              <a:rPr lang="ru-RU" sz="1600" dirty="0" smtClean="0">
                <a:latin typeface="+mn-lt"/>
              </a:rPr>
              <a:t>2</a:t>
            </a:r>
            <a:r>
              <a:rPr lang="ru-RU" sz="1600" dirty="0">
                <a:latin typeface="+mn-lt"/>
              </a:rPr>
              <a:t>. Доступ к внешним инвестиционным источникам. </a:t>
            </a:r>
            <a:r>
              <a:rPr lang="ru-RU" sz="1600" b="0" dirty="0">
                <a:latin typeface="+mn-lt"/>
              </a:rPr>
              <a:t>Реализация энергосберегающих мероприятий осуществляется за счет ресурсов Энергосервисной компании (собственных или привлеченных), тем самым отпадает необходимость у Заказчика в высвобождении собственных инвестиционных ресурсов и/или привлечении кредитов. </a:t>
            </a:r>
            <a:endParaRPr lang="en-US" sz="1600" b="0" dirty="0">
              <a:latin typeface="+mn-lt"/>
            </a:endParaRPr>
          </a:p>
          <a:p>
            <a:pPr marL="265113" indent="-265113" algn="just" eaLnBrk="0" hangingPunct="0">
              <a:spcBef>
                <a:spcPts val="600"/>
              </a:spcBef>
              <a:buFontTx/>
              <a:buAutoNum type="arabicPeriod" startAt="3"/>
              <a:tabLst>
                <a:tab pos="450850" algn="l"/>
              </a:tabLst>
              <a:defRPr/>
            </a:pPr>
            <a:r>
              <a:rPr lang="ru-RU" sz="1600" dirty="0" smtClean="0">
                <a:latin typeface="+mn-lt"/>
              </a:rPr>
              <a:t>Отсутствие </a:t>
            </a:r>
            <a:r>
              <a:rPr lang="ru-RU" sz="1600" dirty="0">
                <a:latin typeface="+mn-lt"/>
              </a:rPr>
              <a:t>финансовых рисков для Заказчика</a:t>
            </a:r>
            <a:r>
              <a:rPr lang="ru-RU" sz="1600" b="0" dirty="0">
                <a:latin typeface="+mn-lt"/>
              </a:rPr>
              <a:t>. Энергосервисная компания гарантирует финансовые сбережения и берет на себя все риски по проекту.</a:t>
            </a:r>
          </a:p>
          <a:p>
            <a:pPr marL="342900" indent="-342900" algn="just" eaLnBrk="0" hangingPunct="0">
              <a:spcBef>
                <a:spcPts val="600"/>
              </a:spcBef>
              <a:buAutoNum type="arabicPeriod" startAt="4"/>
              <a:tabLst>
                <a:tab pos="450850" algn="l"/>
              </a:tabLst>
              <a:defRPr/>
            </a:pPr>
            <a:r>
              <a:rPr lang="ru-RU" sz="1600" dirty="0" smtClean="0">
                <a:latin typeface="+mn-lt"/>
              </a:rPr>
              <a:t>Экономическая </a:t>
            </a:r>
            <a:r>
              <a:rPr lang="ru-RU" sz="1600" dirty="0">
                <a:latin typeface="+mn-lt"/>
              </a:rPr>
              <a:t>составляющая. </a:t>
            </a:r>
            <a:r>
              <a:rPr lang="ru-RU" sz="1600" b="0" dirty="0">
                <a:latin typeface="+mn-lt"/>
              </a:rPr>
              <a:t>Существует заинтересованность самой Энергосервисной компании в максимальном увеличении сбережений посредством долгосрочного договора, в условиях ограниченных инвестиций для обеспечения максимально быстрой окупаемости проекта</a:t>
            </a:r>
            <a:r>
              <a:rPr lang="ru-RU" sz="1600" b="0" dirty="0" smtClean="0">
                <a:latin typeface="+mn-lt"/>
              </a:rPr>
              <a:t>.</a:t>
            </a:r>
            <a:endParaRPr lang="en-US" sz="1600" b="0" dirty="0" smtClean="0">
              <a:latin typeface="+mn-lt"/>
            </a:endParaRPr>
          </a:p>
          <a:p>
            <a:pPr marL="342900" indent="-342900" algn="just" eaLnBrk="0" hangingPunct="0">
              <a:spcBef>
                <a:spcPts val="600"/>
              </a:spcBef>
              <a:buAutoNum type="arabicPeriod" startAt="4"/>
              <a:tabLst>
                <a:tab pos="450850" algn="l"/>
              </a:tabLst>
              <a:defRPr/>
            </a:pPr>
            <a:r>
              <a:rPr lang="ru-RU" sz="1600" dirty="0" smtClean="0">
                <a:latin typeface="+mn-lt"/>
              </a:rPr>
              <a:t>Обучение </a:t>
            </a:r>
            <a:r>
              <a:rPr lang="ru-RU" sz="1600" dirty="0">
                <a:latin typeface="+mn-lt"/>
              </a:rPr>
              <a:t>обслуживающего персонала. </a:t>
            </a:r>
            <a:r>
              <a:rPr lang="ru-RU" sz="1600" b="0" dirty="0">
                <a:latin typeface="+mn-lt"/>
              </a:rPr>
              <a:t>Технический персонал Заказчика активно вовлекается на всех стадиях реализации энергосберегающего проекта наравне с персоналом энергосервисной компании и обучается в процессе.</a:t>
            </a:r>
            <a:r>
              <a:rPr lang="ru-RU" sz="1600" dirty="0">
                <a:latin typeface="+mn-lt"/>
              </a:rPr>
              <a:t>	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0" y="7620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2200" dirty="0">
                <a:latin typeface="+mn-lt"/>
              </a:rPr>
              <a:t>Крупнейшие компании в РФ, позиционирующиеся на рынке </a:t>
            </a:r>
            <a:r>
              <a:rPr lang="ru-RU" sz="2200" dirty="0" err="1">
                <a:latin typeface="+mn-lt"/>
              </a:rPr>
              <a:t>энергосервиса</a:t>
            </a:r>
            <a:r>
              <a:rPr lang="ru-RU" sz="2200" i="1" dirty="0">
                <a:latin typeface="+mn-lt"/>
              </a:rPr>
              <a:t> </a:t>
            </a:r>
            <a:endParaRPr lang="en-US" sz="2200" b="0" i="1" dirty="0">
              <a:latin typeface="+mn-lt"/>
            </a:endParaRPr>
          </a:p>
        </p:txBody>
      </p:sp>
      <p:sp>
        <p:nvSpPr>
          <p:cNvPr id="9219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174503"/>
              </p:ext>
            </p:extLst>
          </p:nvPr>
        </p:nvGraphicFramePr>
        <p:xfrm>
          <a:off x="381001" y="609600"/>
          <a:ext cx="8915400" cy="5350638"/>
        </p:xfrm>
        <a:graphic>
          <a:graphicData uri="http://schemas.openxmlformats.org/drawingml/2006/table">
            <a:tbl>
              <a:tblPr/>
              <a:tblGrid>
                <a:gridCol w="2209799"/>
                <a:gridCol w="2057400"/>
                <a:gridCol w="914400"/>
                <a:gridCol w="1143000"/>
                <a:gridCol w="1219200"/>
                <a:gridCol w="1371601"/>
              </a:tblGrid>
              <a:tr h="2065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Наименование компании</a:t>
                      </a:r>
                      <a:endParaRPr lang="ru-RU" sz="120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Город</a:t>
                      </a:r>
                      <a:endParaRPr lang="ru-RU" sz="120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373635"/>
                          </a:solidFill>
                          <a:latin typeface="+mj-lt"/>
                          <a:ea typeface="Calibri"/>
                          <a:cs typeface="Times New Roman"/>
                        </a:rPr>
                        <a:t>Услуги</a:t>
                      </a:r>
                      <a:endParaRPr lang="ru-RU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5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Энергоаудит</a:t>
                      </a:r>
                      <a:endParaRPr lang="ru-RU" sz="120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Установка оборудования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Сервисное обслуживание оборудования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Работа по энергосервисным контрактам</a:t>
                      </a:r>
                      <a:endParaRPr lang="ru-RU" sz="120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ООО "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Данфосс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"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Москва, филиалы в 15 регионах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РФ</a:t>
                      </a:r>
                      <a:endParaRPr lang="ru-RU" sz="130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ООО "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Техем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"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Москва, филиалы в 21 регионах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РФ</a:t>
                      </a:r>
                      <a:endParaRPr lang="ru-RU" sz="130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ЗАО "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Энерго-сервисная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компания"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Москва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ООО "ЭСКО"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Москва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Первая Национальная Энергосервисная Компания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Москва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Энергосберегающая Компания "Новый Свет"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Москва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ООО "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Интеэнерго-нжиниринг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"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Москва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ТБН Энергосервис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Москва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Центр энергоэффективных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технологий ОАО «МОЭК»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Москва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ЗАО «Нева-Энергия» 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дочерняя компания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Dalkia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С-Петербург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ООО "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Элком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Груп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"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С-Петербург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ООО "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Экоматик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СПб"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С-Петербург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2206" marR="52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322" name="Rectangle 4"/>
          <p:cNvSpPr>
            <a:spLocks noChangeArrowheads="1"/>
          </p:cNvSpPr>
          <p:nvPr/>
        </p:nvSpPr>
        <p:spPr bwMode="auto">
          <a:xfrm>
            <a:off x="1066800" y="5992279"/>
            <a:ext cx="7620000" cy="74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3105150" algn="ctr"/>
              </a:tabLst>
            </a:pPr>
            <a:r>
              <a:rPr lang="ru-RU" sz="1400" dirty="0"/>
              <a:t>+ еще около 20 небольших компаний в регионах, работающих в промышленном, жилищном и бюджетном секторах </a:t>
            </a:r>
          </a:p>
          <a:p>
            <a:pPr algn="l">
              <a:tabLst>
                <a:tab pos="3105150" algn="ctr"/>
              </a:tabLst>
            </a:pPr>
            <a:endParaRPr lang="ru-RU" sz="1400" b="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304800" y="228600"/>
            <a:ext cx="9296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sz="2400" dirty="0">
                <a:latin typeface="+mn-lt"/>
              </a:rPr>
              <a:t>Выбор </a:t>
            </a:r>
            <a:r>
              <a:rPr lang="ru-RU" sz="2400" dirty="0" err="1">
                <a:latin typeface="+mn-lt"/>
              </a:rPr>
              <a:t>энергосервисной</a:t>
            </a:r>
            <a:r>
              <a:rPr lang="ru-RU" sz="2400" dirty="0">
                <a:latin typeface="+mn-lt"/>
              </a:rPr>
              <a:t> компании Заказчиком </a:t>
            </a:r>
            <a:endParaRPr lang="ru-RU" sz="2400" dirty="0" smtClean="0"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ru-RU" sz="2400" dirty="0" smtClean="0">
                <a:latin typeface="+mn-lt"/>
              </a:rPr>
              <a:t>для </a:t>
            </a:r>
            <a:r>
              <a:rPr lang="ru-RU" sz="2400" dirty="0">
                <a:latin typeface="+mn-lt"/>
              </a:rPr>
              <a:t>последующей работы</a:t>
            </a:r>
            <a:endParaRPr lang="en-US" sz="2400" dirty="0">
              <a:latin typeface="+mn-lt"/>
            </a:endParaRPr>
          </a:p>
        </p:txBody>
      </p:sp>
      <p:sp>
        <p:nvSpPr>
          <p:cNvPr id="10243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15364" name="Rectangle 1"/>
          <p:cNvSpPr>
            <a:spLocks noChangeArrowheads="1"/>
          </p:cNvSpPr>
          <p:nvPr/>
        </p:nvSpPr>
        <p:spPr bwMode="auto">
          <a:xfrm>
            <a:off x="320748" y="883910"/>
            <a:ext cx="9128051" cy="6650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ru-RU" sz="1700" dirty="0">
                <a:latin typeface="+mn-lt"/>
              </a:rPr>
              <a:t>Основными критериями отбора Энергосервисной компании являются: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700" b="0" dirty="0" smtClean="0">
                <a:latin typeface="+mn-lt"/>
              </a:rPr>
              <a:t>Обладание </a:t>
            </a:r>
            <a:r>
              <a:rPr lang="ru-RU" sz="1700" b="0" dirty="0">
                <a:latin typeface="+mn-lt"/>
              </a:rPr>
              <a:t>Энергосервисной компанией гражданской правоспособностью для заключения </a:t>
            </a:r>
            <a:r>
              <a:rPr lang="ru-RU" sz="1700" b="0" dirty="0" err="1">
                <a:latin typeface="+mn-lt"/>
              </a:rPr>
              <a:t>энергосервисного</a:t>
            </a:r>
            <a:r>
              <a:rPr lang="ru-RU" sz="1700" b="0" dirty="0">
                <a:latin typeface="+mn-lt"/>
              </a:rPr>
              <a:t> </a:t>
            </a:r>
            <a:r>
              <a:rPr lang="ru-RU" sz="1700" b="0" dirty="0" smtClean="0">
                <a:latin typeface="+mn-lt"/>
              </a:rPr>
              <a:t>договора</a:t>
            </a:r>
            <a:r>
              <a:rPr lang="ru-RU" sz="1700" b="0" dirty="0">
                <a:latin typeface="+mn-lt"/>
              </a:rPr>
              <a:t>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700" b="0" dirty="0" smtClean="0">
                <a:latin typeface="+mn-lt"/>
              </a:rPr>
              <a:t>Наличие </a:t>
            </a:r>
            <a:r>
              <a:rPr lang="ru-RU" sz="1700" b="0" dirty="0">
                <a:latin typeface="+mn-lt"/>
              </a:rPr>
              <a:t>у Энергосервисной компании Свидетельства о регистрации в СРО в области энергетических </a:t>
            </a:r>
            <a:r>
              <a:rPr lang="ru-RU" sz="1700" b="0" dirty="0" smtClean="0">
                <a:latin typeface="+mn-lt"/>
              </a:rPr>
              <a:t>обследований.</a:t>
            </a:r>
            <a:endParaRPr lang="ru-RU" sz="1700" b="0" dirty="0">
              <a:latin typeface="+mn-lt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700" b="0" dirty="0" smtClean="0">
                <a:latin typeface="+mn-lt"/>
              </a:rPr>
              <a:t>Платежеспособность </a:t>
            </a:r>
            <a:r>
              <a:rPr lang="ru-RU" sz="1700" b="0" dirty="0">
                <a:latin typeface="+mn-lt"/>
              </a:rPr>
              <a:t>Энергосервисной компании, отсутствии у нее задолженности по налоговым сборам, отсутствии участия в судебных </a:t>
            </a:r>
            <a:r>
              <a:rPr lang="ru-RU" sz="1700" b="0" dirty="0" smtClean="0">
                <a:latin typeface="+mn-lt"/>
              </a:rPr>
              <a:t>процессах.</a:t>
            </a:r>
            <a:endParaRPr lang="ru-RU" sz="1700" b="0" dirty="0">
              <a:latin typeface="+mn-lt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700" b="0" dirty="0" smtClean="0">
                <a:latin typeface="+mn-lt"/>
              </a:rPr>
              <a:t>Специализированная </a:t>
            </a:r>
            <a:r>
              <a:rPr lang="ru-RU" sz="1700" b="0" dirty="0">
                <a:latin typeface="+mn-lt"/>
              </a:rPr>
              <a:t>структура Энергосервисной компании (наличие специализированных инжиниринговых подразделений, строительного монтажного подразделения, документов, подтверждающих возможность обеспечения инжиниринговых и строительно-монтажных, эксплуатационных работ в определенной энергосервисным договором области</a:t>
            </a:r>
            <a:r>
              <a:rPr lang="ru-RU" sz="1700" b="0" dirty="0" smtClean="0">
                <a:latin typeface="+mn-lt"/>
              </a:rPr>
              <a:t>).</a:t>
            </a:r>
            <a:endParaRPr lang="ru-RU" sz="1700" b="0" dirty="0">
              <a:latin typeface="+mn-lt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700" b="0" dirty="0" smtClean="0">
                <a:latin typeface="+mn-lt"/>
              </a:rPr>
              <a:t>Наличие </a:t>
            </a:r>
            <a:r>
              <a:rPr lang="ru-RU" sz="1700" b="0" dirty="0">
                <a:latin typeface="+mn-lt"/>
              </a:rPr>
              <a:t>у Энергосервисной компании опыта проведения всех стадий работ по повышению энергоэффективности металлургического предприятия: энергетических обследований (включая инвестиционный энергоаудит), подготовку инвестиционных проектов, разработку технико-экономических и технических разделов проектной документации, опыт согласования, монтажа, запуска энергоэффективного оборудования, опыт эксплуатации объектов, включающих энергоэффективное оборудование</a:t>
            </a:r>
            <a:r>
              <a:rPr lang="ru-RU" sz="1700" b="0" dirty="0" smtClean="0">
                <a:latin typeface="+mn-lt"/>
              </a:rPr>
              <a:t>).</a:t>
            </a:r>
            <a:endParaRPr lang="ru-RU" sz="1700" b="0" dirty="0">
              <a:latin typeface="+mn-lt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700" b="0" dirty="0" smtClean="0">
                <a:latin typeface="+mn-lt"/>
              </a:rPr>
              <a:t>Наличие </a:t>
            </a:r>
            <a:r>
              <a:rPr lang="ru-RU" sz="1700" b="0" dirty="0">
                <a:latin typeface="+mn-lt"/>
              </a:rPr>
              <a:t>указанных работ в перечне основных видов деятельности Энергосервисной компании (в том числе прописанных в Уставе</a:t>
            </a:r>
            <a:r>
              <a:rPr lang="ru-RU" sz="1700" b="0" dirty="0" smtClean="0">
                <a:latin typeface="+mn-lt"/>
              </a:rPr>
              <a:t>).</a:t>
            </a:r>
            <a:endParaRPr lang="ru-RU" sz="1700" b="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  <a:defRPr/>
            </a:pPr>
            <a:endParaRPr lang="ru-RU" sz="1700" b="0" dirty="0">
              <a:latin typeface="+mn-lt"/>
            </a:endParaRPr>
          </a:p>
          <a:p>
            <a:pPr marL="355600" algn="just">
              <a:defRPr/>
            </a:pPr>
            <a:endParaRPr lang="ru-RU" sz="1700" b="0" dirty="0">
              <a:latin typeface="+mn-lt"/>
            </a:endParaRPr>
          </a:p>
          <a:p>
            <a:pPr marL="342900" indent="-342900" algn="just" eaLnBrk="0" hangingPunct="0">
              <a:tabLst>
                <a:tab pos="450850" algn="l"/>
              </a:tabLst>
              <a:defRPr/>
            </a:pPr>
            <a:endParaRPr lang="ru-RU" sz="1700" b="0" dirty="0">
              <a:latin typeface="+mn-lt"/>
            </a:endParaRPr>
          </a:p>
          <a:p>
            <a:pPr marL="342900" indent="-342900" eaLnBrk="0" hangingPunct="0">
              <a:tabLst>
                <a:tab pos="450850" algn="l"/>
              </a:tabLst>
              <a:defRPr/>
            </a:pPr>
            <a:r>
              <a:rPr lang="ru-RU" sz="1700" dirty="0">
                <a:latin typeface="+mn-lt"/>
              </a:rPr>
              <a:t>	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306572" y="533400"/>
            <a:ext cx="9296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ru-RU" dirty="0">
                <a:latin typeface="+mn-lt"/>
              </a:rPr>
              <a:t>Выбор </a:t>
            </a:r>
            <a:r>
              <a:rPr lang="ru-RU" dirty="0" err="1">
                <a:latin typeface="+mn-lt"/>
              </a:rPr>
              <a:t>энергосервисной</a:t>
            </a:r>
            <a:r>
              <a:rPr lang="ru-RU" dirty="0">
                <a:latin typeface="+mn-lt"/>
              </a:rPr>
              <a:t> компании Заказчиком </a:t>
            </a:r>
            <a:r>
              <a:rPr lang="ru-RU" dirty="0" smtClean="0">
                <a:latin typeface="+mn-lt"/>
              </a:rPr>
              <a:t>для последующей </a:t>
            </a:r>
            <a:r>
              <a:rPr lang="ru-RU" dirty="0">
                <a:latin typeface="+mn-lt"/>
              </a:rPr>
              <a:t>работы</a:t>
            </a:r>
            <a:endParaRPr lang="en-US" dirty="0">
              <a:latin typeface="+mn-lt"/>
            </a:endParaRPr>
          </a:p>
        </p:txBody>
      </p:sp>
      <p:sp>
        <p:nvSpPr>
          <p:cNvPr id="11267" name="Номер слайда 3"/>
          <p:cNvSpPr txBox="1">
            <a:spLocks/>
          </p:cNvSpPr>
          <p:nvPr/>
        </p:nvSpPr>
        <p:spPr bwMode="auto">
          <a:xfrm>
            <a:off x="7391400" y="6172200"/>
            <a:ext cx="2057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GOpus" charset="-5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GOpus" charset="-52"/>
              </a:defRPr>
            </a:lvl9pPr>
          </a:lstStyle>
          <a:p>
            <a:pPr algn="r" eaLnBrk="1" hangingPunct="1"/>
            <a:endParaRPr lang="ru-RU" sz="700" b="0">
              <a:solidFill>
                <a:srgbClr val="0000FF"/>
              </a:solidFill>
            </a:endParaRPr>
          </a:p>
        </p:txBody>
      </p:sp>
      <p:sp>
        <p:nvSpPr>
          <p:cNvPr id="15364" name="Rectangle 1"/>
          <p:cNvSpPr>
            <a:spLocks noChangeArrowheads="1"/>
          </p:cNvSpPr>
          <p:nvPr/>
        </p:nvSpPr>
        <p:spPr bwMode="auto">
          <a:xfrm>
            <a:off x="271130" y="995318"/>
            <a:ext cx="9144000" cy="685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eriod" startAt="7"/>
              <a:defRPr/>
            </a:pPr>
            <a:endParaRPr lang="ru-RU" sz="2100" dirty="0">
              <a:latin typeface="+mn-lt"/>
            </a:endParaRPr>
          </a:p>
          <a:p>
            <a:pPr marL="342900" indent="-342900" algn="l">
              <a:spcAft>
                <a:spcPts val="600"/>
              </a:spcAft>
              <a:buFont typeface="+mj-lt"/>
              <a:buAutoNum type="arabicPeriod" startAt="7"/>
              <a:defRPr/>
            </a:pPr>
            <a:r>
              <a:rPr lang="ru-RU" sz="2100" b="0" dirty="0" smtClean="0">
                <a:latin typeface="+mn-lt"/>
              </a:rPr>
              <a:t>Наличие </a:t>
            </a:r>
            <a:r>
              <a:rPr lang="ru-RU" sz="2100" b="0" dirty="0">
                <a:latin typeface="+mn-lt"/>
              </a:rPr>
              <a:t>корпоративных методологических стандартов и методик у Энергосервисной Компании по определению энергоэффективности мероприятий по повышению энергоэффективности, расчету экономического эффекта энергоэффективности от применения профильного оборудования (представление перечня с кратким описанием методик</a:t>
            </a:r>
            <a:r>
              <a:rPr lang="ru-RU" sz="2100" b="0" dirty="0" smtClean="0">
                <a:latin typeface="+mn-lt"/>
              </a:rPr>
              <a:t>).</a:t>
            </a:r>
            <a:endParaRPr lang="ru-RU" sz="2100" b="0" dirty="0">
              <a:latin typeface="+mn-lt"/>
            </a:endParaRPr>
          </a:p>
          <a:p>
            <a:pPr marL="342900" indent="-342900" algn="l">
              <a:spcAft>
                <a:spcPts val="600"/>
              </a:spcAft>
              <a:buFont typeface="+mj-lt"/>
              <a:buAutoNum type="arabicPeriod" startAt="7"/>
              <a:defRPr/>
            </a:pPr>
            <a:r>
              <a:rPr lang="ru-RU" sz="2100" b="0" dirty="0" smtClean="0">
                <a:latin typeface="+mn-lt"/>
              </a:rPr>
              <a:t>Наличие </a:t>
            </a:r>
            <a:r>
              <a:rPr lang="ru-RU" sz="2100" b="0" dirty="0">
                <a:latin typeface="+mn-lt"/>
              </a:rPr>
              <a:t>у Энергосервисной Компании специализированного программного обеспечения, непосредственно используемого в процессе расчета энергоэффективности и экономического эффекта внедрения профильного </a:t>
            </a:r>
            <a:r>
              <a:rPr lang="ru-RU" sz="2100" b="0" dirty="0" smtClean="0">
                <a:latin typeface="+mn-lt"/>
              </a:rPr>
              <a:t>оборудования.</a:t>
            </a:r>
            <a:endParaRPr lang="ru-RU" sz="2100" b="0" dirty="0">
              <a:latin typeface="+mn-lt"/>
            </a:endParaRPr>
          </a:p>
          <a:p>
            <a:pPr marL="342900" indent="-342900" algn="l">
              <a:spcAft>
                <a:spcPts val="600"/>
              </a:spcAft>
              <a:buFont typeface="+mj-lt"/>
              <a:buAutoNum type="arabicPeriod" startAt="7"/>
              <a:defRPr/>
            </a:pPr>
            <a:r>
              <a:rPr lang="ru-RU" sz="2100" b="0" dirty="0" smtClean="0">
                <a:latin typeface="+mn-lt"/>
              </a:rPr>
              <a:t>Перечень </a:t>
            </a:r>
            <a:r>
              <a:rPr lang="ru-RU" sz="2100" b="0" dirty="0">
                <a:latin typeface="+mn-lt"/>
              </a:rPr>
              <a:t>оборудования Энергосервисной Компании с техническими и ценовыми характеристиками, приведение аналоговых характеристик, примеров инженерно-технических решений на аналогичных </a:t>
            </a:r>
            <a:r>
              <a:rPr lang="ru-RU" sz="2100" b="0" dirty="0" smtClean="0">
                <a:latin typeface="+mn-lt"/>
              </a:rPr>
              <a:t>объектах.</a:t>
            </a:r>
            <a:endParaRPr lang="ru-RU" sz="2100" b="0" dirty="0">
              <a:latin typeface="+mn-lt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7"/>
              <a:defRPr/>
            </a:pPr>
            <a:endParaRPr lang="ru-RU" sz="2100" b="0" dirty="0">
              <a:latin typeface="+mn-lt"/>
            </a:endParaRPr>
          </a:p>
          <a:p>
            <a:pPr marL="342900" indent="-342900" algn="just">
              <a:spcAft>
                <a:spcPts val="600"/>
              </a:spcAft>
              <a:defRPr/>
            </a:pPr>
            <a:endParaRPr lang="ru-RU" sz="2100" b="0" dirty="0">
              <a:latin typeface="+mn-lt"/>
            </a:endParaRPr>
          </a:p>
          <a:p>
            <a:pPr marL="355600" algn="just">
              <a:spcAft>
                <a:spcPts val="600"/>
              </a:spcAft>
              <a:defRPr/>
            </a:pPr>
            <a:endParaRPr lang="ru-RU" sz="2100" b="0" dirty="0">
              <a:latin typeface="+mn-lt"/>
            </a:endParaRPr>
          </a:p>
          <a:p>
            <a:pPr marL="342900" indent="-342900" algn="just" eaLnBrk="0" hangingPunct="0">
              <a:spcAft>
                <a:spcPts val="600"/>
              </a:spcAft>
              <a:tabLst>
                <a:tab pos="450850" algn="l"/>
              </a:tabLst>
              <a:defRPr/>
            </a:pPr>
            <a:endParaRPr lang="ru-RU" sz="2100" b="0" dirty="0">
              <a:latin typeface="+mn-lt"/>
            </a:endParaRPr>
          </a:p>
          <a:p>
            <a:pPr marL="342900" indent="-342900" eaLnBrk="0" hangingPunct="0">
              <a:spcAft>
                <a:spcPts val="600"/>
              </a:spcAft>
              <a:tabLst>
                <a:tab pos="450850" algn="l"/>
              </a:tabLst>
              <a:defRPr/>
            </a:pPr>
            <a:r>
              <a:rPr lang="ru-RU" sz="2100" dirty="0">
                <a:latin typeface="+mn-lt"/>
              </a:rPr>
              <a:t>	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ED5C8-86BD-426A-8A46-236ECAEF10BF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33412</TotalTime>
  <Words>2473</Words>
  <Application>Microsoft Office PowerPoint</Application>
  <PresentationFormat>Лист A4 (210x297 мм)</PresentationFormat>
  <Paragraphs>320</Paragraphs>
  <Slides>24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Раздел 2.  Тема 2.2.  Энергосервис и энергосервисные договоры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ADI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ВМК</dc:title>
  <dc:creator>m.proshakina</dc:creator>
  <cp:lastModifiedBy>Admin</cp:lastModifiedBy>
  <cp:revision>2168</cp:revision>
  <dcterms:created xsi:type="dcterms:W3CDTF">2000-10-04T10:35:52Z</dcterms:created>
  <dcterms:modified xsi:type="dcterms:W3CDTF">2016-10-31T10:43:41Z</dcterms:modified>
</cp:coreProperties>
</file>