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9" r:id="rId3"/>
    <p:sldId id="301" r:id="rId4"/>
    <p:sldId id="300" r:id="rId5"/>
    <p:sldId id="302" r:id="rId6"/>
    <p:sldId id="321" r:id="rId7"/>
    <p:sldId id="303" r:id="rId8"/>
    <p:sldId id="304" r:id="rId9"/>
    <p:sldId id="322" r:id="rId10"/>
    <p:sldId id="305" r:id="rId11"/>
    <p:sldId id="310" r:id="rId12"/>
    <p:sldId id="311" r:id="rId13"/>
    <p:sldId id="306" r:id="rId14"/>
    <p:sldId id="307" r:id="rId15"/>
    <p:sldId id="308" r:id="rId16"/>
    <p:sldId id="32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FB4EB-23B0-4E13-98B4-5C64668FD03B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A39C-3088-417F-8F1B-3D71CBB79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04F4-C957-4F4F-AC83-8C3F5ABDA55B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22C5-F6F9-4835-A9EA-D5368B19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Начертательная геометрия и </a:t>
            </a:r>
            <a:br>
              <a:rPr lang="ru-RU" sz="3600" b="1" dirty="0" smtClean="0"/>
            </a:br>
            <a:r>
              <a:rPr lang="ru-RU" sz="3600" b="1" dirty="0" smtClean="0"/>
              <a:t>инженерная графика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>
                <a:solidFill>
                  <a:srgbClr val="FF0000"/>
                </a:solidFill>
              </a:rPr>
              <a:t>Лекция </a:t>
            </a:r>
            <a:r>
              <a:rPr lang="ru-RU" dirty="0" smtClean="0">
                <a:solidFill>
                  <a:srgbClr val="FF0000"/>
                </a:solidFill>
              </a:rPr>
              <a:t>2.1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i="1" u="sng" dirty="0" smtClean="0">
                <a:solidFill>
                  <a:schemeClr val="tx1"/>
                </a:solidFill>
              </a:rPr>
              <a:t>Геометрическое черчение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Единая </a:t>
            </a:r>
            <a:r>
              <a:rPr lang="ru-RU" b="1" dirty="0">
                <a:solidFill>
                  <a:schemeClr val="tx1"/>
                </a:solidFill>
              </a:rPr>
              <a:t>система конструкторской документации ЕСКД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Общие правила оформления чертежей</a:t>
            </a:r>
          </a:p>
          <a:p>
            <a:endParaRPr lang="ru-RU" dirty="0" smtClean="0"/>
          </a:p>
          <a:p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303-68   –  ЛИНИИ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Настоящий стандарт устанавливает начертания и основные назначения линий на чертежах.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Толщина линий </a:t>
            </a:r>
            <a:r>
              <a:rPr lang="ru-RU" sz="2800" dirty="0" smtClean="0">
                <a:solidFill>
                  <a:schemeClr val="tx1"/>
                </a:solidFill>
              </a:rPr>
              <a:t>одного и того же типа должна быть </a:t>
            </a:r>
            <a:r>
              <a:rPr lang="ru-RU" sz="2800" b="1" dirty="0" smtClean="0">
                <a:solidFill>
                  <a:srgbClr val="002060"/>
                </a:solidFill>
              </a:rPr>
              <a:t>одинакова</a:t>
            </a:r>
            <a:r>
              <a:rPr lang="ru-RU" sz="2800" dirty="0" smtClean="0">
                <a:solidFill>
                  <a:schemeClr val="tx1"/>
                </a:solidFill>
              </a:rPr>
              <a:t> для всех изображений на данном чертеже, вычерчиваемых  в одинаковом масштабе. </a:t>
            </a:r>
          </a:p>
          <a:p>
            <a:pPr indent="355600" algn="just"/>
            <a:r>
              <a:rPr lang="ru-RU" sz="2800" b="1" dirty="0" smtClean="0">
                <a:solidFill>
                  <a:srgbClr val="FF0000"/>
                </a:solidFill>
              </a:rPr>
              <a:t>1. Сплошная основная линия </a:t>
            </a:r>
            <a:r>
              <a:rPr lang="ru-RU" sz="2800" dirty="0" smtClean="0">
                <a:solidFill>
                  <a:schemeClr val="tx1"/>
                </a:solidFill>
              </a:rPr>
              <a:t>выполняется толщиной, обозначаемой буквой "</a:t>
            </a:r>
            <a:r>
              <a:rPr lang="ru-RU" sz="4000" b="1" dirty="0" smtClean="0">
                <a:solidFill>
                  <a:srgbClr val="002060"/>
                </a:solidFill>
              </a:rPr>
              <a:t>s</a:t>
            </a:r>
            <a:r>
              <a:rPr lang="ru-RU" sz="2800" dirty="0" smtClean="0">
                <a:solidFill>
                  <a:schemeClr val="tx1"/>
                </a:solidFill>
              </a:rPr>
              <a:t>", в пределах от 0,5 до 1,4 мм в зависимости от величины и сложности изображения, а также от формата чертежа. 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Сплошная основная линия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для изображения видимого контура предмета, контура вынесенного сечения и входящего в состав разреза.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303-68   –  ЛИНИИ</a:t>
            </a: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2. </a:t>
            </a:r>
            <a:r>
              <a:rPr lang="ru-RU" sz="2800" b="1" i="1" dirty="0" smtClean="0">
                <a:solidFill>
                  <a:srgbClr val="FF0000"/>
                </a:solidFill>
              </a:rPr>
              <a:t>Сплошная тонкая линия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для изображения размерных и выносных линий, штриховки сечений, линий контура наложенного сечения, линий-выносок, линий для изображения пограничных деталей ("обстановка").</a:t>
            </a: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3.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Сплошная волнистая линия</a:t>
            </a:r>
            <a:r>
              <a:rPr lang="ru-RU" sz="2800" dirty="0" smtClean="0">
                <a:solidFill>
                  <a:schemeClr val="tx1"/>
                </a:solidFill>
              </a:rPr>
              <a:t> применяется для изображения линий обрыва, линий разграничения вида и разреза.</a:t>
            </a: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4.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Штриховая линия</a:t>
            </a:r>
            <a:r>
              <a:rPr lang="ru-RU" sz="2800" dirty="0" smtClean="0">
                <a:solidFill>
                  <a:schemeClr val="tx1"/>
                </a:solidFill>
              </a:rPr>
              <a:t> применяется для изображения невидимого контура. Длина штрихов должна быть одинаковая.</a:t>
            </a: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5.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Штрихпунктирная тонкая линия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для изображения осевых и центровых линий, линий сечения, являющихся осями симметрии для наложенных или вынесенных сечений.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303-68   –  ЛИНИИ</a:t>
            </a: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6.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Штрихпунктирная утолщенная линия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для изображения элементов, расположенных перед секущей плоскостью ("наложенная проекция"), линий, обозначающих поверхности, подлежащие термообработке или покрытию.</a:t>
            </a: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7.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Разомкнутая линия применяется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для обозначения линии сечения.</a:t>
            </a: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8.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Сплошная тонкая с изломами линия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при длинных линиях обрыва.</a:t>
            </a: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9. </a:t>
            </a:r>
            <a:r>
              <a:rPr lang="ru-RU" sz="2800" b="1" i="1" dirty="0" smtClean="0">
                <a:solidFill>
                  <a:srgbClr val="FF0000"/>
                </a:solidFill>
              </a:rPr>
              <a:t>Штрихпунктирная с двумя точками линия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для изображения частей изделий в крайних или промежуточных положениях, линии сгиба на развертка, для изображения развертки, совмещенной с видом.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303-68   –  ЛИНИИ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4034" name="Рисунок 23"/>
          <p:cNvPicPr>
            <a:picLocks noChangeAspect="1" noChangeArrowheads="1"/>
          </p:cNvPicPr>
          <p:nvPr/>
        </p:nvPicPr>
        <p:blipFill>
          <a:blip r:embed="rId2" cstate="print"/>
          <a:srcRect l="14729" t="21829" r="2588" b="11092"/>
          <a:stretch>
            <a:fillRect/>
          </a:stretch>
        </p:blipFill>
        <p:spPr bwMode="auto">
          <a:xfrm>
            <a:off x="111683" y="1576881"/>
            <a:ext cx="9032317" cy="528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303-68   –  ЛИНИИ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Длину штрихов </a:t>
            </a:r>
            <a:r>
              <a:rPr lang="ru-RU" sz="2800" dirty="0" smtClean="0">
                <a:solidFill>
                  <a:schemeClr val="tx1"/>
                </a:solidFill>
              </a:rPr>
              <a:t>в штриховых и штрихпунктирных линиях следует выбирать в зависимости от величины изображения.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Штрихи</a:t>
            </a:r>
            <a:r>
              <a:rPr lang="ru-RU" sz="2800" dirty="0" smtClean="0">
                <a:solidFill>
                  <a:schemeClr val="tx1"/>
                </a:solidFill>
              </a:rPr>
              <a:t> в линии должны быть приблизительно одинаковой длины.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Промежутки</a:t>
            </a:r>
            <a:r>
              <a:rPr lang="ru-RU" sz="2800" dirty="0" smtClean="0">
                <a:solidFill>
                  <a:schemeClr val="tx1"/>
                </a:solidFill>
              </a:rPr>
              <a:t> между штрихами в линии должны быть приблизительно одинаковой длины.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84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303-68   –  ЛИНИИ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Штрихпунктирные линии </a:t>
            </a:r>
            <a:r>
              <a:rPr lang="ru-RU" sz="2800" dirty="0" smtClean="0">
                <a:solidFill>
                  <a:schemeClr val="tx1"/>
                </a:solidFill>
              </a:rPr>
              <a:t>должны пересекаться и заканчиваться штрихами.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Штрихпунктирные линии, </a:t>
            </a:r>
            <a:r>
              <a:rPr lang="ru-RU" sz="2800" dirty="0" smtClean="0">
                <a:solidFill>
                  <a:schemeClr val="tx1"/>
                </a:solidFill>
              </a:rPr>
              <a:t>применяемые в качестве центровых, следует заменять сплошными тонкими линиями, если диаметр окружности или размеры других геометрических  в изображении менее 12 мм.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40493" t="52409" r="37989" b="20735"/>
          <a:stretch>
            <a:fillRect/>
          </a:stretch>
        </p:blipFill>
        <p:spPr bwMode="auto">
          <a:xfrm>
            <a:off x="3428992" y="450054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smtClean="0"/>
              <a:t>Начертательная геометрия и </a:t>
            </a:r>
            <a:br>
              <a:rPr lang="ru-RU" b="1" smtClean="0"/>
            </a:br>
            <a:r>
              <a:rPr lang="ru-RU" b="1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ГОСТ 2. 303-68   –  ЛИНИИ</a:t>
            </a:r>
          </a:p>
          <a:p>
            <a:pPr indent="355600"/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3000" dirty="0" smtClean="0">
                <a:solidFill>
                  <a:srgbClr val="FF0000"/>
                </a:solidFill>
              </a:rPr>
              <a:t> </a:t>
            </a:r>
            <a:r>
              <a:rPr lang="ru-RU" sz="3100" dirty="0" smtClean="0">
                <a:solidFill>
                  <a:srgbClr val="FF0000"/>
                </a:solidFill>
              </a:rPr>
              <a:t>1. Какие основные типы линий употребляются в черчении?</a:t>
            </a: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2. В каких пределах выбирается толщина сплошной основной линии?</a:t>
            </a: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3. Каково соотношение толщины линий одного и того же типа на одном чертеже?</a:t>
            </a: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4. В зависимости от чего выбирается толщина линий и наименьшее расстояние между линиями?</a:t>
            </a: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5. В зависимости от чего выбирается длина штрихов в штриховых и штрихпунктирных линиях?</a:t>
            </a: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6. Какой длины должны быть штрихи в штриховой линии?</a:t>
            </a: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7. Какой длины должны быть промежутки между штрихами в штрихпунктирной линии?</a:t>
            </a: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8. Как должны пересекаться и заканчиваться штрихпунктирные линии?</a:t>
            </a: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9. Какова толщина осевых, центровых, выносных и размерных линий?</a:t>
            </a: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10. Какие линии используются в качестве центровых для окружностей диаметром менее 12 мм.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301-68 – ФОРМАТЫ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Форматы листов определяются размерами внешней рамки (выполненной тонкой линии).</a:t>
            </a:r>
          </a:p>
          <a:p>
            <a:pPr indent="355600" algn="just"/>
            <a:r>
              <a:rPr lang="ru-RU" sz="2600" dirty="0" smtClean="0">
                <a:solidFill>
                  <a:schemeClr val="tx1"/>
                </a:solidFill>
              </a:rPr>
              <a:t>Определено </a:t>
            </a:r>
            <a:r>
              <a:rPr lang="ru-RU" sz="2600" b="1" dirty="0" smtClean="0">
                <a:solidFill>
                  <a:schemeClr val="tx1"/>
                </a:solidFill>
              </a:rPr>
              <a:t>пять основных форматов</a:t>
            </a:r>
            <a:r>
              <a:rPr lang="ru-RU" sz="2600" dirty="0" smtClean="0">
                <a:solidFill>
                  <a:schemeClr val="tx1"/>
                </a:solidFill>
              </a:rPr>
              <a:t>: </a:t>
            </a:r>
            <a:r>
              <a:rPr lang="ru-RU" sz="2600" b="1" dirty="0" smtClean="0">
                <a:solidFill>
                  <a:srgbClr val="FF0000"/>
                </a:solidFill>
              </a:rPr>
              <a:t>А4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А3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А2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А1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А0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Они получаются путем последовательного деления на две равные части параллельно меньшей стороне формата  </a:t>
            </a:r>
            <a:r>
              <a:rPr lang="ru-RU" sz="2800" b="1" dirty="0" smtClean="0">
                <a:solidFill>
                  <a:srgbClr val="FF0000"/>
                </a:solidFill>
              </a:rPr>
              <a:t>А0</a:t>
            </a:r>
            <a:r>
              <a:rPr lang="ru-RU" sz="2800" dirty="0" smtClean="0">
                <a:solidFill>
                  <a:schemeClr val="tx1"/>
                </a:solidFill>
              </a:rPr>
              <a:t>, имеющего площадью 1 кв. м с размерами сторон 1189 </a:t>
            </a:r>
            <a:r>
              <a:rPr lang="ru-RU" sz="2800" dirty="0" err="1" smtClean="0">
                <a:solidFill>
                  <a:schemeClr val="tx1"/>
                </a:solidFill>
              </a:rPr>
              <a:t>х</a:t>
            </a:r>
            <a:r>
              <a:rPr lang="ru-RU" sz="2800" dirty="0" smtClean="0">
                <a:solidFill>
                  <a:schemeClr val="tx1"/>
                </a:solidFill>
              </a:rPr>
              <a:t> 841 мм. 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845" t="53168" r="46596" b="26758"/>
          <a:stretch>
            <a:fillRect/>
          </a:stretch>
        </p:blipFill>
        <p:spPr bwMode="auto">
          <a:xfrm>
            <a:off x="2051720" y="4437112"/>
            <a:ext cx="6858057" cy="220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301-68 – ФОРМАТЫ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При необходимости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допускается применять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формат А5</a:t>
            </a:r>
            <a:r>
              <a:rPr lang="ru-RU" sz="2800" dirty="0" smtClean="0">
                <a:solidFill>
                  <a:schemeClr val="tx1"/>
                </a:solidFill>
              </a:rPr>
              <a:t> с размерами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сторон 148х210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0963" name="Рисунок 17"/>
          <p:cNvPicPr>
            <a:picLocks noChangeAspect="1" noChangeArrowheads="1"/>
          </p:cNvPicPr>
          <p:nvPr/>
        </p:nvPicPr>
        <p:blipFill>
          <a:blip r:embed="rId2" cstate="print"/>
          <a:srcRect l="16103" t="42129" r="61192" b="35520"/>
          <a:stretch>
            <a:fillRect/>
          </a:stretch>
        </p:blipFill>
        <p:spPr bwMode="auto">
          <a:xfrm>
            <a:off x="4143372" y="1571612"/>
            <a:ext cx="478634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301-68 – ФОРМАТЫ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Допускается применение </a:t>
            </a:r>
            <a:r>
              <a:rPr lang="ru-RU" sz="2800" b="1" dirty="0" smtClean="0">
                <a:solidFill>
                  <a:srgbClr val="FF0000"/>
                </a:solidFill>
              </a:rPr>
              <a:t>дополнительных форматов</a:t>
            </a:r>
            <a:r>
              <a:rPr lang="ru-RU" sz="2800" dirty="0" smtClean="0">
                <a:solidFill>
                  <a:schemeClr val="tx1"/>
                </a:solidFill>
              </a:rPr>
              <a:t>, образуемых увеличением коротких сторон основных форматов на величину, кратную их размерам. 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Пример: А0 </a:t>
            </a:r>
            <a:r>
              <a:rPr lang="ru-RU" sz="2800" dirty="0" err="1" smtClean="0">
                <a:solidFill>
                  <a:schemeClr val="tx1"/>
                </a:solidFill>
              </a:rPr>
              <a:t>х</a:t>
            </a:r>
            <a:r>
              <a:rPr lang="ru-RU" sz="2800" dirty="0" smtClean="0">
                <a:solidFill>
                  <a:schemeClr val="tx1"/>
                </a:solidFill>
              </a:rPr>
              <a:t> 2; А4 </a:t>
            </a:r>
            <a:r>
              <a:rPr lang="ru-RU" sz="2800" dirty="0" err="1" smtClean="0">
                <a:solidFill>
                  <a:schemeClr val="tx1"/>
                </a:solidFill>
              </a:rPr>
              <a:t>х</a:t>
            </a:r>
            <a:r>
              <a:rPr lang="ru-RU" sz="2800" dirty="0" smtClean="0">
                <a:solidFill>
                  <a:schemeClr val="tx1"/>
                </a:solidFill>
              </a:rPr>
              <a:t> 8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5845" t="38086" r="13145" b="16992"/>
          <a:stretch>
            <a:fillRect/>
          </a:stretch>
        </p:blipFill>
        <p:spPr bwMode="auto">
          <a:xfrm>
            <a:off x="285720" y="3429000"/>
            <a:ext cx="86439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301-68 – ФОРМАТЫ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Пример формирования дополнительного формата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1986" name="Рисунок 17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6103" t="64786" r="43768" b="15328"/>
          <a:stretch>
            <a:fillRect/>
          </a:stretch>
        </p:blipFill>
        <p:spPr bwMode="auto">
          <a:xfrm>
            <a:off x="1691680" y="2492896"/>
            <a:ext cx="63579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301-68 – ФОРМАТ</a:t>
            </a:r>
          </a:p>
          <a:p>
            <a:pPr indent="355600"/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1. Как определяется размер форматов листов оригиналов, подлинников, дубликатов, копий? 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 2. Какой формат (его размеры и площадь, М кв.) принимается за основной?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3.  Какие дополнительные форматы допускается применять?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 4. Из чего составляется обозначение дополнительного формата?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5. Что характеризуют числа при обозначении дополнительного формата?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6. Каково предельное отклонение числового значения размеров сторон формата?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7. Сколько листов формата А4 содержится в формате А1?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8. Где располагать основную надпись на дополнительных форматах? 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302-68   –  МАСШТАБЫ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Масштаб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- это отношение линейного размера отрезка на чертеже к соответствующему линейному размеру того же отрезка в натуре.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Масштаб натуральной величины </a:t>
            </a:r>
            <a:r>
              <a:rPr lang="ru-RU" sz="2800" dirty="0" smtClean="0">
                <a:solidFill>
                  <a:schemeClr val="tx1"/>
                </a:solidFill>
              </a:rPr>
              <a:t>– Масштаб с отношением </a:t>
            </a:r>
            <a:r>
              <a:rPr lang="ru-RU" sz="2800" b="1" dirty="0" smtClean="0">
                <a:solidFill>
                  <a:srgbClr val="FF0000"/>
                </a:solidFill>
              </a:rPr>
              <a:t>1:1 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Масштаб увеличения</a:t>
            </a:r>
            <a:r>
              <a:rPr lang="ru-RU" sz="2800" dirty="0" smtClean="0">
                <a:solidFill>
                  <a:schemeClr val="tx1"/>
                </a:solidFill>
              </a:rPr>
              <a:t> – Масштаб с отношением больше,  чем 1:1 (</a:t>
            </a:r>
            <a:r>
              <a:rPr lang="ru-RU" sz="2800" b="1" dirty="0" smtClean="0">
                <a:solidFill>
                  <a:srgbClr val="FF0000"/>
                </a:solidFill>
              </a:rPr>
              <a:t>2:1</a:t>
            </a:r>
            <a:r>
              <a:rPr lang="ru-RU" sz="2800" dirty="0" smtClean="0">
                <a:solidFill>
                  <a:schemeClr val="tx1"/>
                </a:solidFill>
              </a:rPr>
              <a:t> и т.д.)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Масштаб уменьшения</a:t>
            </a:r>
            <a:r>
              <a:rPr lang="ru-RU" sz="2800" dirty="0" smtClean="0">
                <a:solidFill>
                  <a:schemeClr val="tx1"/>
                </a:solidFill>
              </a:rPr>
              <a:t> - Масштаб с отношением меньше,  чем 1:1 (</a:t>
            </a:r>
            <a:r>
              <a:rPr lang="ru-RU" sz="2800" b="1" dirty="0" smtClean="0">
                <a:solidFill>
                  <a:srgbClr val="FF0000"/>
                </a:solidFill>
              </a:rPr>
              <a:t>1:2</a:t>
            </a:r>
            <a:r>
              <a:rPr lang="ru-RU" sz="2800" dirty="0" smtClean="0">
                <a:solidFill>
                  <a:schemeClr val="tx1"/>
                </a:solidFill>
              </a:rPr>
              <a:t> и т.д.)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OST type A" pitchFamily="34" charset="0"/>
              </a:rPr>
              <a:t>ГОСТ 2. 302-68   –  МАСШТАБЫ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Масштабы изображений на чертежах должны выбираться из следующего ряда: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Масштаб, указываемый в основной надписи обозначается по форме: </a:t>
            </a:r>
            <a:r>
              <a:rPr lang="ru-RU" sz="2800" b="1" dirty="0" smtClean="0">
                <a:solidFill>
                  <a:srgbClr val="FF0000"/>
                </a:solidFill>
                <a:latin typeface="GOST type A" pitchFamily="34" charset="0"/>
              </a:rPr>
              <a:t>1:1</a:t>
            </a:r>
            <a:r>
              <a:rPr lang="ru-RU" sz="2800" dirty="0" smtClean="0">
                <a:solidFill>
                  <a:schemeClr val="tx1"/>
                </a:solidFill>
              </a:rPr>
              <a:t>;  </a:t>
            </a:r>
            <a:r>
              <a:rPr lang="ru-RU" sz="2800" b="1" dirty="0" smtClean="0">
                <a:solidFill>
                  <a:srgbClr val="FF0000"/>
                </a:solidFill>
                <a:latin typeface="GOST type A" pitchFamily="34" charset="0"/>
              </a:rPr>
              <a:t>1:2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dirty="0" smtClean="0">
                <a:solidFill>
                  <a:srgbClr val="FF0000"/>
                </a:solidFill>
                <a:latin typeface="GOST type A" pitchFamily="34" charset="0"/>
              </a:rPr>
              <a:t>2:1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 т.д.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Масштаб отдельных изображений на поле чертежа, отличный от указанного в основной надписи, обозначается по форме: А(</a:t>
            </a:r>
            <a:r>
              <a:rPr lang="ru-RU" sz="2800" b="1" dirty="0" smtClean="0">
                <a:solidFill>
                  <a:srgbClr val="FF0000"/>
                </a:solidFill>
                <a:latin typeface="GOST type A" pitchFamily="34" charset="0"/>
              </a:rPr>
              <a:t>1:2</a:t>
            </a:r>
            <a:r>
              <a:rPr lang="ru-RU" sz="2800" dirty="0" smtClean="0">
                <a:solidFill>
                  <a:schemeClr val="tx1"/>
                </a:solidFill>
              </a:rPr>
              <a:t>), где А – наименование изображения.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43960" t="58594" r="20774" b="25781"/>
          <a:stretch>
            <a:fillRect/>
          </a:stretch>
        </p:blipFill>
        <p:spPr bwMode="auto">
          <a:xfrm>
            <a:off x="3133922" y="2500306"/>
            <a:ext cx="601007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14084" t="58594" r="68310" b="25781"/>
          <a:stretch>
            <a:fillRect/>
          </a:stretch>
        </p:blipFill>
        <p:spPr bwMode="auto">
          <a:xfrm>
            <a:off x="142844" y="2500306"/>
            <a:ext cx="3000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302-68   –  МАСШТАБЫ</a:t>
            </a:r>
          </a:p>
          <a:p>
            <a:pPr indent="355600"/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 1. Что называется масштабом?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2. На какие чертежи не распространяются градации масштабов, предусмотренных стандартом?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3. Какой из масштабов масштаб увеличения?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4. Как обозначаются масштабы в графе основной надписи?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5. Какой масштаб является предпочтительным?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6. В каких случаях допускается отклонение от принятого масштаба? </a:t>
            </a: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7. Какой масштаб следует указывать в основной надписи на последующих листах чертежа, если на них помещена основная надпись по форме 1, а масштаб изображений отличается от масштаба, указанного на первом?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790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Инженерная графика Лекция 3</dc:title>
  <dc:creator>Виктор</dc:creator>
  <cp:lastModifiedBy>hamitova.dv</cp:lastModifiedBy>
  <cp:revision>107</cp:revision>
  <dcterms:created xsi:type="dcterms:W3CDTF">2009-02-17T21:43:27Z</dcterms:created>
  <dcterms:modified xsi:type="dcterms:W3CDTF">2023-06-21T12:33:04Z</dcterms:modified>
</cp:coreProperties>
</file>