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2130425"/>
            <a:ext cx="9289032" cy="1470025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МИНИСТЕРСТВО НАУКИ И ВЫСШЕГО ОБРАЗОВАНИЯ </a:t>
            </a:r>
            <a:br>
              <a:rPr lang="ru-RU" sz="2800" b="1" dirty="0" smtClean="0"/>
            </a:br>
            <a:r>
              <a:rPr lang="ru-RU" sz="2800" b="1" dirty="0" smtClean="0"/>
              <a:t>РОССИЙСКОЙ ФЕДЕРАЦИИ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Федеральное государственное бюджетное образовательное учреждение высшего образования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«КАЗАНСКИЙ ГОСУДАРСТВЕННЫЙ ЭНЕРГЕТИЧЕСКИЙ</a:t>
            </a:r>
            <a:br>
              <a:rPr lang="ru-RU" sz="2800" b="1" dirty="0" smtClean="0"/>
            </a:br>
            <a:r>
              <a:rPr lang="ru-RU" sz="2800" b="1" dirty="0" smtClean="0"/>
              <a:t> УНИВЕРСИТЕТ»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Кафедра ВБА </a:t>
            </a:r>
            <a:br>
              <a:rPr lang="ru-RU" sz="2800" dirty="0" smtClean="0"/>
            </a:b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b="1" dirty="0" smtClean="0"/>
              <a:t>Контрольная работа по дисциплине </a:t>
            </a:r>
            <a:br>
              <a:rPr lang="ru-RU" sz="2800" b="1" dirty="0" smtClean="0"/>
            </a:br>
            <a:r>
              <a:rPr lang="ru-RU" sz="2800" b="1" dirty="0" smtClean="0"/>
              <a:t>«</a:t>
            </a:r>
            <a:r>
              <a:rPr lang="ru-RU" sz="2800" b="1" dirty="0" err="1" smtClean="0"/>
              <a:t>Марикультура</a:t>
            </a:r>
            <a:r>
              <a:rPr lang="ru-RU" sz="2800" b="1" dirty="0" smtClean="0"/>
              <a:t>»</a:t>
            </a:r>
            <a:br>
              <a:rPr lang="ru-RU" sz="2800" b="1" dirty="0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smtClean="0"/>
              <a:t>Выполнил студент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группы ЗАВБ-1-15</a:t>
            </a:r>
            <a:br>
              <a:rPr lang="ru-RU" sz="2800" dirty="0" smtClean="0"/>
            </a:br>
            <a:r>
              <a:rPr lang="ru-RU" sz="2800" dirty="0" smtClean="0"/>
              <a:t>Ильина В.В.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212976"/>
            <a:ext cx="9144000" cy="364502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/>
              <a:t>В качестве основных районов для природного воспроизводства крабов рекомендуются мелководные участки шельфа с подводной растительностью. В Приморье это заливы Посьета, Восток, бухта Русская; на Камчатке — залив Шелихова, на Сахалине — </a:t>
            </a:r>
            <a:r>
              <a:rPr lang="ru-RU" dirty="0" err="1" smtClean="0"/>
              <a:t>Ильинское</a:t>
            </a:r>
            <a:r>
              <a:rPr lang="ru-RU" dirty="0" smtClean="0"/>
              <a:t> мелководье, залив Анива и др. В Баренцевом море камчатского краба культивируют на искусственных сооружениях в прибрежных районах от </a:t>
            </a:r>
            <a:r>
              <a:rPr lang="ru-RU" dirty="0" err="1" smtClean="0"/>
              <a:t>Варангерфьорда</a:t>
            </a:r>
            <a:r>
              <a:rPr lang="ru-RU" dirty="0" smtClean="0"/>
              <a:t> до архипелага Семь Островов. В этом районе личинки распределяются и оседают в узкой прибрежной полосе.</a:t>
            </a:r>
            <a:endParaRPr lang="ru-RU" dirty="0"/>
          </a:p>
        </p:txBody>
      </p:sp>
      <p:pic>
        <p:nvPicPr>
          <p:cNvPr id="1026" name="Picture 2" descr="https://image.freepik.com/free-photo/_66269-37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476672"/>
            <a:ext cx="3658394" cy="214451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www.foto-video.ru/upload/iblock/bfb/img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2132856"/>
            <a:ext cx="3447176" cy="229926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568952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Омары, лангусты и крабы. Ареал естественного и искусственного распространения.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80120"/>
            <a:ext cx="8568952" cy="5949280"/>
          </a:xfrm>
        </p:spPr>
        <p:txBody>
          <a:bodyPr>
            <a:normAutofit fontScale="70000" lnSpcReduction="20000"/>
          </a:bodyPr>
          <a:lstStyle/>
          <a:p>
            <a:pPr marL="274638" indent="12700" algn="ctr">
              <a:buNone/>
            </a:pPr>
            <a:r>
              <a:rPr lang="ru-RU" i="1" dirty="0" smtClean="0"/>
              <a:t>Выращивание омаров</a:t>
            </a:r>
            <a:r>
              <a:rPr lang="ru-RU" dirty="0" smtClean="0"/>
              <a:t> </a:t>
            </a:r>
          </a:p>
          <a:p>
            <a:pPr marL="3673475" indent="-1588" algn="ctr">
              <a:buNone/>
            </a:pPr>
            <a:r>
              <a:rPr lang="ru-RU" dirty="0" smtClean="0"/>
              <a:t>Омары — холодноводные и самые крупные представители ракообразных  Канадский (</a:t>
            </a:r>
            <a:r>
              <a:rPr lang="ru-RU" dirty="0" err="1" smtClean="0"/>
              <a:t>Homarus</a:t>
            </a:r>
            <a:r>
              <a:rPr lang="ru-RU" dirty="0" smtClean="0"/>
              <a:t> </a:t>
            </a:r>
            <a:r>
              <a:rPr lang="ru-RU" dirty="0" err="1" smtClean="0"/>
              <a:t>americanus</a:t>
            </a:r>
            <a:r>
              <a:rPr lang="ru-RU" dirty="0" smtClean="0"/>
              <a:t>) и европейский (</a:t>
            </a:r>
            <a:r>
              <a:rPr lang="ru-RU" dirty="0" err="1" smtClean="0"/>
              <a:t>Nephrops</a:t>
            </a:r>
            <a:r>
              <a:rPr lang="ru-RU" dirty="0" smtClean="0"/>
              <a:t> </a:t>
            </a:r>
            <a:r>
              <a:rPr lang="ru-RU" dirty="0" err="1" smtClean="0"/>
              <a:t>nosvegiras</a:t>
            </a:r>
            <a:r>
              <a:rPr lang="ru-RU" dirty="0" smtClean="0"/>
              <a:t>) омары обитают на скалистых и каменистых грунтах Атлантического океана, у берегов Канады и Европы. Они достигают массы 15...20 кг и длины 0,8 м. Другие виды омаров короче — 0,5 м, и легче — до 6 кг. Все они служат объектами промысла и в последние десятилетия объектами культивирования в США, Канаде, Норвегии и других </a:t>
            </a:r>
            <a:r>
              <a:rPr lang="ru-RU" dirty="0" smtClean="0"/>
              <a:t>странах</a:t>
            </a:r>
          </a:p>
          <a:p>
            <a:pPr marL="274638" indent="12700" algn="ctr">
              <a:buNone/>
            </a:pPr>
            <a:r>
              <a:rPr lang="ru-RU" dirty="0" smtClean="0"/>
              <a:t>В водах России омаров нет, но их можно культивировать и поэтапно акклиматизировать в прибрежных водах Баренцева, Японского и Охотского морей. Омары обитают при солености не ниже 30 %о в зонах с температурами 0...20 °С. Линяют с апреля по январь при температуре 3,3...20 ° С, наиболее активно — при 15...20 ° С.</a:t>
            </a:r>
          </a:p>
          <a:p>
            <a:pPr marL="274638" indent="12700" algn="ctr">
              <a:buNone/>
            </a:pPr>
            <a:endParaRPr lang="ru-RU" dirty="0"/>
          </a:p>
        </p:txBody>
      </p:sp>
      <p:pic>
        <p:nvPicPr>
          <p:cNvPr id="9218" name="Picture 2" descr="https://avatars.mds.yandex.net/get-pdb/1749846/f5a0abd5-0b0f-4ec1-9f24-ae13eac4c612/s1200?webp=fals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340768"/>
            <a:ext cx="3491880" cy="261891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680" y="3212976"/>
            <a:ext cx="8686800" cy="424847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Омары обладают огромной экологической потенцией. В природе у берегов Канады они обитают при температуре 3...15 °С, а в питомниках переносят температуру до 31 ° С. Содержание самок в бассейнах при 20 °С способствует ускорению развития эмбрионов, и выклев личинок наступает на 3 </a:t>
            </a:r>
            <a:r>
              <a:rPr lang="ru-RU" dirty="0" err="1" smtClean="0"/>
              <a:t>мес</a:t>
            </a:r>
            <a:r>
              <a:rPr lang="ru-RU" dirty="0" smtClean="0"/>
              <a:t> раньше, чем в естественных условиях. При температуре воды 27...31 °С развитие личинок ускоряется в несколько раз. Путем создания в питомниках условии, при которых максимально реализуются </a:t>
            </a:r>
            <a:r>
              <a:rPr lang="ru-RU" dirty="0" err="1" smtClean="0"/>
              <a:t>биопотенциальные</a:t>
            </a:r>
            <a:r>
              <a:rPr lang="ru-RU" dirty="0" smtClean="0"/>
              <a:t> свойства омаров, возможно их выращивание до товарной массы за 2 года.</a:t>
            </a:r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476672"/>
            <a:ext cx="3096344" cy="229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332656"/>
            <a:ext cx="4104456" cy="6192688"/>
          </a:xfrm>
        </p:spPr>
        <p:txBody>
          <a:bodyPr>
            <a:normAutofit fontScale="85000" lnSpcReduction="20000"/>
          </a:bodyPr>
          <a:lstStyle/>
          <a:p>
            <a:pPr marL="1588" indent="12700">
              <a:buNone/>
            </a:pPr>
            <a:r>
              <a:rPr lang="ru-RU" dirty="0" smtClean="0"/>
              <a:t> Массовому выращиванию омаров в искусственных условиях от личинок до особей промыслового размера пока мешают каннибализм в личиночном периоде развития и склонность взрослых особей вести уединенный образ жизни. С учетом этой склонности разработана конструкция фермы для выращивания омаров на сваях крепят клетки с ячеями для одиночного содержания омаров.</a:t>
            </a:r>
            <a:endParaRPr lang="ru-RU" dirty="0"/>
          </a:p>
        </p:txBody>
      </p:sp>
      <p:pic>
        <p:nvPicPr>
          <p:cNvPr id="7170" name="Picture 2" descr="http://animalworld.com.ua/images/2011/June/Akva/Homarus-americanus/Homarus-americanus_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064" y="1916832"/>
            <a:ext cx="2880320" cy="216024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4525963"/>
          </a:xfrm>
        </p:spPr>
        <p:txBody>
          <a:bodyPr>
            <a:normAutofit fontScale="62500" lnSpcReduction="20000"/>
          </a:bodyPr>
          <a:lstStyle/>
          <a:p>
            <a:pPr marL="1588" indent="12700" algn="ctr">
              <a:buNone/>
            </a:pPr>
            <a:r>
              <a:rPr lang="ru-RU" sz="4600" dirty="0" smtClean="0"/>
              <a:t>Выращивание лангустов</a:t>
            </a:r>
          </a:p>
          <a:p>
            <a:pPr marL="1588" indent="12700" algn="ctr">
              <a:buNone/>
            </a:pPr>
            <a:r>
              <a:rPr lang="ru-RU" dirty="0" smtClean="0"/>
              <a:t> Лангусты — морские животные, предпочитающие каменистый грунт, прозрачную воду, насыщенную кислородом, температуру не выше 15-18 0С. Представители родов </a:t>
            </a:r>
            <a:r>
              <a:rPr lang="ru-RU" dirty="0" err="1" smtClean="0"/>
              <a:t>Panulirus</a:t>
            </a:r>
            <a:r>
              <a:rPr lang="ru-RU" dirty="0" smtClean="0"/>
              <a:t> и </a:t>
            </a:r>
            <a:r>
              <a:rPr lang="ru-RU" dirty="0" err="1" smtClean="0"/>
              <a:t>Palinurus</a:t>
            </a:r>
            <a:r>
              <a:rPr lang="ru-RU" dirty="0" smtClean="0"/>
              <a:t> имеют промысловое значение. Половозрелые особи достигают длины 50...70см и массы 8... 13 кг, но чаще встречаются особи длиной 20...40 см и массой 2...4 кг. Питаются они донными беспозвоночными (моллюсками ракообразными и др.) и мелкой рыбой. Лангуст — ценный объект промысла и культивирования Обычно на морских фермах выращивают до промысловых размеров молодь лангустов, пойманную в море. Помещенные в водоемы для выращивания лангусты нуждаются в чистой воде без взвеси и следов токсичных веществ. На ранних стадиях развития личинок кормят </a:t>
            </a:r>
            <a:r>
              <a:rPr lang="ru-RU" dirty="0" err="1" smtClean="0"/>
              <a:t>науплиями</a:t>
            </a:r>
            <a:r>
              <a:rPr lang="ru-RU" dirty="0" smtClean="0"/>
              <a:t> </a:t>
            </a:r>
            <a:r>
              <a:rPr lang="ru-RU" dirty="0" err="1" smtClean="0"/>
              <a:t>артемии</a:t>
            </a:r>
            <a:r>
              <a:rPr lang="ru-RU" dirty="0" smtClean="0"/>
              <a:t>, а на более поздних - яйцами морских ежей, икрой и личинками рыб, взрослой </a:t>
            </a:r>
            <a:r>
              <a:rPr lang="ru-RU" dirty="0" err="1" smtClean="0"/>
              <a:t>артемией</a:t>
            </a:r>
            <a:r>
              <a:rPr lang="ru-RU" dirty="0" smtClean="0"/>
              <a:t>. Кормовой коэффициент лангустов равен 6.</a:t>
            </a:r>
            <a:endParaRPr lang="ru-RU" dirty="0"/>
          </a:p>
        </p:txBody>
      </p:sp>
      <p:pic>
        <p:nvPicPr>
          <p:cNvPr id="6146" name="Picture 2" descr="https://images2.minutemediacdn.com/image/upload/c_crop,h_1414,w_2101,x_19,y_0/v1554916298/shape/mentalfloss/32073-istock-850829280_0.jpg?itok=sMuSGlg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71800" y="4149080"/>
            <a:ext cx="3423792" cy="230425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15416"/>
            <a:ext cx="8964488" cy="6858000"/>
          </a:xfrm>
        </p:spPr>
        <p:txBody>
          <a:bodyPr>
            <a:normAutofit fontScale="70000" lnSpcReduction="20000"/>
          </a:bodyPr>
          <a:lstStyle/>
          <a:p>
            <a:pPr marL="1588" indent="12700">
              <a:buNone/>
            </a:pPr>
            <a:r>
              <a:rPr lang="ru-RU" dirty="0" smtClean="0"/>
              <a:t>Лангусты очень плодовиты, одна самка откладывает от 0 5 до 1,5 </a:t>
            </a:r>
            <a:r>
              <a:rPr lang="ru-RU" dirty="0" err="1" smtClean="0"/>
              <a:t>млн</a:t>
            </a:r>
            <a:r>
              <a:rPr lang="ru-RU" dirty="0" smtClean="0"/>
              <a:t> яиц. В естественных условиях в море выживают лишь отдельные личинки. Лангусты в период размножения образуют так называемые миграционные цепочки, напоминающие железнодорожный состав. В такой цепочке голова второго лангуста касается хвоста первого и т. д. Цепь может насчитывать до 30 лангустов и более. Многие виды лангустов имеют длительные пелагические стадии развития, что </a:t>
            </a:r>
            <a:r>
              <a:rPr lang="ru-RU" dirty="0" err="1" smtClean="0"/>
              <a:t>оче</a:t>
            </a:r>
            <a:r>
              <a:rPr lang="ru-RU" dirty="0" smtClean="0"/>
              <a:t> </a:t>
            </a:r>
            <a:r>
              <a:rPr lang="ru-RU" dirty="0" err="1" smtClean="0"/>
              <a:t>нь</a:t>
            </a:r>
            <a:r>
              <a:rPr lang="ru-RU" dirty="0" smtClean="0"/>
              <a:t> затрудняет их искусственное разведение и выращивание.</a:t>
            </a:r>
          </a:p>
          <a:p>
            <a:pPr marL="4573588" indent="12700">
              <a:buNone/>
            </a:pPr>
            <a:r>
              <a:rPr lang="ru-RU" dirty="0" smtClean="0"/>
              <a:t> И все же в мире определенные успехи в культивировании лангустов достигнуты. Кроме того, молодь лангустов, пойманную в море, размещают в прудах и бассейнах где она растет до промыслового размера. В нашей стране лангустов можно выращивать в Приморском крае, в районе Черного моря их можно содержать осенью и весной в садках.</a:t>
            </a:r>
            <a:endParaRPr lang="ru-RU" dirty="0"/>
          </a:p>
        </p:txBody>
      </p:sp>
      <p:pic>
        <p:nvPicPr>
          <p:cNvPr id="5124" name="Picture 4" descr="https://stazztravel.com/wp-content/uploads/2019/02/38-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2708920"/>
            <a:ext cx="2952328" cy="221424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4848" y="116632"/>
            <a:ext cx="8229600" cy="3312367"/>
          </a:xfrm>
        </p:spPr>
        <p:txBody>
          <a:bodyPr>
            <a:normAutofit fontScale="85000" lnSpcReduction="10000"/>
          </a:bodyPr>
          <a:lstStyle/>
          <a:p>
            <a:pPr marL="1588" indent="12700" algn="ctr">
              <a:buNone/>
            </a:pPr>
            <a:r>
              <a:rPr lang="ru-RU" sz="3800" dirty="0" smtClean="0"/>
              <a:t>Выращивание крабов </a:t>
            </a:r>
          </a:p>
          <a:p>
            <a:pPr marL="1588" indent="12700" algn="ctr">
              <a:buNone/>
            </a:pPr>
            <a:r>
              <a:rPr lang="ru-RU" dirty="0" smtClean="0"/>
              <a:t>Крабы обитают во всех морях и океанах в соленой солоноватой и почти пресной воде, от уреза воды до глубин 6 км. Многие виды съедобны и имеют промысловое значение Большинство крабов живет в тропической зоне и служит объектом промысла и выращивания (краб-плавунец, голубой краб, японский краб и др.). О</a:t>
            </a:r>
            <a:endParaRPr lang="ru-RU" dirty="0"/>
          </a:p>
        </p:txBody>
      </p:sp>
      <p:pic>
        <p:nvPicPr>
          <p:cNvPr id="4098" name="Picture 2" descr="https://ic.pics.livejournal.com/shpatak/20500671/1365433/1365433_origina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43808" y="3429000"/>
            <a:ext cx="3761895" cy="237626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332656"/>
            <a:ext cx="4139952" cy="626469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Основные препятствия для культивирования крабов — длительный и сложный метаморфоз личинок, во время которого большая их часть погибает, и каннибализм. В России важное промысловое значение имеют холодноводные крабы — камчатский, или королевский (</a:t>
            </a:r>
            <a:r>
              <a:rPr lang="ru-RU" dirty="0" err="1" smtClean="0"/>
              <a:t>Paralithodes</a:t>
            </a:r>
            <a:r>
              <a:rPr lang="ru-RU" dirty="0" smtClean="0"/>
              <a:t> </a:t>
            </a:r>
            <a:r>
              <a:rPr lang="ru-RU" dirty="0" err="1" smtClean="0"/>
              <a:t>camtschatica</a:t>
            </a:r>
            <a:r>
              <a:rPr lang="ru-RU" dirty="0" smtClean="0"/>
              <a:t>), и синий краб, обитающий в северной части Тихого океана при температуре 2...7°С. Они переносят колебания температуры от минус 2 до 18 °С.</a:t>
            </a:r>
            <a:endParaRPr lang="ru-RU" dirty="0"/>
          </a:p>
        </p:txBody>
      </p:sp>
      <p:pic>
        <p:nvPicPr>
          <p:cNvPr id="3074" name="Picture 2" descr="https://primamedia.gcdn.co/f/big/786/785022.jpg?1e5f9c7989ace963999cc5dfadc73b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799692" y="1592796"/>
            <a:ext cx="3456385" cy="2808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9"/>
            <a:ext cx="8784976" cy="403244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smtClean="0"/>
              <a:t>Королевский краб обитает в морской воде преимущественно у берегов Камчатки. После зимовки косяки самцов и самок встречаются на глубинах 5...30 м при температуре 2...4°С. После линьки самки происходит спаривание. Отложенную и прикрепленную к брюшным ножкам икру самка носит 11,5 мес. Следующей весной при миграции на мелководья из яиц вылупляются личинки — протозоа, которые затем превращаются в </a:t>
            </a:r>
            <a:r>
              <a:rPr lang="ru-RU" dirty="0" err="1" smtClean="0"/>
              <a:t>зоа</a:t>
            </a:r>
            <a:r>
              <a:rPr lang="ru-RU" dirty="0" smtClean="0"/>
              <a:t>, остаются в толще воды около 2 </a:t>
            </a:r>
            <a:r>
              <a:rPr lang="ru-RU" dirty="0" err="1" smtClean="0"/>
              <a:t>мес</a:t>
            </a:r>
            <a:r>
              <a:rPr lang="ru-RU" dirty="0" smtClean="0"/>
              <a:t>, 4 раза линяют, переходят в стадию </a:t>
            </a:r>
            <a:r>
              <a:rPr lang="ru-RU" dirty="0" err="1" smtClean="0"/>
              <a:t>глаукотоа</a:t>
            </a:r>
            <a:r>
              <a:rPr lang="ru-RU" dirty="0" smtClean="0"/>
              <a:t> и оседают на дно, превращаясь в малька. Молодые крабы живут в зарослях водорослей. Крабы живут долго, до 20...23 лет. Ширина </a:t>
            </a:r>
            <a:r>
              <a:rPr lang="ru-RU" dirty="0" err="1" smtClean="0"/>
              <a:t>карапакса</a:t>
            </a:r>
            <a:r>
              <a:rPr lang="ru-RU" dirty="0" smtClean="0"/>
              <a:t> достигает 25 см, однако средняя — 12,5 см, масса 7 кг.</a:t>
            </a:r>
            <a:endParaRPr lang="ru-RU" dirty="0"/>
          </a:p>
        </p:txBody>
      </p:sp>
      <p:pic>
        <p:nvPicPr>
          <p:cNvPr id="2050" name="Picture 2" descr="https://images.golos.io/DQmSqCqeCepLNEG5Yfu4MQzhfqN8wiUeTcuqK9aAXXD2CGS/_MG_791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1840" y="3717032"/>
            <a:ext cx="3329608" cy="2219739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</TotalTime>
  <Words>928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МИНИСТЕРСТВО НАУКИ И ВЫСШЕГО ОБРАЗОВАНИЯ  РОССИЙСКОЙ ФЕДЕРАЦИИ Федеральное государственное бюджетное образовательное учреждение высшего образования «КАЗАНСКИЙ ГОСУДАРСТВЕННЫЙ ЭНЕРГЕТИЧЕСКИЙ  УНИВЕРСИТЕТ» Кафедра ВБА    Контрольная работа по дисциплине  «Марикультура»  Выполнил студент группы ЗАВБ-1-15 Ильина В.В.</vt:lpstr>
      <vt:lpstr>Омары, лангусты и крабы. Ареал естественного и искусственного распространения.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69</cp:revision>
  <dcterms:modified xsi:type="dcterms:W3CDTF">2020-05-23T14:17:23Z</dcterms:modified>
</cp:coreProperties>
</file>