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0" r:id="rId7"/>
    <p:sldId id="261" r:id="rId8"/>
    <p:sldId id="262" r:id="rId9"/>
    <p:sldId id="272" r:id="rId10"/>
    <p:sldId id="273" r:id="rId11"/>
    <p:sldId id="27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2467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009397F-383D-43CA-90C9-BBC5D3FC8934}" type="datetime1">
              <a:rPr lang="ru-RU" smtClean="0"/>
              <a:pPr algn="r" rtl="0"/>
              <a:t>07.02.2024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18806C2-9806-424B-ADA2-614891BA61EF}" type="datetime1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rtlCol="0" anchor="b"/>
          <a:lstStyle>
            <a:lvl1pPr algn="ctr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/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AEE16-C588-4A93-9A51-9E6FAEE02D49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306788-E5E0-4D5E-B84D-C2D89054704A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D9F94-88B7-4B38-BB16-85BF1BB176D1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 rtl="0">
              <a:defRPr sz="5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66FE99-367D-45A8-941C-51C9381A0EC6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1EBF9-77E7-426D-BC8D-267D47106A3F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 cap="all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 cap="all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807A2-1636-4A41-8382-824097E95F6C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39F169-06A7-4A23-B83B-818ED9CE190C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188C-143B-4A30-80D6-79EBB339AD38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71BD57-B2BC-43D6-9911-7E93DE8900B9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46DCCA-3F9F-401A-91A2-A36F193FD0DB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1568-D524-4C89-9726-CB24E90CD76A}" type="datetime1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Теории коммуникации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678443"/>
            <a:ext cx="9601200" cy="914400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94715"/>
            <a:ext cx="8422319" cy="98551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400" dirty="0">
                <a:solidFill>
                  <a:srgbClr val="002060"/>
                </a:solidFill>
              </a:rPr>
              <a:t>Теория использования и удовлетворения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162" y="1846556"/>
            <a:ext cx="5531528" cy="3675355"/>
          </a:xfrm>
        </p:spPr>
        <p:txBody>
          <a:bodyPr rtlCol="0">
            <a:normAutofit/>
          </a:bodyPr>
          <a:lstStyle/>
          <a:p>
            <a:pPr algn="l" rtl="0"/>
            <a:r>
              <a:rPr lang="ru-RU" sz="2800" dirty="0">
                <a:solidFill>
                  <a:schemeClr val="bg2"/>
                </a:solidFill>
              </a:rPr>
              <a:t>Теория использования и удовлетворения (UGT) - это подход, определяющий причины поиска</a:t>
            </a:r>
          </a:p>
          <a:p>
            <a:pPr algn="l" rtl="0"/>
            <a:r>
              <a:rPr lang="ru-RU" sz="2800" dirty="0">
                <a:solidFill>
                  <a:schemeClr val="bg2"/>
                </a:solidFill>
              </a:rPr>
              <a:t>людьми конкретных средств массовой информации в целях удовлетворения определенных</a:t>
            </a:r>
          </a:p>
          <a:p>
            <a:pPr algn="l" rtl="0"/>
            <a:r>
              <a:rPr lang="ru-RU" sz="2800" dirty="0">
                <a:solidFill>
                  <a:schemeClr val="bg2"/>
                </a:solidFill>
              </a:rPr>
              <a:t>потребностей.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3911DF-D968-47B8-AC69-BFFA756F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90" y="1981917"/>
            <a:ext cx="5814360" cy="34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459" y="3579921"/>
            <a:ext cx="4861412" cy="248002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dirty="0"/>
              <a:t>Данный подход рассматривает СМИ в качестве инструмента, оказывающего медиа-эффект на аудиторию. Данный медиа-эффект характеризуется кардинальными отличиями от иных эффектов, ибо медиа - это </a:t>
            </a:r>
            <a:r>
              <a:rPr lang="ru-RU" sz="2800" dirty="0" err="1"/>
              <a:t>высокодоступный</a:t>
            </a:r>
            <a:r>
              <a:rPr lang="ru-RU" sz="2800" dirty="0"/>
              <a:t> продукт и аудитория, на которую ориентированы публикации в средствах массовой информации, представлена потребителями одного и того же продукта.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9D92D9-F5E1-4068-8744-2ABEB2F6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71" y="1482571"/>
            <a:ext cx="6203074" cy="33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94498"/>
            <a:ext cx="9509760" cy="1233424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Основными положениями теории использования и удовлетворения являются: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07943-C720-4F74-8BC4-C5041E5813F1}"/>
              </a:ext>
            </a:extLst>
          </p:cNvPr>
          <p:cNvSpPr txBox="1"/>
          <p:nvPr/>
        </p:nvSpPr>
        <p:spPr>
          <a:xfrm>
            <a:off x="4174723" y="1327922"/>
            <a:ext cx="789890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Рассмотрение личных мотивов применения СМИ в качестве основы формирования содержания публикаций. Как правило, публикации в средствах массовой информации ориентируются на удовлетворение определенных потребностей аудитории.</a:t>
            </a:r>
          </a:p>
          <a:p>
            <a:pPr marL="342900" indent="-342900">
              <a:buAutoNum type="arabicPeriod"/>
            </a:pPr>
            <a:r>
              <a:rPr lang="ru-RU" dirty="0"/>
              <a:t>Итоги использования СМИ проявляются в испытании определенных психологических эффектов аудиторией. Именно их получение и подлежит высокой оценке людьми. </a:t>
            </a:r>
          </a:p>
          <a:p>
            <a:pPr marL="342900" indent="-342900">
              <a:buAutoNum type="arabicPeriod"/>
            </a:pPr>
            <a:r>
              <a:rPr lang="ru-RU" dirty="0"/>
              <a:t>Аудитория не является пассивными потребителями СМИ. Она выполняет активную роль в их использовании и интеграции в свою жизнь и деятельность. </a:t>
            </a:r>
          </a:p>
          <a:p>
            <a:pPr marL="342900" indent="-342900">
              <a:buAutoNum type="arabicPeriod"/>
            </a:pPr>
            <a:r>
              <a:rPr lang="ru-RU" dirty="0"/>
              <a:t>Аудитория несет ответственность за выбор средств массовой информации для удовлетворения своих желаний и потребностей в ориентации на получение определенного эффекта. </a:t>
            </a:r>
          </a:p>
          <a:p>
            <a:pPr marL="342900" indent="-342900">
              <a:buAutoNum type="arabicPeriod"/>
            </a:pPr>
            <a:r>
              <a:rPr lang="ru-RU" dirty="0"/>
              <a:t>Инициатива по увязке удовлетворения потребностей с выбором конкретной среды возлагается на члена аудитории. </a:t>
            </a:r>
          </a:p>
          <a:p>
            <a:pPr marL="342900" indent="-342900">
              <a:buAutoNum type="arabicPeriod"/>
            </a:pPr>
            <a:r>
              <a:rPr lang="ru-RU" dirty="0"/>
              <a:t>Активное противостояние, конкурентная борьба средств массовой информации с иными медиа-ресурсами за конечного потребителя, в целях удовлетворения его потребностей. </a:t>
            </a: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CF7D3A-9B5B-45A0-827D-0AB97CD7611E}"/>
              </a:ext>
            </a:extLst>
          </p:cNvPr>
          <p:cNvSpPr txBox="1"/>
          <p:nvPr/>
        </p:nvSpPr>
        <p:spPr>
          <a:xfrm>
            <a:off x="1111188" y="568173"/>
            <a:ext cx="99696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Таким образом, можно сделать вывод о том, что сущность данной теории состоит в разработке</a:t>
            </a:r>
          </a:p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модели процесса получения желаемых вознаграждений (GS) и полученных вознаграждений</a:t>
            </a:r>
          </a:p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(GO) от использования средств массовой информации. GS относится к вознаграждениям,</a:t>
            </a:r>
          </a:p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которые люди ищут от их использования, а GO относится к вознаграждениям, которые люди</a:t>
            </a:r>
          </a:p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реально получают от них.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7767C9-FE5B-43E9-A749-14CB1ACB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61" y="3151570"/>
            <a:ext cx="9151953" cy="32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FAE2-9C3A-4F39-8CBB-69830325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2394"/>
            <a:ext cx="9601200" cy="84124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Теория магической пули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644C8-DB89-4C39-A2A5-761ED091E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83" y="1438183"/>
            <a:ext cx="5663953" cy="4740676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Эффект воздействия СМИ на созна­ние средних людей аналогичен пуле. Сообщение проникает в мозг и трансформирует мысли и эмоции человека. Обычные люди не могут сопротивляться данному влиянию. В этом заключается магическая сила СМИ. Классическим примером правоты этой теории является эф­фект от передачи по радио в 1938 году в Нью-Йорке текста Г. Уэллса о высадке марсиан на землю. Многие слушатели, не зная, что это литера­турный текст, восприняли его как сообщение о реальном событии. Возникла массовая паника.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F5F49-A330-4004-8D6C-8E9098F5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167" y="1731146"/>
            <a:ext cx="5663953" cy="37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A985D-1B9E-49F8-BF33-397CDBA6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20993"/>
            <a:ext cx="9601200" cy="84124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Теория социального научения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2C2AB-5773-4D49-B9A7-ABF55587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81" y="1651247"/>
            <a:ext cx="3409765" cy="4341181"/>
          </a:xfrm>
        </p:spPr>
        <p:txBody>
          <a:bodyPr>
            <a:normAutofit/>
          </a:bodyPr>
          <a:lstStyle/>
          <a:p>
            <a:r>
              <a:rPr lang="ru-RU" sz="2400" dirty="0"/>
              <a:t>- популярная теория научения в психологии, согласно которой поведение человека обусловливается постоянным взаимным влиянием поведенческих, когнитивных и средовых факторов.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E54CF-4F11-4595-B004-09906A7AEEE2}"/>
              </a:ext>
            </a:extLst>
          </p:cNvPr>
          <p:cNvSpPr txBox="1"/>
          <p:nvPr/>
        </p:nvSpPr>
        <p:spPr>
          <a:xfrm>
            <a:off x="8513685" y="1651247"/>
            <a:ext cx="33113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Теория предложена А. Бандурой в 1969 году и позволила отойти от идей классического бихевиоризма, предложив новый взгляд на процесс научения и основные детерминанты поведения человека.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F9F818-0895-4F75-999B-165873A7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56" y="2022137"/>
            <a:ext cx="4683718" cy="32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509" y="353997"/>
            <a:ext cx="9492981" cy="8281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Теория культивации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113" y="1270971"/>
            <a:ext cx="4802820" cy="4739211"/>
          </a:xfrm>
        </p:spPr>
        <p:txBody>
          <a:bodyPr rtlCol="0">
            <a:noAutofit/>
          </a:bodyPr>
          <a:lstStyle/>
          <a:p>
            <a:pPr rtl="0"/>
            <a:r>
              <a:rPr lang="ru-RU" sz="2000" b="0" i="0" dirty="0">
                <a:effectLst/>
                <a:latin typeface="Arial" panose="020B0604020202020204" pitchFamily="34" charset="0"/>
              </a:rPr>
              <a:t>Культивация — это процесс формирования у человека определенного представления о мире, в котором одни характеристики людей или событий связаны с другими. </a:t>
            </a:r>
            <a:r>
              <a:rPr lang="ru-RU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Теория культивации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 предложенная </a:t>
            </a:r>
            <a:r>
              <a:rPr lang="ru-RU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Дж. </a:t>
            </a:r>
            <a:r>
              <a:rPr lang="ru-RU" sz="2000" b="0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Гербнером</a:t>
            </a:r>
            <a:r>
              <a:rPr lang="ru-RU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(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Gerbner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et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al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., 1980), гласит, что массовая коммуникация — прежде всего телевидение — является источником представлений о мире. Современный человек обладает большим количеством информации, которую не может почерпнуть из личного опыта. Сообщения массовой коммуникации поставляют аудитории знания о том, с чем она редко встречается в своей жизни 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68805-256E-4C61-AA10-A90C5311A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4" b="13113"/>
          <a:stretch/>
        </p:blipFill>
        <p:spPr>
          <a:xfrm>
            <a:off x="5891038" y="1794473"/>
            <a:ext cx="6031671" cy="36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кет с полосой, сине-зеленый: 16 x 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6C857B-E52C-4200-9223-45EEE86CA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69BF48-D9C3-4DE0-818A-0C2EC431B6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DE0ED7-AE8B-4CE1-892D-805FE0D47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сине-зеленой каймой (широкоэкранный формат)</Template>
  <TotalTime>0</TotalTime>
  <Words>507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Макет с полосой, сине-зеленый: 16 x 9</vt:lpstr>
      <vt:lpstr>Теории коммуникации </vt:lpstr>
      <vt:lpstr>Теория использования и удовлетворения </vt:lpstr>
      <vt:lpstr>Данный подход рассматривает СМИ в качестве инструмента, оказывающего медиа-эффект на аудиторию. Данный медиа-эффект характеризуется кардинальными отличиями от иных эффектов, ибо медиа - это высокодоступный продукт и аудитория, на которую ориентированы публикации в средствах массовой информации, представлена потребителями одного и того же продукта.</vt:lpstr>
      <vt:lpstr>Основными положениями теории использования и удовлетворения являются:</vt:lpstr>
      <vt:lpstr>Презентация PowerPoint</vt:lpstr>
      <vt:lpstr>Теория магической пули </vt:lpstr>
      <vt:lpstr>Теория социального научения </vt:lpstr>
      <vt:lpstr>Теория культивации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2023-12-02T18:50:11Z</dcterms:created>
  <dcterms:modified xsi:type="dcterms:W3CDTF">2024-02-07T18:57:22Z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