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8" r:id="rId2"/>
    <p:sldId id="256" r:id="rId3"/>
    <p:sldId id="257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3" r:id="rId21"/>
    <p:sldId id="274" r:id="rId22"/>
    <p:sldId id="276" r:id="rId23"/>
    <p:sldId id="299" r:id="rId24"/>
    <p:sldId id="278" r:id="rId25"/>
    <p:sldId id="281" r:id="rId26"/>
    <p:sldId id="282" r:id="rId27"/>
    <p:sldId id="283" r:id="rId28"/>
    <p:sldId id="280" r:id="rId29"/>
    <p:sldId id="279" r:id="rId30"/>
    <p:sldId id="290" r:id="rId31"/>
    <p:sldId id="284" r:id="rId32"/>
    <p:sldId id="285" r:id="rId33"/>
    <p:sldId id="286" r:id="rId34"/>
    <p:sldId id="297" r:id="rId35"/>
    <p:sldId id="300" r:id="rId36"/>
    <p:sldId id="288" r:id="rId37"/>
    <p:sldId id="289" r:id="rId38"/>
    <p:sldId id="291" r:id="rId39"/>
    <p:sldId id="292" r:id="rId40"/>
    <p:sldId id="293" r:id="rId41"/>
    <p:sldId id="296" r:id="rId42"/>
    <p:sldId id="294" r:id="rId43"/>
    <p:sldId id="295" r:id="rId4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B%D0%BE%D0%BF%D0%B0%D1%82%D0%BE%D1%87%D0%BD%D0%B0%D1%8F_%D0%BC%D0%B0%D1%88%D0%B8%D0%BD%D0%B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D%D0%B4%D0%B8%D1%86%D0%B8%D0%BE%D0%BD%D0%B8%D1%80%D0%BE%D0%B2%D0%B0%D0%BD%D0%B8%D0%B5_%D0%B2%D0%BE%D0%B7%D0%B4%D1%83%D1%85%D0%B0" TargetMode="External"/><Relationship Id="rId2" Type="http://schemas.openxmlformats.org/officeDocument/2006/relationships/hyperlink" Target="https://ru.wikipedia.org/wiki/%D0%92%D0%B5%D0%BD%D1%82%D0%B8%D0%BB%D1%8F%D1%86%D0%B8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A2%D1%83%D1%80%D0%B1%D0%BE%D0%BA%D0%BE%D0%BC%D0%BF%D1%80%D0%B5%D1%81%D1%81%D0%BE%D1%8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6%D0%B8%D0%B4%D0%BA%D0%BE%D1%81%D1%82%D1%8C" TargetMode="External"/><Relationship Id="rId7" Type="http://schemas.openxmlformats.org/officeDocument/2006/relationships/image" Target="../media/image22.jpeg"/><Relationship Id="rId2" Type="http://schemas.openxmlformats.org/officeDocument/2006/relationships/hyperlink" Target="https://ru.wikipedia.org/wiki/%D0%93%D0%B8%D0%B4%D1%80%D0%B0%D0%B2%D0%BB%D0%B8%D1%87%D0%B5%D1%81%D0%BA%D0%B8%D0%B5_%D0%BC%D0%B0%D1%88%D0%B8%D0%BD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s://ru.wikipedia.org/wiki/%D0%A2%D1%80%D1%83%D0%B1%D0%BE%D0%BF%D1%80%D0%BE%D0%B2%D0%BE%D0%B4" TargetMode="External"/><Relationship Id="rId4" Type="http://schemas.openxmlformats.org/officeDocument/2006/relationships/hyperlink" Target="https://ru.wikipedia.org/wiki/%D0%93%D0%B0%D0%B7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1%81%D0%B5%D0%B2%D0%BE%D0%B9_%D0%BD%D0%B0%D1%81%D0%BE%D1%81" TargetMode="External"/><Relationship Id="rId2" Type="http://schemas.openxmlformats.org/officeDocument/2006/relationships/hyperlink" Target="https://ru.wikipedia.org/wiki/%D0%A6%D0%B5%D0%BD%D1%82%D1%80%D0%BE%D0%B1%D0%B5%D0%B6%D0%BD%D1%8B%D0%B9_%D0%BD%D0%B0%D1%81%D0%BE%D1%8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8%D0%B4%D1%80%D0%BE%D1%82%D0%B0%D1%80%D0%B0%D0%BD%D0%BD%D1%8B%D0%B9_%D0%BD%D0%B0%D1%81%D0%BE%D1%81" TargetMode="External"/><Relationship Id="rId2" Type="http://schemas.openxmlformats.org/officeDocument/2006/relationships/hyperlink" Target="https://ru.wikipedia.org/wiki/%D0%A1%D1%82%D1%80%D1%83%D0%B9%D0%BD%D1%8B%D0%B9_%D0%BD%D0%B0%D1%81%D0%BE%D1%8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3%D0%B8%D0%B4%D1%80%D0%B0%D0%B2%D0%BB%D0%B8%D1%87%D0%B5%D1%81%D0%BA%D0%B8%D0%B9_%D1%83%D0%B4%D0%B0%D1%80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ru.wikipedia.org/wiki/%D0%AD%D0%BD%D0%B5%D1%80%D0%B3%D0%B5%D1%82%D0%B8%D1%87%D0%B5%D1%81%D0%BA%D0%B0%D1%8F_%D0%BC%D0%B0%D1%88%D0%B8%D0%BD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andex.ru/images/search?text=%D0%9A%D0%B0%D0%B1%D0%B5%D0%BB%D1%8C%20%D0%92%D0%92%D0%93%D0%9D%D0%93-LS%204%D1%8510&amp;source=related-duck" TargetMode="External"/><Relationship Id="rId4" Type="http://schemas.openxmlformats.org/officeDocument/2006/relationships/hyperlink" Target="http://yandex.ru/clck/jsredir?from=yandex.ru;images/search;images;;&amp;text=&amp;etext=6662.i1wlgt5vs5jKJjQO8lFRSwcNya2Qte7M53dPMVlNXxo7Vc_SsVX_BkA0CweDPLs8vr2iV7lGrOUX3-AtKmteW83yDwaPPUfg9z4q7kXaRbk.1d9e10e9eaa91d56abfb0a265b885354c2d008b5&amp;uuid=&amp;state=tid_Wvm4RM28ca_MiO4Ne9osTPtpHS9wicjEF5X7fRziVPIHCd9FyQ,,&amp;data=UlNrNmk5WktYejY4cHFySjRXSWhXSXBKSjJXU29aa2pUM0NEcnd5d2pwaHFXc0EtWHZlbGZxeDBfdDFLSnZUclN4eC1PQmUySC1IM1lOSmhtUWh4U0RJYllaMTRYMW5FNHlGUEdkTjB6Q2VMRDZRZVB4WDVSXzdua0dtZ25iWWZLMFBGaEc1SWpXcXJYVUF0TXl4NGlLb2RoNTNBMi11M3lEam9SVnY4RE5CdEJCMzdySXR6Q3RKekJNeUJnOUZmTlkwVFlYZllHM3ViX2dpb000SVNzNV8wbWRaanlzQkhkT2V3eHNYeDhUbyw,&amp;sign=11807528de19e36c792b77f0e60ee6f5&amp;keyno=0&amp;b64e=2&amp;l10n=ru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140968"/>
            <a:ext cx="7406208" cy="150304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Электрооборудование промышленности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1920" y="5301208"/>
            <a:ext cx="5184576" cy="1386488"/>
          </a:xfrm>
        </p:spPr>
        <p:txBody>
          <a:bodyPr>
            <a:normAutofit fontScale="92500"/>
          </a:bodyPr>
          <a:lstStyle/>
          <a:p>
            <a:pPr marL="0" lvl="0" indent="0" algn="r">
              <a:buClr>
                <a:srgbClr val="F14124">
                  <a:lumMod val="75000"/>
                </a:srgbClr>
              </a:buClr>
              <a:buNone/>
            </a:pPr>
            <a:r>
              <a:rPr lang="ru-RU" sz="2400" b="1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ЛЕКЦИЯ № 5 Электрооборудование компрессорных и насосных установок</a:t>
            </a:r>
          </a:p>
          <a:p>
            <a:pPr marL="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400" b="1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     Автор к.т.н., доцент Сидоров А.Е.</a:t>
            </a:r>
            <a:endParaRPr lang="ru-RU" sz="2400" b="1" dirty="0">
              <a:solidFill>
                <a:srgbClr val="212745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3772747" cy="259228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s://www.agenor.hr/wp-content/uploads/2014/06/page-rjesenja-projektiranje-el-teh-susta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3163074" cy="2106657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ergydiscuss.com/wp-content/uploads/2018/09/electricity-distribu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64" y="548680"/>
            <a:ext cx="3616513" cy="241040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819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08911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Винтовой компрессор</a:t>
            </a:r>
            <a:br>
              <a:rPr lang="ru-RU" dirty="0">
                <a:solidFill>
                  <a:srgbClr val="000000"/>
                </a:solidFill>
                <a:effectLst/>
                <a:latin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24744"/>
            <a:ext cx="8496944" cy="3474720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Роторный компрессор объёмного типа, в котором перемещение объёма газа происходит посредством бесконтактного взаимодействия двух синхронно вращающихся несимметрично профилированных винтовых роторов в корпусе (статоре) овальной формы, при этом перенос газа из полости всасывания в полость нагнетания происходит вдоль осей роторов.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upload.wikimedia.org/wikipedia/commons/thumb/4/4d/Asymmetric_Screw_Compressor_Rotor_Mesh.svg/1032px-Asymmetric_Screw_Compressor_Rotor_Mesh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268" y="4797152"/>
            <a:ext cx="3038386" cy="19313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kobelcocompressors.com/img/about/95/dry_screw_w_labels_low_res_r1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87714"/>
            <a:ext cx="3419624" cy="252409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047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3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Динамические (лопастные) компрессоры</a:t>
            </a:r>
            <a:br>
              <a:rPr lang="ru-RU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44824"/>
            <a:ext cx="8640960" cy="3474720"/>
          </a:xfrm>
        </p:spPr>
        <p:txBody>
          <a:bodyPr>
            <a:noAutofit/>
          </a:bodyPr>
          <a:lstStyle/>
          <a:p>
            <a:pPr algn="just"/>
            <a:r>
              <a:rPr lang="ru-RU" sz="3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В динамических компрессорах газ перекачивается непрерывным потоком. Механической основой любых подобных компрессоров является так называемая </a:t>
            </a:r>
            <a:r>
              <a:rPr lang="ru-RU" sz="3000" dirty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2" tooltip="Лопаточная машина"/>
              </a:rPr>
              <a:t>лопаточная машина</a:t>
            </a:r>
            <a:r>
              <a:rPr lang="ru-RU" sz="3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, рабочий процесс в которой всегда происходит в результате движения газа через системы межлопаточных каналов вращающихся роторов и неподвижных профилированных каналов корпуса компрессора.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16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pnevmoteh.ru/sites/default/files/centr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19242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compressormash.ru/upload/iblock/8ac/ri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642" y="3501007"/>
            <a:ext cx="4122507" cy="324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936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7" cy="1143000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конструкции динамические компрессоры бывают</a:t>
            </a:r>
            <a:r>
              <a:rPr lang="ru-RU" sz="4400" b="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51520" y="1772816"/>
            <a:ext cx="8784976" cy="4824536"/>
          </a:xfrm>
        </p:spPr>
        <p:txBody>
          <a:bodyPr>
            <a:normAutofit fontScale="92500"/>
          </a:bodyPr>
          <a:lstStyle/>
          <a:p>
            <a:pPr>
              <a:buFont typeface="Arial"/>
              <a:buChar char="•"/>
            </a:pP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центробежные (радиальные);</a:t>
            </a:r>
          </a:p>
          <a:p>
            <a:pPr>
              <a:buFont typeface="Arial"/>
              <a:buChar char="•"/>
            </a:pP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осевые;</a:t>
            </a:r>
          </a:p>
          <a:p>
            <a:pPr>
              <a:buFont typeface="Arial"/>
              <a:buChar char="•"/>
            </a:pPr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радиально-осевые (диагональные).</a:t>
            </a:r>
          </a:p>
          <a:p>
            <a:pPr marL="45720" indent="0">
              <a:buNone/>
            </a:pPr>
            <a:endParaRPr lang="ru-RU" sz="2800" dirty="0">
              <a:solidFill>
                <a:srgbClr val="22222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В центробежных компрессорах поток газа меняет направление движения, а напор создаётся посредством центробежной силы. В осевых компрессорах поток газа всегда движется вдоль оси ротора. Основное применение — 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tooltip="Вентиляция"/>
              </a:rPr>
              <a:t>вентиляция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tooltip="Кондиционирование воздуха"/>
              </a:rPr>
              <a:t>кондиционирование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tooltip="Турбокомпрессор"/>
              </a:rPr>
              <a:t>турбокомпрессоры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686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rgbClr val="C00000"/>
                </a:solidFill>
              </a:rPr>
              <a:t>2. </a:t>
            </a: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Назначение, устройство и принцип действия насосов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772816"/>
            <a:ext cx="8568952" cy="352839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err="1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Насо́с</a:t>
            </a:r>
            <a:r>
              <a:rPr lang="ru-RU" sz="3600" dirty="0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— 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 tooltip="Гидравлические машины"/>
              </a:rPr>
              <a:t>гидравлическая машина</a:t>
            </a:r>
            <a:r>
              <a:rPr lang="ru-RU" sz="3600" dirty="0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преобразующая механическую энергию приводного двигателя или мускульную энергию (в ручных насосах) в энергию потока 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3" tooltip="Жидкость"/>
              </a:rPr>
              <a:t>жидкости</a:t>
            </a:r>
            <a:r>
              <a:rPr lang="ru-RU" sz="3600" dirty="0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служащую для перемещения и создания напора жидкостей всех видов, механической смеси жидкости с твёрдыми и коллоидными веществами или сжиженных 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 tooltip="Газ"/>
              </a:rPr>
              <a:t>газов</a:t>
            </a:r>
            <a:r>
              <a:rPr lang="ru-RU" sz="3600" dirty="0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Разность давлений жидкости на выходе из насоса и присоединённом 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5" tooltip="Трубопровод"/>
              </a:rPr>
              <a:t>трубопроводе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обусловливает её перемещение.</a:t>
            </a:r>
            <a:endParaRPr lang="ru-RU" sz="3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5" name="AutoShape 2" descr="https://cargotogo.com/u/2207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cargotogo.com/u/22077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cargotogo.com/u/22077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cargotogo.com/u/220776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0" name="Picture 10" descr="https://avatars.mds.yandex.net/get-marketpic/206654/market_HHclGyxBQ6obiB25gjO81A/ori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97152"/>
            <a:ext cx="2836026" cy="185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s://cdnmedia.220-volt.ru/content/products/534/534515/images/original/_/1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433" y="4808934"/>
            <a:ext cx="3024334" cy="193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488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1" cy="1143000"/>
          </a:xfrm>
        </p:spPr>
        <p:txBody>
          <a:bodyPr/>
          <a:lstStyle/>
          <a:p>
            <a:pPr algn="ctr"/>
            <a:r>
              <a:rPr lang="ru-RU" b="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Классификация насосов по принципу действия</a:t>
            </a:r>
            <a:br>
              <a:rPr lang="ru-RU" b="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44824"/>
            <a:ext cx="8496944" cy="4680520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По характеру сил преобладающих в насосе: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объёмные</a:t>
            </a:r>
            <a:r>
              <a:rPr lang="ru-RU" sz="32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, в которых преобладают силы давления, и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динамические</a:t>
            </a:r>
            <a:r>
              <a:rPr lang="ru-RU" sz="32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, в которых преобладают силы инерции.</a:t>
            </a:r>
          </a:p>
          <a:p>
            <a:pPr algn="just"/>
            <a:r>
              <a:rPr lang="ru-RU" sz="32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По характеру соединения рабочей камеры с входом и выходом из насоса: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периодическое соединение</a:t>
            </a:r>
            <a:r>
              <a:rPr lang="ru-RU" sz="32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(объёмные насосы) и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постоянное соединение входа и выхода</a:t>
            </a:r>
            <a:r>
              <a:rPr lang="ru-RU" sz="32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(динамические насосы).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636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8smky3HsDTo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1" y="96264"/>
            <a:ext cx="5184576" cy="308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48276" y="1406327"/>
            <a:ext cx="2400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объемный</a:t>
            </a:r>
          </a:p>
        </p:txBody>
      </p:sp>
      <p:pic>
        <p:nvPicPr>
          <p:cNvPr id="1028" name="Picture 4" descr="http://artego.pro/upload/parse/files/test_278de3e4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24966"/>
            <a:ext cx="4584601" cy="356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3064" y="4907865"/>
            <a:ext cx="3030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динамический</a:t>
            </a: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3315675" y="5061844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 flipH="1">
            <a:off x="5548803" y="1556792"/>
            <a:ext cx="1037816" cy="5663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528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Объёмные насосы</a:t>
            </a:r>
            <a:br>
              <a:rPr lang="ru-RU" dirty="0">
                <a:solidFill>
                  <a:srgbClr val="000000"/>
                </a:solidFill>
                <a:effectLst/>
                <a:latin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24744"/>
            <a:ext cx="8496944" cy="5472608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Процесс объёмных насосов основан на попеременном заполнении рабочей камеры жидкостью и вытеснении её из рабочей камеры. Некоторые виды объёмных насосов:</a:t>
            </a:r>
          </a:p>
          <a:p>
            <a:pPr algn="just"/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импеллерные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пластинчатые;</a:t>
            </a:r>
          </a:p>
          <a:p>
            <a:pPr algn="just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винтовые;</a:t>
            </a:r>
          </a:p>
          <a:p>
            <a:pPr algn="just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поршневые;</a:t>
            </a:r>
          </a:p>
          <a:p>
            <a:pPr algn="just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перистальтические;</a:t>
            </a:r>
          </a:p>
          <a:p>
            <a:pPr algn="just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мембранные.</a:t>
            </a:r>
          </a:p>
        </p:txBody>
      </p:sp>
      <p:pic>
        <p:nvPicPr>
          <p:cNvPr id="2050" name="Picture 2" descr="https://cdn.promdevelop.ru/wp-content/uploads/0-nasos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350" y="3789040"/>
            <a:ext cx="5389133" cy="249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706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5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Динамические насосы</a:t>
            </a:r>
            <a:br>
              <a:rPr lang="ru-RU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8568952" cy="518457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Динамические насосы подразделяются на: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Лопастные насосы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, рабочим органом у которых служит лопастное колесо или </a:t>
            </a:r>
            <a:r>
              <a:rPr lang="ru-RU" sz="24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мелкозаходный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шнек. В них входят: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u="sng" dirty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2" tooltip="Центробежный насос"/>
              </a:rPr>
              <a:t>Центробежные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, у которых преобразование механической энергии привода в потенциальную энергию потока происходит вследствие центробежных сил, возникающих при взаимодействии лопаток рабочего колеса с жидкостью. 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3" tooltip="Осевой насос"/>
              </a:rPr>
              <a:t>Осевые (пропеллерные) насосы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, рабочим органом которых служит лопастное колесо пропеллерного типа. Жидкость в этих насосах перемещаются вдоль оси вращения колеса. Быстроходные насосы с высоким коэффициентом быстроходности, характеризуются большими значениями подач, но низких значениях напора.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497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z.all.biz/img/kz/catalog/435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73697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24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59" cy="2160240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Электрооборудование компрессоров и насосов </a:t>
            </a:r>
          </a:p>
        </p:txBody>
      </p:sp>
      <p:pic>
        <p:nvPicPr>
          <p:cNvPr id="1026" name="Picture 2" descr="https://dab24.ru/wp-content/uploads/2016/11/449fd3102b0611e680d0d43d7eed09c1_a3769a02ab5411e680d6d43d7eed09c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861048"/>
            <a:ext cx="4834149" cy="2664295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b/ba/%D0%9A%D0%BE%D0%BC%D0%BF%D1%80%D0%B5%D1%81%D1%81%D0%BE%D1%80_Corcen_%D0%B4%D0%BB%D1%8F_%D0%A1%D0%A3%D0%93.jpg/250px-%D0%9A%D0%BE%D0%BC%D0%BF%D1%80%D0%B5%D1%81%D1%81%D0%BE%D1%80_Corcen_%D0%B4%D0%BB%D1%8F_%D0%A1%D0%A3%D0%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971" y="2163287"/>
            <a:ext cx="3506835" cy="3029907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891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6376" y="4372168"/>
            <a:ext cx="34942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424936" cy="5793824"/>
          </a:xfrm>
        </p:spPr>
        <p:txBody>
          <a:bodyPr>
            <a:normAutofit/>
          </a:bodyPr>
          <a:lstStyle/>
          <a:p>
            <a:pPr algn="just">
              <a:buFont typeface="Arial"/>
              <a:buChar char="•"/>
            </a:pPr>
            <a:r>
              <a:rPr lang="ru-RU" b="1" dirty="0">
                <a:solidFill>
                  <a:srgbClr val="222222"/>
                </a:solidFill>
                <a:latin typeface="Arial"/>
              </a:rPr>
              <a:t>Вихревые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насосы — отдельный тип лопастных насосов, в которых преобразование механической энергии в потенциальную энергию потока (напор) происходит за счёт вихреобразования в рабочем канале насоса.</a:t>
            </a:r>
          </a:p>
          <a:p>
            <a:pPr algn="just">
              <a:buFont typeface="Arial"/>
              <a:buChar char="•"/>
            </a:pPr>
            <a:r>
              <a:rPr lang="ru-RU" sz="2400" b="1" dirty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2" tooltip="Струйный насос"/>
              </a:rPr>
              <a:t>Струйные насосы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, в которых перемещение жидкости осуществляется за счёт энергии потока вспомогательной жидкости, пара или газа (нет подвижных частей, но низкий КПД).</a:t>
            </a:r>
          </a:p>
          <a:p>
            <a:pPr algn="just">
              <a:buFont typeface="Arial"/>
              <a:buChar char="•"/>
            </a:pPr>
            <a:r>
              <a:rPr lang="ru-RU" sz="2400" b="1" dirty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3" tooltip="Гидротаранный насос"/>
              </a:rPr>
              <a:t>Тараны (гидротараны)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, использующие явление </a:t>
            </a:r>
            <a:r>
              <a:rPr lang="ru-RU" sz="2400" dirty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4" tooltip="Гидравлический удар"/>
              </a:rPr>
              <a:t>гидравлического удара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 для нагнетания жидкости (минимум подвижных частей, почти нет трущихся поверхностей, простота конструкции, способность развивать высокое давление на выходе, низкие КПД и производительность)</a:t>
            </a:r>
          </a:p>
          <a:p>
            <a:pPr algn="just">
              <a:buFont typeface="Arial"/>
              <a:buChar char="•"/>
            </a:pPr>
            <a:endParaRPr lang="ru-RU" dirty="0">
              <a:solidFill>
                <a:srgbClr val="222222"/>
              </a:solidFill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992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yreniepro.ru/wp-content/uploads/2017/03/Printsip-raboty-vihrevogo-nasosa-768x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1" y="836712"/>
            <a:ext cx="8885486" cy="497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561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59" cy="187220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Назначение, устройство и принцип действия электрооборудования компрессоров и насосов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204864"/>
            <a:ext cx="8640960" cy="2376264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rgbClr val="42424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Основной характеристикой насоса является осуществляемая им объёмная подача жидкости - количество жидкости, перемещаемое за единицу времени, а также развиваемое давление или соответствующий ему напор.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http://electrolite.ru/Pc/shop/full/331_15320058692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18484"/>
            <a:ext cx="2304256" cy="230425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ikatadental.com/d/file/PRODUCTS/Dental%20Unit%20Accessaries/2016-03-18/187185200d8ee8f55418a8f88254278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81128"/>
            <a:ext cx="2843808" cy="213285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ertifieddentalsupply.com/1301/12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4345632"/>
            <a:ext cx="2562111" cy="2368352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320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800" dirty="0">
                <a:solidFill>
                  <a:srgbClr val="42424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сфере применения насосы разделяют на бытовые и промышленные.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https://sidex.ru/images_offers/912/912676/eco_gfi11p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7" y="1358771"/>
            <a:ext cx="3768353" cy="3768353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brus.ru/images/content-st/0003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85" y="3645024"/>
            <a:ext cx="4871341" cy="295232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hema-raboty-teplovogo-naso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499" y="1212420"/>
            <a:ext cx="3107949" cy="203052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489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51520" y="260648"/>
            <a:ext cx="8642350" cy="6408738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rgbClr val="42424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Бытовые насосы используют для водоснабжения, отопления и канализации в жилых и производственных помещениях.</a:t>
            </a:r>
          </a:p>
          <a:p>
            <a:pPr algn="just"/>
            <a:r>
              <a:rPr lang="ru-RU" sz="2800" dirty="0">
                <a:solidFill>
                  <a:srgbClr val="424242"/>
                </a:solidFill>
                <a:latin typeface="Tahoma"/>
              </a:rPr>
              <a:t>Промышленная насосная техника - это насосы для систем охлаждения, подачи воды в различных промышленных установках, установках для водоочистки, насосы для промывки под высоким давлением, перекачивания пищевых продуктов, подачи воды в котлы.</a:t>
            </a:r>
          </a:p>
          <a:p>
            <a:pPr algn="just"/>
            <a:r>
              <a:rPr lang="ru-RU" sz="2800" dirty="0">
                <a:solidFill>
                  <a:srgbClr val="424242"/>
                </a:solidFill>
                <a:latin typeface="Tahoma"/>
              </a:rPr>
              <a:t>Приводом для вращения насоса являются электрические двигатели </a:t>
            </a:r>
            <a:r>
              <a:rPr lang="ru-RU" sz="2800" b="1" dirty="0">
                <a:solidFill>
                  <a:srgbClr val="C00000"/>
                </a:solidFill>
                <a:latin typeface="Tahoma"/>
              </a:rPr>
              <a:t>асинхронные</a:t>
            </a:r>
            <a:r>
              <a:rPr lang="ru-RU" sz="2800" dirty="0">
                <a:solidFill>
                  <a:srgbClr val="424242"/>
                </a:solidFill>
                <a:latin typeface="Tahoma"/>
              </a:rPr>
              <a:t> и </a:t>
            </a:r>
            <a:r>
              <a:rPr lang="ru-RU" sz="2800" b="1" dirty="0">
                <a:solidFill>
                  <a:srgbClr val="C00000"/>
                </a:solidFill>
                <a:latin typeface="Tahoma"/>
              </a:rPr>
              <a:t>синхронные.</a:t>
            </a:r>
          </a:p>
          <a:p>
            <a:pPr marL="45720" indent="0" algn="just">
              <a:buNone/>
            </a:pPr>
            <a:endParaRPr lang="ru-RU" sz="2800" dirty="0">
              <a:solidFill>
                <a:srgbClr val="424242"/>
              </a:solidFill>
              <a:latin typeface="Tahoma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852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6376" y="4372168"/>
            <a:ext cx="34942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04664"/>
            <a:ext cx="8712968" cy="604867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</a:pPr>
            <a:r>
              <a:rPr lang="ru-RU" sz="31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Компрессоры, как и другие сложные технические устройства, обладают массой разнообразных характеристик, варьирующихся в больших пределах.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31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Наиболее влияние на применимость компрессора оказывают следующие характеристики:</a:t>
            </a:r>
          </a:p>
          <a:p>
            <a:pPr>
              <a:buFont typeface="Arial"/>
              <a:buChar char="•"/>
            </a:pPr>
            <a:r>
              <a:rPr lang="ru-RU" sz="31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рабочее давление;</a:t>
            </a:r>
          </a:p>
          <a:p>
            <a:pPr>
              <a:buFont typeface="Arial"/>
              <a:buChar char="•"/>
            </a:pPr>
            <a:r>
              <a:rPr lang="ru-RU" sz="31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производительность;</a:t>
            </a:r>
          </a:p>
          <a:p>
            <a:pPr>
              <a:buFont typeface="Arial"/>
              <a:buChar char="•"/>
            </a:pPr>
            <a:r>
              <a:rPr lang="ru-RU" sz="31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мощность.</a:t>
            </a:r>
          </a:p>
          <a:p>
            <a:pPr marL="45720" indent="0">
              <a:buNone/>
            </a:pPr>
            <a:br>
              <a:rPr lang="ru-RU" sz="2800" dirty="0"/>
            </a:b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http://intech-gmbh.ru/wp-content/uploads/2018/07/image001-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292" y="4077072"/>
            <a:ext cx="4817572" cy="270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190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4368" y="4372168"/>
            <a:ext cx="421432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31520"/>
            <a:ext cx="8712968" cy="3474720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424242"/>
                </a:solidFill>
                <a:latin typeface="Tahoma"/>
              </a:rPr>
              <a:t>В большинстве случаев приводом поршневого компрессора служит электродвигатель или двигатель внутреннего сгорания. В редких случаях они приводятся в движение от паровой турбины (через редуктор) или с помощью гидропривода (в установках сверхвысокого давления). Привод от электродвигателя имеет наибольшее распространение.</a:t>
            </a:r>
            <a:endParaRPr lang="ru-RU" sz="2400" dirty="0"/>
          </a:p>
        </p:txBody>
      </p:sp>
      <p:pic>
        <p:nvPicPr>
          <p:cNvPr id="3074" name="Picture 2" descr="http://alfasnabtorg.ru/templates/images/saer/Ncbz(1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632535"/>
            <a:ext cx="4536503" cy="310076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hydro-vacuum.ru/images_kategorie/company/P11509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312" y="3717031"/>
            <a:ext cx="3998335" cy="299875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319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59" cy="1143000"/>
          </a:xfrm>
        </p:spPr>
        <p:txBody>
          <a:bodyPr/>
          <a:lstStyle/>
          <a:p>
            <a:pPr algn="ctr"/>
            <a:r>
              <a:rPr lang="ru-RU" sz="3600" b="0" dirty="0">
                <a:solidFill>
                  <a:srgbClr val="C00000"/>
                </a:solidFill>
                <a:effectLst/>
                <a:latin typeface="Tahoma"/>
              </a:rPr>
              <a:t>В зависимости от применяемых двигателей компрессоров и насосов: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44824"/>
            <a:ext cx="8640960" cy="1368152"/>
          </a:xfrm>
        </p:spPr>
        <p:txBody>
          <a:bodyPr/>
          <a:lstStyle/>
          <a:p>
            <a:r>
              <a:rPr lang="ru-RU" dirty="0"/>
              <a:t>привод от электрического двигателя;</a:t>
            </a:r>
          </a:p>
          <a:p>
            <a:r>
              <a:rPr lang="ru-RU" dirty="0"/>
              <a:t>привод от двигателя внутреннего сгорания;</a:t>
            </a:r>
          </a:p>
          <a:p>
            <a:r>
              <a:rPr lang="ru-RU" dirty="0"/>
              <a:t>газотурбинный привод.</a:t>
            </a:r>
          </a:p>
        </p:txBody>
      </p:sp>
      <p:pic>
        <p:nvPicPr>
          <p:cNvPr id="1026" name="Picture 2" descr="http://spectehnica.net/uslugi/IMG_2986-m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4" y="3429000"/>
            <a:ext cx="3240360" cy="243027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6021288"/>
            <a:ext cx="2678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электрический</a:t>
            </a:r>
          </a:p>
        </p:txBody>
      </p:sp>
      <p:pic>
        <p:nvPicPr>
          <p:cNvPr id="1030" name="Picture 6" descr="http://moskva.grainboard.ru/data/tradeboard/95234/tradeboardhQHTMd_im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29997"/>
            <a:ext cx="2442632" cy="266818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74161" y="6085045"/>
            <a:ext cx="75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ДВС</a:t>
            </a:r>
          </a:p>
        </p:txBody>
      </p:sp>
      <p:pic>
        <p:nvPicPr>
          <p:cNvPr id="1032" name="Picture 8" descr="http://auto-zapchasti.com.ua/wp-content/uploads/2016/11/turbokompressor-v-razrez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53631"/>
            <a:ext cx="3001887" cy="2287729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93882" y="6085045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ГТД</a:t>
            </a:r>
          </a:p>
        </p:txBody>
      </p:sp>
    </p:spTree>
    <p:extLst>
      <p:ext uri="{BB962C8B-B14F-4D97-AF65-F5344CB8AC3E}">
        <p14:creationId xmlns:p14="http://schemas.microsoft.com/office/powerpoint/2010/main" val="4048338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333375"/>
            <a:ext cx="8496300" cy="3473450"/>
          </a:xfrm>
        </p:spPr>
        <p:txBody>
          <a:bodyPr>
            <a:noAutofit/>
          </a:bodyPr>
          <a:lstStyle/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Привод</a:t>
            </a:r>
            <a:r>
              <a:rPr lang="ru-RU" sz="2800" i="1" dirty="0">
                <a:solidFill>
                  <a:srgbClr val="42424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ru-RU" sz="2800" dirty="0">
                <a:solidFill>
                  <a:srgbClr val="42424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это устройство для приведения в действие машин и механизмов, состоящее из источника энергии (двигателя), передаточного механизма и аппаратуры управления. Привод для компрессора и насоса включает в себя двигатель ( основная часть), механизм передачи движения от двигателя к валу механизма и аппаратуру управления. 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http://5fan.ru/files/0/5fan_ru_4512.html_files/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29089"/>
            <a:ext cx="6708654" cy="276293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175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392" y="4372168"/>
            <a:ext cx="205408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640960" cy="3474720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агрегатах небольшой мощности обычно применяют асинхронные двигатели с короткозамкнутым ротором, питаемые от сети 380 В. Для привода насосов мощностью свыше 100 кВт устанавливают асинхронные и синхронные двигатели на 6 и 10 </a:t>
            </a:r>
            <a:r>
              <a:rPr lang="ru-RU" sz="280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кВ</a:t>
            </a:r>
            <a:r>
              <a:rPr lang="ru-RU" sz="2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 прямым пуском, т. е. с включением на полное напряжение сети.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http://3.bp.blogspot.com/-lt7yioAywkY/U0UypamVsFI/AAAAAAAAB6Y/yXZa1wkU_Xw/s1600/electric+motor+cross+sec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3838799" cy="276393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troy-posobie.ru/wp-content/uploads/2015/08/Osnovnye-chasti-generatora-peremennogo-toka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7866"/>
            <a:ext cx="4183038" cy="319711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289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9694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Назначение, устройство и принцип действия компрессоров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3" y="1844824"/>
            <a:ext cx="8568952" cy="2016224"/>
          </a:xfrm>
        </p:spPr>
        <p:txBody>
          <a:bodyPr>
            <a:normAutofit lnSpcReduction="10000"/>
          </a:bodyPr>
          <a:lstStyle/>
          <a:p>
            <a:r>
              <a:rPr lang="ru-RU" sz="3200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Компрессор</a:t>
            </a:r>
            <a:r>
              <a:rPr lang="ru-RU" sz="32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 (от лат. </a:t>
            </a:r>
            <a:r>
              <a:rPr lang="ru-RU" sz="32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compressio</a:t>
            </a:r>
            <a:r>
              <a:rPr lang="ru-RU" sz="32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 — сжатие) — </a:t>
            </a:r>
            <a:r>
              <a:rPr lang="ru-RU" sz="3200" dirty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2" tooltip="Энергетическая машина"/>
              </a:rPr>
              <a:t>энергетическая машина</a:t>
            </a:r>
            <a:r>
              <a:rPr lang="ru-RU" sz="32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 или устройство для повышения давления (сжатия) и перемещения газообразных веществ.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ase.net.au/wp-content/uploads/2011/11/KAP-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47014"/>
            <a:ext cx="4248471" cy="270422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oodlike.org/wp-content/uploads/2017/07/kom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4032448" cy="304506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052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640960" cy="1143000"/>
          </a:xfrm>
        </p:spPr>
        <p:txBody>
          <a:bodyPr/>
          <a:lstStyle/>
          <a:p>
            <a:pPr algn="ctr"/>
            <a:r>
              <a:rPr lang="ru-RU" b="0" dirty="0">
                <a:solidFill>
                  <a:srgbClr val="C00000"/>
                </a:solidFill>
                <a:effectLst/>
                <a:latin typeface="Tahoma"/>
              </a:rPr>
              <a:t>Промежуточные звенья приводов: </a:t>
            </a:r>
            <a:endParaRPr lang="ru-RU" b="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628800"/>
            <a:ext cx="5184576" cy="347472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424242"/>
                </a:solidFill>
                <a:latin typeface="Tahoma"/>
              </a:rPr>
              <a:t>соединительные муфты; </a:t>
            </a:r>
          </a:p>
          <a:p>
            <a:r>
              <a:rPr lang="ru-RU" sz="3200" dirty="0">
                <a:solidFill>
                  <a:srgbClr val="424242"/>
                </a:solidFill>
                <a:latin typeface="Tahoma"/>
              </a:rPr>
              <a:t>ременные передачи;</a:t>
            </a:r>
          </a:p>
          <a:p>
            <a:r>
              <a:rPr lang="ru-RU" sz="3200" dirty="0">
                <a:solidFill>
                  <a:srgbClr val="424242"/>
                </a:solidFill>
                <a:latin typeface="Tahoma"/>
              </a:rPr>
              <a:t>редуктора.</a:t>
            </a:r>
            <a:endParaRPr lang="ru-RU" sz="3200" dirty="0"/>
          </a:p>
        </p:txBody>
      </p:sp>
      <p:pic>
        <p:nvPicPr>
          <p:cNvPr id="6146" name="Picture 2" descr="https://ok-t.ru/helpiksorg/baza4/232109182393.files/image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3810000" cy="261937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83563" y="6215211"/>
            <a:ext cx="171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редуктор</a:t>
            </a:r>
          </a:p>
        </p:txBody>
      </p:sp>
      <p:pic>
        <p:nvPicPr>
          <p:cNvPr id="6148" name="Picture 4" descr="http://elastictrade.ru/wp-content/uploads/2017/03/0371H_EX_Bloweragg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767" y="1556792"/>
            <a:ext cx="3327117" cy="187220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18233" y="3527430"/>
            <a:ext cx="3554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ременные передачи</a:t>
            </a:r>
          </a:p>
        </p:txBody>
      </p:sp>
      <p:pic>
        <p:nvPicPr>
          <p:cNvPr id="6152" name="Picture 8" descr="http://www.mechanic-techno.com/catalog/img/%D1%8D%D0%BB%D0%B0%D1%81%D1%82%D0%B8%D1%87%D0%BD%D0%B0%D1%8F_%D0%BC%D1%83%D1%84%D1%82%D0%B0_hadeflex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83778"/>
            <a:ext cx="3366964" cy="216503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34768" y="6248815"/>
            <a:ext cx="404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соединительная муфта</a:t>
            </a:r>
          </a:p>
        </p:txBody>
      </p:sp>
    </p:spTree>
    <p:extLst>
      <p:ext uri="{BB962C8B-B14F-4D97-AF65-F5344CB8AC3E}">
        <p14:creationId xmlns:p14="http://schemas.microsoft.com/office/powerpoint/2010/main" val="102107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785225" cy="1143000"/>
          </a:xfrm>
        </p:spPr>
        <p:txBody>
          <a:bodyPr/>
          <a:lstStyle/>
          <a:p>
            <a:pPr algn="ctr"/>
            <a:r>
              <a:rPr lang="ru-RU" sz="4000" b="0" dirty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Три наиболее популярные схемы управления асинхронным двигателем</a:t>
            </a:r>
            <a:br>
              <a:rPr lang="ru-RU" sz="4000" b="0" dirty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40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Ð¡ÑÐµÐ¼Ð° ÑÐ¿ÑÐ°Ð²Ð»ÐµÐ½Ð¸Ñ Ð´Ð²Ð¸Ð³Ð°ÑÐµÐ»ÐµÐ¼ Ñ Ð¿Ð¾Ð¼Ð¾ÑÑÑ Ð¼Ð°Ð³Ð½Ð¸ÑÐ½Ð¾Ð³Ð¾ Ð¿ÑÑÐºÐ°ÑÐµÐ»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7272808" cy="376118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9430" y="6313090"/>
            <a:ext cx="794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555555"/>
                </a:solidFill>
                <a:latin typeface="Arial"/>
              </a:rPr>
              <a:t>1. Схема управления двигателем с помощью магнитного пускателя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506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¡ÑÐµÐ¼Ð° ÑÐ¿ÑÐ°Ð²Ð»ÐµÐ½Ð¸Ñ ÑÐµÐ²ÐµÑÑÐ¸Ð²Ð½ÑÐ¼ Ð´Ð²Ð¸Ð³Ð°ÑÐµÐ»ÐµÐ¼ Ñ Ð¿Ð¾Ð¼Ð¾ÑÑÑ Ð´Ð²ÑÑ Ð¼Ð°Ð³Ð½Ð¸ÑÐ½ÑÑ Ð¿ÑÑÐºÐ°ÑÐµÐ»Ðµ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1"/>
            <a:ext cx="7632848" cy="533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2751" y="6021288"/>
            <a:ext cx="7158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rgbClr val="555555"/>
                </a:solidFill>
                <a:latin typeface="Arial"/>
              </a:rPr>
              <a:t>2. Схема управления реверсивным двигателем с помощью </a:t>
            </a:r>
          </a:p>
          <a:p>
            <a:pPr algn="ctr"/>
            <a:r>
              <a:rPr lang="ru-RU" b="1" dirty="0">
                <a:solidFill>
                  <a:srgbClr val="555555"/>
                </a:solidFill>
                <a:latin typeface="Arial"/>
              </a:rPr>
              <a:t>двух магнитных пускателей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563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¡ÑÐµÐ¼Ð° ÑÐ¿ÑÐ°Ð²Ð»ÐµÐ½Ð¸Ñ ÑÐµÐ²ÐµÑÑÐ¸Ð²Ð½ÑÐ¼ Ð´Ð²Ð¸Ð³Ð°ÑÐµÐ»ÐµÐ¼ Ñ Ð¿Ð¾Ð¼Ð¾ÑÑÑ Ð´Ð²ÑÑ Ð¼Ð°Ð³Ð½Ð¸ÑÐ½ÑÑ Ð¿ÑÑÐºÐ°ÑÐµÐ»ÐµÐ¹ Ð¸ ÑÑÐµÑ ÐºÐ½Ð¾Ð¿Ð¾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408712" cy="511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635412"/>
            <a:ext cx="7089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555555"/>
                </a:solidFill>
                <a:latin typeface="Arial"/>
              </a:rPr>
              <a:t>3. </a:t>
            </a:r>
            <a:r>
              <a:rPr lang="ru-RU" b="1" dirty="0">
                <a:solidFill>
                  <a:srgbClr val="555555"/>
                </a:solidFill>
                <a:latin typeface="Arial"/>
              </a:rPr>
              <a:t>Схема управления реверсивным двигателем с помощью </a:t>
            </a:r>
          </a:p>
          <a:p>
            <a:pPr algn="ctr"/>
            <a:r>
              <a:rPr lang="ru-RU" b="1" dirty="0">
                <a:solidFill>
                  <a:srgbClr val="555555"/>
                </a:solidFill>
                <a:latin typeface="Arial"/>
              </a:rPr>
              <a:t>двух магнитных пускателей и трех кнопок </a:t>
            </a:r>
          </a:p>
          <a:p>
            <a:pPr algn="ctr"/>
            <a:r>
              <a:rPr lang="ru-RU" b="1" dirty="0">
                <a:solidFill>
                  <a:srgbClr val="555555"/>
                </a:solidFill>
                <a:latin typeface="Arial"/>
              </a:rPr>
              <a:t>(две из которых имеют контакты с механической связью)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732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electrikam.com/wp-content/uploads/2018/01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4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3310136"/>
            <a:ext cx="48965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5D5D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QF –  автоматический выключатель.</a:t>
            </a:r>
          </a:p>
          <a:p>
            <a:pPr lvl="0"/>
            <a:r>
              <a:rPr lang="ru-RU" sz="2400" b="1" dirty="0">
                <a:solidFill>
                  <a:srgbClr val="5D5D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KM – электромагнитный пускатель или контактор. </a:t>
            </a:r>
          </a:p>
          <a:p>
            <a:pPr lvl="0"/>
            <a:r>
              <a:rPr lang="ru-RU" sz="2400" b="1" dirty="0">
                <a:solidFill>
                  <a:srgbClr val="5D5D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SB2 – это кнопка стоп.</a:t>
            </a:r>
          </a:p>
          <a:p>
            <a:pPr lvl="0"/>
            <a:r>
              <a:rPr lang="ru-RU" sz="2400" b="1" dirty="0">
                <a:solidFill>
                  <a:srgbClr val="5D5D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SB1 – кнопка пуск.</a:t>
            </a:r>
          </a:p>
          <a:p>
            <a:pPr lvl="0"/>
            <a:r>
              <a:rPr lang="ru-RU" sz="2400" b="1" dirty="0">
                <a:solidFill>
                  <a:srgbClr val="5D5D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KK –  тепловое реле.</a:t>
            </a:r>
          </a:p>
          <a:p>
            <a:pPr lvl="0"/>
            <a:r>
              <a:rPr lang="en-US" sz="2400" b="1" dirty="0">
                <a:solidFill>
                  <a:srgbClr val="5D5D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 </a:t>
            </a:r>
            <a:r>
              <a:rPr lang="ru-RU" sz="2400" b="1" dirty="0">
                <a:solidFill>
                  <a:srgbClr val="5D5D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r>
              <a:rPr lang="en-US" sz="2400" b="1" dirty="0">
                <a:solidFill>
                  <a:srgbClr val="5D5D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2400" b="1" dirty="0">
                <a:solidFill>
                  <a:srgbClr val="5D5D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предохранитель.</a:t>
            </a:r>
          </a:p>
          <a:p>
            <a:pPr lvl="0"/>
            <a:r>
              <a:rPr lang="ru-RU" sz="2400" b="1" dirty="0">
                <a:solidFill>
                  <a:srgbClr val="5D5D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 – асинхронный двигатель.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2610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260350"/>
            <a:ext cx="8640960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b="0" dirty="0">
                <a:latin typeface="Tahoma" pitchFamily="34" charset="0"/>
                <a:ea typeface="Tahoma" pitchFamily="34" charset="0"/>
                <a:cs typeface="Tahoma" pitchFamily="34" charset="0"/>
              </a:rPr>
              <a:t>Основным элементом связи между электротехническими устройствами являются электрические провода и кабели </a:t>
            </a:r>
          </a:p>
        </p:txBody>
      </p:sp>
      <p:pic>
        <p:nvPicPr>
          <p:cNvPr id="3074" name="Picture 2" descr="https://elektrikadeshevo.ru/upload/iblock/2c0/VVGng%28A%29-LS%204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744416" cy="265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rayter.ru/upload/iblock/6d9/6d9158fc188b6b77c551718b302938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57328"/>
            <a:ext cx="3742149" cy="257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68520" y="5013176"/>
            <a:ext cx="2957220" cy="369332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Helvetica"/>
                <a:hlinkClick r:id="rId4"/>
              </a:rPr>
              <a:t>Кабель ВВГ-П </a:t>
            </a:r>
            <a:r>
              <a:rPr lang="ru-RU" dirty="0" err="1">
                <a:solidFill>
                  <a:srgbClr val="C00000"/>
                </a:solidFill>
                <a:latin typeface="Helvetica"/>
                <a:hlinkClick r:id="rId4"/>
              </a:rPr>
              <a:t>нг</a:t>
            </a:r>
            <a:r>
              <a:rPr lang="ru-RU" dirty="0">
                <a:solidFill>
                  <a:srgbClr val="C00000"/>
                </a:solidFill>
                <a:latin typeface="Helvetica"/>
                <a:hlinkClick r:id="rId4"/>
              </a:rPr>
              <a:t>-</a:t>
            </a:r>
            <a:r>
              <a:rPr lang="en-US" dirty="0">
                <a:solidFill>
                  <a:srgbClr val="C00000"/>
                </a:solidFill>
                <a:latin typeface="Helvetica"/>
                <a:hlinkClick r:id="rId4"/>
              </a:rPr>
              <a:t>LS 3</a:t>
            </a:r>
            <a:r>
              <a:rPr lang="ru-RU" dirty="0">
                <a:solidFill>
                  <a:srgbClr val="C00000"/>
                </a:solidFill>
                <a:latin typeface="Helvetica"/>
                <a:hlinkClick r:id="rId4"/>
              </a:rPr>
              <a:t>х2,5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3800" y="5013176"/>
            <a:ext cx="2663871" cy="369332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Helvetica"/>
                <a:hlinkClick r:id="rId5"/>
              </a:rPr>
              <a:t>Кабель ВВГНГ-</a:t>
            </a:r>
            <a:r>
              <a:rPr lang="en-US" dirty="0">
                <a:solidFill>
                  <a:srgbClr val="333333"/>
                </a:solidFill>
                <a:latin typeface="Helvetica"/>
                <a:hlinkClick r:id="rId5"/>
              </a:rPr>
              <a:t>LS 4</a:t>
            </a:r>
            <a:r>
              <a:rPr lang="ru-RU" dirty="0">
                <a:solidFill>
                  <a:srgbClr val="333333"/>
                </a:solidFill>
                <a:latin typeface="Helvetica"/>
                <a:hlinkClick r:id="rId5"/>
              </a:rPr>
              <a:t>х10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424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5" cy="237626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>
                <a:solidFill>
                  <a:srgbClr val="C00000"/>
                </a:solidFill>
                <a:effectLst/>
                <a:latin typeface="Helvetica Neue"/>
              </a:rPr>
              <a:t>Автоматический выключатель</a:t>
            </a:r>
            <a:r>
              <a:rPr lang="ru-RU" sz="2800" b="0" dirty="0">
                <a:solidFill>
                  <a:srgbClr val="C00000"/>
                </a:solidFill>
                <a:effectLst/>
                <a:latin typeface="Helvetica Neue"/>
              </a:rPr>
              <a:t> </a:t>
            </a:r>
            <a:r>
              <a:rPr lang="ru-RU" sz="2800" b="0" dirty="0">
                <a:solidFill>
                  <a:srgbClr val="666666"/>
                </a:solidFill>
                <a:effectLst/>
                <a:latin typeface="Helvetica Neue"/>
              </a:rPr>
              <a:t>— это контактный коммутационный аппарат, который предназначен для включения и отключения  электрической цепи, защиты кабелей, проводов и потребителей от токов перегрузки и от токов короткого замыкания.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636912"/>
            <a:ext cx="8856984" cy="4032448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45720" indent="0" algn="just" fontAlgn="base">
              <a:buNone/>
            </a:pPr>
            <a:r>
              <a:rPr lang="ru-RU" b="1" i="1" dirty="0">
                <a:solidFill>
                  <a:srgbClr val="666666"/>
                </a:solidFill>
                <a:latin typeface="inherit"/>
              </a:rPr>
              <a:t>Т.е. автоматический выключатель выполняет три основный функции:</a:t>
            </a:r>
            <a:endParaRPr lang="ru-RU" dirty="0">
              <a:solidFill>
                <a:srgbClr val="666666"/>
              </a:solidFill>
              <a:latin typeface="Helvetica Neue"/>
            </a:endParaRPr>
          </a:p>
          <a:p>
            <a:pPr algn="just" fontAlgn="base"/>
            <a:r>
              <a:rPr lang="ru-RU" b="1" dirty="0">
                <a:solidFill>
                  <a:srgbClr val="666666"/>
                </a:solidFill>
                <a:latin typeface="inherit"/>
              </a:rPr>
              <a:t>1)</a:t>
            </a:r>
            <a:r>
              <a:rPr lang="ru-RU" dirty="0">
                <a:solidFill>
                  <a:srgbClr val="666666"/>
                </a:solidFill>
                <a:latin typeface="Helvetica Neue"/>
              </a:rPr>
              <a:t> коммутацию цепи (позволяет включать и отключать конкретный участок электрической цепи);</a:t>
            </a:r>
          </a:p>
          <a:p>
            <a:pPr algn="just" fontAlgn="base"/>
            <a:r>
              <a:rPr lang="ru-RU" b="1" dirty="0">
                <a:solidFill>
                  <a:srgbClr val="666666"/>
                </a:solidFill>
                <a:latin typeface="inherit"/>
              </a:rPr>
              <a:t>2)</a:t>
            </a:r>
            <a:r>
              <a:rPr lang="ru-RU" dirty="0">
                <a:solidFill>
                  <a:srgbClr val="666666"/>
                </a:solidFill>
                <a:latin typeface="Helvetica Neue"/>
              </a:rPr>
              <a:t> обеспечивает защиту от токов перегрузки, отключая защищаемую цепь, когда в ней протекает ток, превышающий допустимый (например, при подключении в линию мощного прибора или приборов);</a:t>
            </a:r>
          </a:p>
          <a:p>
            <a:pPr algn="just" fontAlgn="base"/>
            <a:r>
              <a:rPr lang="ru-RU" b="1" dirty="0">
                <a:solidFill>
                  <a:srgbClr val="666666"/>
                </a:solidFill>
                <a:latin typeface="inherit"/>
              </a:rPr>
              <a:t>3)</a:t>
            </a:r>
            <a:r>
              <a:rPr lang="ru-RU" dirty="0">
                <a:solidFill>
                  <a:srgbClr val="666666"/>
                </a:solidFill>
                <a:latin typeface="Helvetica Neue"/>
              </a:rPr>
              <a:t>  отключает от питающей сети защищаемую цепь, когда в ней возникают большие по значению токи короткого замыкания.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5637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b.ru/misc/i/gallery/22758/16714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" y="8620"/>
            <a:ext cx="4032448" cy="403244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с вырезом 3"/>
          <p:cNvSpPr/>
          <p:nvPr/>
        </p:nvSpPr>
        <p:spPr>
          <a:xfrm flipH="1" flipV="1">
            <a:off x="4139952" y="1772816"/>
            <a:ext cx="864096" cy="504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220074" y="1701678"/>
            <a:ext cx="37737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/>
              <a:t>Автоматический выключатель</a:t>
            </a:r>
          </a:p>
          <a:p>
            <a:pPr algn="ctr"/>
            <a:r>
              <a:rPr lang="ru-RU" sz="2000" dirty="0"/>
              <a:t>с номинальным током 40 А., </a:t>
            </a:r>
          </a:p>
          <a:p>
            <a:pPr algn="ctr"/>
            <a:r>
              <a:rPr lang="ru-RU" sz="2000" dirty="0"/>
              <a:t>трех фазный. </a:t>
            </a:r>
          </a:p>
        </p:txBody>
      </p:sp>
      <p:pic>
        <p:nvPicPr>
          <p:cNvPr id="5124" name="Picture 4" descr="https://avatars.mds.yandex.net/get-marketpic/230810/market_-iwoUA-tJ8grgtOj4qpGCA/or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4943"/>
            <a:ext cx="3635895" cy="3932349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с вырезом 5"/>
          <p:cNvSpPr/>
          <p:nvPr/>
        </p:nvSpPr>
        <p:spPr>
          <a:xfrm>
            <a:off x="4427984" y="501317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3041" y="4739168"/>
            <a:ext cx="37737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</a:rPr>
              <a:t>Автоматический выключатель</a:t>
            </a:r>
          </a:p>
          <a:p>
            <a:pPr lvl="0" algn="ctr"/>
            <a:r>
              <a:rPr lang="ru-RU" sz="2000" dirty="0">
                <a:solidFill>
                  <a:prstClr val="black"/>
                </a:solidFill>
              </a:rPr>
              <a:t>с номинальным током 32 А., </a:t>
            </a:r>
          </a:p>
          <a:p>
            <a:pPr lvl="0" algn="ctr"/>
            <a:r>
              <a:rPr lang="ru-RU" sz="2000" dirty="0">
                <a:solidFill>
                  <a:prstClr val="black"/>
                </a:solidFill>
              </a:rPr>
              <a:t>однофазный фазный. </a:t>
            </a:r>
          </a:p>
        </p:txBody>
      </p:sp>
    </p:spTree>
    <p:extLst>
      <p:ext uri="{BB962C8B-B14F-4D97-AF65-F5344CB8AC3E}">
        <p14:creationId xmlns:p14="http://schemas.microsoft.com/office/powerpoint/2010/main" val="35031122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25713"/>
            <a:ext cx="8712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Магнитный пускатель </a:t>
            </a:r>
            <a:r>
              <a:rPr lang="ru-RU" sz="2800" dirty="0">
                <a:solidFill>
                  <a:srgbClr val="222222"/>
                </a:solidFill>
                <a:latin typeface="Verdana"/>
              </a:rPr>
              <a:t>– это электромагнитное комбинированное устройство низкого напряжения предназначенное для выполнения пуска и разгона различных электродвигателей. При этом обеспечивается их непрерывная работа, выключение питания и защита от перегрузок.</a:t>
            </a:r>
            <a:endParaRPr lang="ru-RU" sz="2800" dirty="0"/>
          </a:p>
        </p:txBody>
      </p:sp>
      <p:pic>
        <p:nvPicPr>
          <p:cNvPr id="7170" name="Picture 2" descr="https://www.texenergo.ru/upload/iblock/709/709712a9eaa75acd80ca39632663b2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12899"/>
            <a:ext cx="2943937" cy="339253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t7.stpulscen.ru/images/product/144/581/391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336" y="3501008"/>
            <a:ext cx="3204428" cy="320442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с вырезом 2"/>
          <p:cNvSpPr/>
          <p:nvPr/>
        </p:nvSpPr>
        <p:spPr>
          <a:xfrm>
            <a:off x="4932039" y="5805264"/>
            <a:ext cx="772269" cy="3406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53337" y="5726852"/>
            <a:ext cx="1795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с реверсом</a:t>
            </a:r>
          </a:p>
        </p:txBody>
      </p:sp>
      <p:sp>
        <p:nvSpPr>
          <p:cNvPr id="5" name="Стрелка вправо с вырезом 4"/>
          <p:cNvSpPr/>
          <p:nvPr/>
        </p:nvSpPr>
        <p:spPr>
          <a:xfrm flipH="1">
            <a:off x="3051440" y="4437112"/>
            <a:ext cx="864863" cy="3406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39683" y="4376587"/>
            <a:ext cx="1904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без реверса</a:t>
            </a:r>
          </a:p>
        </p:txBody>
      </p:sp>
    </p:spTree>
    <p:extLst>
      <p:ext uri="{BB962C8B-B14F-4D97-AF65-F5344CB8AC3E}">
        <p14:creationId xmlns:p14="http://schemas.microsoft.com/office/powerpoint/2010/main" val="20867124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370" y="260648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Кнопки управления </a:t>
            </a:r>
            <a:r>
              <a:rPr lang="ru-RU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составляют одну из групп контактных </a:t>
            </a:r>
            <a:r>
              <a:rPr lang="ru-RU" sz="240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командоаппаратов</a:t>
            </a:r>
            <a:r>
              <a:rPr lang="ru-RU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устройств ручного управления, предназначенных для переключения в цепях управления электрическими аппаратами постоянного и переменного тока. Замыкая и размыкая при помощи </a:t>
            </a:r>
            <a:r>
              <a:rPr lang="ru-RU" sz="240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командоаппарата</a:t>
            </a:r>
            <a:r>
              <a:rPr lang="ru-RU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те или иные цепи, оператор может дистанционно подать команду на запуск или остановку электрической машины или изменение режима ее работы.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4" name="Picture 2" descr="http://iek.sale/pictures/product/big/55548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7" y="3413638"/>
            <a:ext cx="2479159" cy="332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hop.u-energo.ru/upload/iblock/388/3886d9e949955856abe8682d0e8a1ac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13638"/>
            <a:ext cx="2396139" cy="332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simferopol.guardgates.ru/wp-content/uploads/2016/02/Post-upravleniya-BUTTON3-trekhpozicionnyy-DOORH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774" y="3413638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55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5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Классификация по принципу действия</a:t>
            </a:r>
            <a:br>
              <a:rPr lang="ru-RU" b="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988840"/>
            <a:ext cx="8568952" cy="3474720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Классификация компрессоров по принципу действия  определяется способом перекачки газа. Таковых способов всего два: порциями фиксированного объёма и постоянным потоком. В первом случае компрессоры являются </a:t>
            </a:r>
            <a:r>
              <a:rPr lang="ru-RU" sz="3200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объёмными</a:t>
            </a:r>
            <a:r>
              <a:rPr lang="ru-RU" sz="32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, во втором — </a:t>
            </a:r>
            <a:r>
              <a:rPr lang="ru-RU" sz="3200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динамическими (лопастными).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525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378" y="260648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Тепловые реле</a:t>
            </a:r>
            <a:r>
              <a:rPr lang="ru-RU" sz="2400" dirty="0">
                <a:solidFill>
                  <a:srgbClr val="222222"/>
                </a:solidFill>
                <a:latin typeface="Verdana"/>
              </a:rPr>
              <a:t> — это электрические аппараты, предназначенные для защиты электродвигателей от токовой перегрузки. Наиболее распространенные типы тепловых реле — ТРП, ТРН, РТЛ и РТТ. Принцип действия тепловых реле основан на свойствах биметаллической пластины изменять свою форму при нагревании. В общем случае тепловое реле представляет собой </a:t>
            </a:r>
            <a:r>
              <a:rPr lang="ru-RU" sz="2400" dirty="0" err="1">
                <a:solidFill>
                  <a:srgbClr val="222222"/>
                </a:solidFill>
                <a:latin typeface="Verdana"/>
              </a:rPr>
              <a:t>расцепитель</a:t>
            </a:r>
            <a:r>
              <a:rPr lang="ru-RU" sz="2400" dirty="0">
                <a:solidFill>
                  <a:srgbClr val="222222"/>
                </a:solidFill>
                <a:latin typeface="Verdana"/>
              </a:rPr>
              <a:t>, в основе которого лежит биметаллическая пластина, по которой протекает ток. </a:t>
            </a:r>
            <a:endParaRPr lang="ru-RU" sz="2400" dirty="0"/>
          </a:p>
        </p:txBody>
      </p:sp>
      <p:pic>
        <p:nvPicPr>
          <p:cNvPr id="9218" name="Picture 2" descr="https://avatars.mds.yandex.net/get-marketpic/224461/market_t0Amk9qNhB8a1rUTOilGDg/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5064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electro-portal.com/upload/iblock/3e4/3e47c276306d0b7f70e249c0291289e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3"/>
            <a:ext cx="3091868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5397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999" y="260648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Предохранитель</a:t>
            </a:r>
            <a:r>
              <a:rPr lang="ru-RU" sz="28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— коммутационный электрический аппарат, предназначенный для отключения защищаемой цепи размыканием или разрушением специально предусмотренных для этого токоведущих частей </a:t>
            </a:r>
            <a:r>
              <a:rPr lang="ru-RU" sz="40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</a:t>
            </a:r>
            <a:r>
              <a:rPr lang="ru-RU" sz="28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действием тока, превышающего определённое значение.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30" name="Picture 6" descr="http://new.avtosvet-omsk.ru/upload/iblock/450/45039667df465b1436c7c35f0ba2c14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4007013" cy="300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arfm.ru/upload/iblock/91d/91dc2e2cf0f0eaaeadc6ddc130695b7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89547"/>
            <a:ext cx="3999188" cy="300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9500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Электродвигатель</a:t>
            </a:r>
            <a:r>
              <a:rPr lang="ru-RU" sz="2800" dirty="0">
                <a:solidFill>
                  <a:srgbClr val="67676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механизм, преобразующий энергию электрического тока в кинетическую энергию. Современное производство и быт сложно представить без машин с электроприводом. Они используются в насосном оборудовании, системах вентиляции и кондиционирования, в электротранспорте, промышленных станках различных типов и т.д.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42" name="Picture 2" descr="https://img.stolbik.net/a/5451172/wmua/2-vse_dlya_garaz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4192743" cy="281290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www.surpluscenter.com/productImages/image.axd/i.10-2786/w.1000/h.1000/3+4+HP+3450+RPM+115+VAC+AIR+COMPRESSOR+MOTOR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59298"/>
            <a:ext cx="2812905" cy="281290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3949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electrik.clan.su/s-dnem-e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47" y="0"/>
            <a:ext cx="51823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4" y="1556792"/>
            <a:ext cx="3995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</a:rPr>
              <a:t>Спасибо за</a:t>
            </a:r>
          </a:p>
          <a:p>
            <a:pPr algn="ctr"/>
            <a:r>
              <a:rPr lang="ru-RU" sz="5400" dirty="0">
                <a:solidFill>
                  <a:srgbClr val="FF0000"/>
                </a:solidFill>
              </a:rPr>
              <a:t>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24229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baltech.su/images/ustanovka-kompressora1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62" y="188640"/>
            <a:ext cx="8911634" cy="65574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847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pPr algn="ctr"/>
            <a:r>
              <a:rPr lang="ru-RU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Объемные: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8712968" cy="3201536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В объёмных компрессорах газ перекачивается порциями расчётного фиксированного объёма. Механическая основа подобных компрессоров может быть весьма различна: компрессоры могут быть поршневыми, спиральными и роторными.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sanktpeterburg.v-p-k.ru/upload/iblock/727/72732f442f2a60e11ff30febef7f0da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53305"/>
            <a:ext cx="4072328" cy="2776818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ovint.ru/wp-content/uploads/2016/03/1-1024x6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54842"/>
            <a:ext cx="3744416" cy="2486526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070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59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Поршневой компрессор</a:t>
            </a:r>
            <a:br>
              <a:rPr lang="ru-RU" dirty="0">
                <a:solidFill>
                  <a:srgbClr val="000000"/>
                </a:solidFill>
                <a:effectLst/>
                <a:latin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856984" cy="3474720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Компрессор объёмного типа, в котором перемещение объёма газа происходит посредством возвратно-поступательного движения поршня в цилиндре по двухтактному принципу впуск/выпуск без какого-либо сжатия, то есть засасывание газа происходит при движении поршня к НМТ, а вытеснение при движении поршня к ВМТ.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upload.wikimedia.org/wikipedia/commons/thumb/6/61/Kompresors.svg/220px-Kompresor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653137"/>
            <a:ext cx="3227051" cy="205358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images.zakupka.com/imgp/ENTBwh_pzEI0k4QiP63XIf7WJO1JfO6zNdhFRlVpv_-7C9PcVCETaWyCBpRdN-1CJODYEofqxFn8k_Ud1vw_0RWeBwAwy36X2rePcbK7DPiS3ASkjt5128n_ypXHSBG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images.zakupka.com/imgp/ENTBwh_pzEI0k4QiP63XIf7WJO1JfO6zNdhFRlVpv_-7C9PcVCETaWyCBpRdN-1CJODYEofqxFn8k_Ud1vw_0RWeBwAwy36X2rePcbK7DPiS3ASkjt5128n_ypXHSBGv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images.zakupka.com/imgp/ENTBwh_pzEI0k4QiP63XIf7WJO1JfO6zNdhFRlVpv_-7C9PcVCETaWyCBpRdN-1CJODYEofqxFn8k_Ud1vw_0RWeBwAwy36X2rePcbK7DPiS3ASkjt5128n_ypXHSBGv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images.zakupka.com/imgp/ENTBwh_pzEI0k4QiP63XIf7WJO1JfO6zNdhFRlVpv_-7C9PcVCETaWyCBpRdN-1CJODYEofqxFn8k_Ud1vw_0RWeBwAwy36X2rePcbK7DPiS3ASkjt5128n_ypXHSBGv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https://images.zakupka.com/imgp/ENTBwh_pzEI0k4QiP63XIf7WJO1JfO6zNdhFRlVpv_-7C9PcVCETaWyCBpRdN-1CJODYEofqxFn8k_Ud1vw_0RWeBwAwy36X2rePcbK7DPiS3ASkjt5128n_ypXHSBGv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0" name="Picture 14" descr="https://vseogarage.ru/wp-content/uploads/2017/03/Printsip-raboty-porshnevogo-kompressora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39575"/>
            <a:ext cx="4104456" cy="2534993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631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images.zakupka.com/imgp/ENTBwh_pzEI0k4QiP63XIf7WJO1JfO6zNdhFRlVpv_-7C9PcVCETaWyCBpRdN-1CJODYEofqxFn8k_Ud1vw_0RWeBwAwy36X2rePcbK7DPiS3ASkjt5128n_ypXHSBG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9518" y="160338"/>
            <a:ext cx="8150225" cy="1143000"/>
          </a:xfrm>
        </p:spPr>
        <p:txBody>
          <a:bodyPr/>
          <a:lstStyle/>
          <a:p>
            <a:pPr algn="just"/>
            <a:r>
              <a:rPr lang="ru-RU" sz="48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Спиральный компрессор</a:t>
            </a:r>
            <a:br>
              <a:rPr lang="ru-RU" sz="48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294258" y="1052736"/>
            <a:ext cx="8584505" cy="3474720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Компрессор объёмного типа, в котором перемещение объёма газа происходит посредством взаимодействия двух спиралей, одна из которых неподвижна (статор), а другая совершает эксцентрические движения без вращения, благодаря чему и обеспечивается перенос газа из полости всасывания в полость нагнетания.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s://upload.wikimedia.org/wikipedia/commons/3/31/Two_moving_spirals_scroll_pum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1" y="4179492"/>
            <a:ext cx="2688233" cy="256988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.ytimg.com/vi/EgZdFvuhTmM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508" y="3933056"/>
            <a:ext cx="4608512" cy="2592289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184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38256" cy="1143000"/>
          </a:xfrm>
        </p:spPr>
        <p:txBody>
          <a:bodyPr/>
          <a:lstStyle/>
          <a:p>
            <a:pPr algn="ctr"/>
            <a:r>
              <a:rPr lang="ru-RU" sz="48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Кулачковый компрессор</a:t>
            </a:r>
            <a:br>
              <a:rPr lang="ru-RU" dirty="0">
                <a:solidFill>
                  <a:srgbClr val="000000"/>
                </a:solidFill>
                <a:effectLst/>
                <a:latin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8640960" cy="3474720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Роторный компрессор объёмного типа, в котором перемещение объёма газа происходит посредством бесконтактного взаимодействия двух синхронно вращающихся кулачковых роторов в специально профилированном корпусе (статоре), при этом перенос газа из полости всасывания в полость нагнетания происходит перпендикулярно осям роторов.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www.4ne.ru/wp-content/uploads/22_i_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126" y="4365104"/>
            <a:ext cx="3117984" cy="2383930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upload.wikimedia.org/wikipedia/commons/thumb/6/66/LobePump_en.svg/220px-LobePump_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218" y="4653137"/>
            <a:ext cx="2974822" cy="2095898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9730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549</TotalTime>
  <Words>1582</Words>
  <Application>Microsoft Office PowerPoint</Application>
  <PresentationFormat>Экран (4:3)</PresentationFormat>
  <Paragraphs>115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3" baseType="lpstr">
      <vt:lpstr>Arial</vt:lpstr>
      <vt:lpstr>Georgia</vt:lpstr>
      <vt:lpstr>Helvetica</vt:lpstr>
      <vt:lpstr>Helvetica Neue</vt:lpstr>
      <vt:lpstr>inherit</vt:lpstr>
      <vt:lpstr>Tahoma</vt:lpstr>
      <vt:lpstr>Times New Roman</vt:lpstr>
      <vt:lpstr>Trebuchet MS</vt:lpstr>
      <vt:lpstr>Verdana</vt:lpstr>
      <vt:lpstr>Воздушный поток</vt:lpstr>
      <vt:lpstr>Электрооборудование промышленности</vt:lpstr>
      <vt:lpstr>Электрооборудование компрессоров и насосов </vt:lpstr>
      <vt:lpstr>1. Назначение, устройство и принцип действия компрессоров</vt:lpstr>
      <vt:lpstr>Классификация по принципу действия </vt:lpstr>
      <vt:lpstr>Презентация PowerPoint</vt:lpstr>
      <vt:lpstr>Объемные:</vt:lpstr>
      <vt:lpstr>Поршневой компрессор </vt:lpstr>
      <vt:lpstr>Спиральный компрессор </vt:lpstr>
      <vt:lpstr>Кулачковый компрессор </vt:lpstr>
      <vt:lpstr>Винтовой компрессор </vt:lpstr>
      <vt:lpstr>Динамические (лопастные) компрессоры </vt:lpstr>
      <vt:lpstr>Презентация PowerPoint</vt:lpstr>
      <vt:lpstr>По конструкции динамические компрессоры бывают:</vt:lpstr>
      <vt:lpstr>2. Назначение, устройство и принцип действия насосов</vt:lpstr>
      <vt:lpstr>Классификация насосов по принципу действия </vt:lpstr>
      <vt:lpstr>Презентация PowerPoint</vt:lpstr>
      <vt:lpstr>Объёмные насосы </vt:lpstr>
      <vt:lpstr>Динамические насосы </vt:lpstr>
      <vt:lpstr>Презентация PowerPoint</vt:lpstr>
      <vt:lpstr>Презентация PowerPoint</vt:lpstr>
      <vt:lpstr>Презентация PowerPoint</vt:lpstr>
      <vt:lpstr>3. Назначение, устройство и принцип действия электрооборудования компрессоров и насосов</vt:lpstr>
      <vt:lpstr>Презентация PowerPoint</vt:lpstr>
      <vt:lpstr>Презентация PowerPoint</vt:lpstr>
      <vt:lpstr>Презентация PowerPoint</vt:lpstr>
      <vt:lpstr>Презентация PowerPoint</vt:lpstr>
      <vt:lpstr>В зависимости от применяемых двигателей компрессоров и насосов:</vt:lpstr>
      <vt:lpstr>Презентация PowerPoint</vt:lpstr>
      <vt:lpstr>Презентация PowerPoint</vt:lpstr>
      <vt:lpstr>Промежуточные звенья приводов: </vt:lpstr>
      <vt:lpstr>Три наиболее популярные схемы управления асинхронным двигателем </vt:lpstr>
      <vt:lpstr>Презентация PowerPoint</vt:lpstr>
      <vt:lpstr>Презентация PowerPoint</vt:lpstr>
      <vt:lpstr>Презентация PowerPoint</vt:lpstr>
      <vt:lpstr>Основным элементом связи между электротехническими устройствами являются электрические провода и кабели </vt:lpstr>
      <vt:lpstr>Автоматический выключатель — это контактный коммутационный аппарат, который предназначен для включения и отключения  электрической цепи, защиты кабелей, проводов и потребителей от токов перегрузки и от токов короткого замыкания.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Электрооборудование компрессоров и насосов водоснабжения</dc:title>
  <dc:creator>User</dc:creator>
  <cp:lastModifiedBy>Чипа Александр</cp:lastModifiedBy>
  <cp:revision>57</cp:revision>
  <cp:lastPrinted>2018-09-16T18:40:48Z</cp:lastPrinted>
  <dcterms:created xsi:type="dcterms:W3CDTF">2018-09-15T04:25:13Z</dcterms:created>
  <dcterms:modified xsi:type="dcterms:W3CDTF">2021-10-07T04:36:19Z</dcterms:modified>
</cp:coreProperties>
</file>