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797" y="802298"/>
            <a:ext cx="9380056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Разработка мобильных приложений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/>
              <a:t>Многооконные </a:t>
            </a:r>
            <a:r>
              <a:rPr lang="ru-RU" dirty="0" smtClean="0"/>
              <a:t>приложения</a:t>
            </a:r>
          </a:p>
          <a:p>
            <a:pPr algn="ctr"/>
            <a:r>
              <a:rPr lang="en-US" dirty="0"/>
              <a:t>android </a:t>
            </a:r>
            <a:r>
              <a:rPr lang="ru-RU" dirty="0"/>
              <a:t>Кондратюк.</a:t>
            </a:r>
            <a:r>
              <a:rPr lang="en-US" dirty="0"/>
              <a:t>pdf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0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004" y="510190"/>
            <a:ext cx="118390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Какой из способов выбрать, зависит от конкретной задачи.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Существует </a:t>
            </a:r>
            <a:r>
              <a:rPr lang="ru-RU" sz="2800" dirty="0"/>
              <a:t>ряд правил расположения интерфейсных элементов в </a:t>
            </a:r>
            <a:r>
              <a:rPr lang="ru-RU" sz="2800" dirty="0" smtClean="0"/>
              <a:t>зависимости </a:t>
            </a:r>
            <a:r>
              <a:rPr lang="ru-RU" sz="2800" dirty="0"/>
              <a:t>от их важности. Так, кнопку, выполняющую важное действие (например, отправку письма), не стоит располагать в том месте, где она может быть случайно нажата. В то же время управляющие </a:t>
            </a:r>
            <a:r>
              <a:rPr lang="ru-RU" sz="2800" dirty="0" smtClean="0"/>
              <a:t>элементы</a:t>
            </a:r>
            <a:r>
              <a:rPr lang="ru-RU" sz="2800" dirty="0"/>
              <a:t>, используемые наиболее часто, должны быть расположены </a:t>
            </a:r>
            <a:r>
              <a:rPr lang="ru-RU" sz="2800" dirty="0" smtClean="0"/>
              <a:t>наиболее </a:t>
            </a:r>
            <a:r>
              <a:rPr lang="ru-RU" sz="2800" dirty="0"/>
              <a:t>удобным для нажатия образом. Скорее всего, перемещение между активностями будет использоваться не очень часто, поэтому </a:t>
            </a:r>
            <a:r>
              <a:rPr lang="ru-RU" sz="2800" dirty="0" smtClean="0"/>
              <a:t>рекомендуется </a:t>
            </a:r>
            <a:r>
              <a:rPr lang="ru-RU" sz="2800" dirty="0"/>
              <a:t>располагать кнопки, управляющие этими действиями, в верхней части экрана. Одновременно с этим неплохо продублировать нажатия кнопок перелистыванием между активностями.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378262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006" y="196303"/>
            <a:ext cx="117716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Перелистывание (</a:t>
            </a:r>
            <a:r>
              <a:rPr lang="ru-RU" sz="3200" b="1" dirty="0" err="1"/>
              <a:t>Swipe</a:t>
            </a:r>
            <a:r>
              <a:rPr lang="ru-RU" sz="3200" b="1" dirty="0" smtClean="0"/>
              <a:t>)</a:t>
            </a:r>
          </a:p>
          <a:p>
            <a:endParaRPr lang="ru-RU" sz="2800" dirty="0"/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Существует способ разместить на активности больше элементов, чем одновременно помещается на экран, иными словами, отображать по </a:t>
            </a:r>
            <a:r>
              <a:rPr lang="ru-RU" sz="2800" dirty="0" smtClean="0"/>
              <a:t>очереди </a:t>
            </a:r>
            <a:r>
              <a:rPr lang="ru-RU" sz="2800" dirty="0"/>
              <a:t>несколько экранов, используя только одну активность. В этом случае не нужно править файл манифеста - активность только одна. Однако для каждого экрана необходимо сделать свой </a:t>
            </a:r>
            <a:r>
              <a:rPr lang="ru-RU" sz="2800" dirty="0" err="1"/>
              <a:t>xml</a:t>
            </a:r>
            <a:r>
              <a:rPr lang="ru-RU" sz="2800" dirty="0"/>
              <a:t>-файл с его описанием. Такой способ размещения элементов удобен и программисту, и </a:t>
            </a:r>
            <a:r>
              <a:rPr lang="ru-RU" sz="2800" dirty="0" smtClean="0"/>
              <a:t>пользователю</a:t>
            </a:r>
            <a:r>
              <a:rPr lang="ru-RU" sz="2800" dirty="0"/>
              <a:t>. Разработчик может организовать перемещение между </a:t>
            </a:r>
            <a:r>
              <a:rPr lang="ru-RU" sz="2800" dirty="0" smtClean="0"/>
              <a:t>частями </a:t>
            </a:r>
            <a:r>
              <a:rPr lang="ru-RU" sz="2800" dirty="0"/>
              <a:t>активности и с помощью кнопок, и с помощью перелистывания. В качестве примера подобного интерфейса можно привести приложение </a:t>
            </a:r>
            <a:r>
              <a:rPr lang="ru-RU" sz="2800" dirty="0" err="1" smtClean="0"/>
              <a:t>Twitter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377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112" y="-76382"/>
            <a:ext cx="106416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Использование возможностей смартфона в приложениях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2879" y="666330"/>
            <a:ext cx="118101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Отличительные особенности смартфонов </a:t>
            </a:r>
            <a:endParaRPr lang="ru-RU" sz="2800" b="1" dirty="0" smtClean="0"/>
          </a:p>
          <a:p>
            <a:pPr algn="just"/>
            <a:r>
              <a:rPr lang="ru-RU" sz="2800" dirty="0" smtClean="0"/>
              <a:t>Ни </a:t>
            </a:r>
            <a:r>
              <a:rPr lang="ru-RU" sz="2800" dirty="0"/>
              <a:t>для кого не </a:t>
            </a:r>
            <a:r>
              <a:rPr lang="ru-RU" sz="2800" dirty="0" smtClean="0"/>
              <a:t>секрет</a:t>
            </a:r>
            <a:r>
              <a:rPr lang="ru-RU" sz="2800" dirty="0"/>
              <a:t>, что смартфон является "умным телефоном": предполагает </a:t>
            </a:r>
            <a:r>
              <a:rPr lang="ru-RU" sz="2800" dirty="0" smtClean="0"/>
              <a:t>обязательное </a:t>
            </a:r>
            <a:r>
              <a:rPr lang="ru-RU" sz="2800" dirty="0"/>
              <a:t>наличие операционной системы и возможность установки </a:t>
            </a:r>
            <a:r>
              <a:rPr lang="ru-RU" sz="2800" dirty="0" smtClean="0"/>
              <a:t>дополнительных </a:t>
            </a:r>
            <a:r>
              <a:rPr lang="ru-RU" sz="2800" dirty="0"/>
              <a:t>приложений, существенно расширяющих функционал </a:t>
            </a:r>
            <a:r>
              <a:rPr lang="ru-RU" sz="2800" dirty="0" smtClean="0"/>
              <a:t>устройства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С </a:t>
            </a:r>
            <a:r>
              <a:rPr lang="ru-RU" sz="2800" dirty="0"/>
              <a:t>одной стороны, смартфон выполняет все привычные функции мобильного телефона и, благодаря компактным размерам, всегда под </a:t>
            </a:r>
            <a:r>
              <a:rPr lang="ru-RU" sz="2800" dirty="0" smtClean="0"/>
              <a:t>рукой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С </a:t>
            </a:r>
            <a:r>
              <a:rPr lang="ru-RU" sz="2800" dirty="0"/>
              <a:t>другой стороны, благодаря наличию процессора и операционной системы, позволяет выполнять многие функции полноценного </a:t>
            </a:r>
            <a:r>
              <a:rPr lang="ru-RU" sz="2800" dirty="0" smtClean="0"/>
              <a:t>компьютера.</a:t>
            </a:r>
          </a:p>
          <a:p>
            <a:pPr algn="just"/>
            <a:r>
              <a:rPr lang="ru-RU" sz="2800" dirty="0" smtClean="0"/>
              <a:t>Дополнительно </a:t>
            </a:r>
            <a:r>
              <a:rPr lang="ru-RU" sz="2800" dirty="0"/>
              <a:t>ко всему, смартфоны обладают рядом интересных особенностей, не характерных для телефонов и компьютеров. </a:t>
            </a:r>
          </a:p>
        </p:txBody>
      </p:sp>
    </p:spTree>
    <p:extLst>
      <p:ext uri="{BB962C8B-B14F-4D97-AF65-F5344CB8AC3E}">
        <p14:creationId xmlns:p14="http://schemas.microsoft.com/office/powerpoint/2010/main" val="240732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005" y="918198"/>
            <a:ext cx="118583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Для начала обратим внимание на экран смартфона. </a:t>
            </a:r>
            <a:r>
              <a:rPr lang="ru-RU" sz="2800" dirty="0"/>
              <a:t>В современных смартфонах экран занимает практически всю площадь передней </a:t>
            </a:r>
            <a:r>
              <a:rPr lang="ru-RU" sz="2800" dirty="0" smtClean="0"/>
              <a:t>панели </a:t>
            </a:r>
            <a:r>
              <a:rPr lang="ru-RU" sz="2800" dirty="0"/>
              <a:t>устройства, имеет высокое разрешение и является чувствительным к прикосновениям. Благодаря такой чувствительности, для </a:t>
            </a:r>
            <a:r>
              <a:rPr lang="ru-RU" sz="2800" dirty="0" smtClean="0"/>
              <a:t>взаимодействия </a:t>
            </a:r>
            <a:r>
              <a:rPr lang="ru-RU" sz="2800" dirty="0"/>
              <a:t>с устройством и его приложениями можно использовать </a:t>
            </a:r>
            <a:r>
              <a:rPr lang="ru-RU" sz="2800" dirty="0" smtClean="0"/>
              <a:t>виртуальные </a:t>
            </a:r>
            <a:r>
              <a:rPr lang="ru-RU" sz="2800" dirty="0"/>
              <a:t>элементы управления, чаще всего кнопки, отображаемые на экране. </a:t>
            </a:r>
            <a:r>
              <a:rPr lang="ru-RU" sz="2800" dirty="0"/>
              <a:t>В связи с чем отпадает необходимость в физических кнопках. </a:t>
            </a:r>
            <a:r>
              <a:rPr lang="ru-RU" sz="2800" dirty="0"/>
              <a:t>В </a:t>
            </a:r>
            <a:r>
              <a:rPr lang="ru-RU" sz="2800" dirty="0" smtClean="0"/>
              <a:t>смартфонах </a:t>
            </a:r>
            <a:r>
              <a:rPr lang="ru-RU" sz="2800" dirty="0"/>
              <a:t>реализуется, так называемый, </a:t>
            </a:r>
            <a:r>
              <a:rPr lang="ru-RU" sz="2800" b="1" i="1" dirty="0" err="1"/>
              <a:t>touch</a:t>
            </a:r>
            <a:r>
              <a:rPr lang="ru-RU" sz="2800" b="1" i="1" dirty="0"/>
              <a:t>-интерфейс</a:t>
            </a:r>
            <a:r>
              <a:rPr lang="ru-RU" sz="2800" dirty="0"/>
              <a:t> - интерфейс, </a:t>
            </a:r>
            <a:r>
              <a:rPr lang="ru-RU" sz="2800" dirty="0" smtClean="0"/>
              <a:t>основанный </a:t>
            </a:r>
            <a:r>
              <a:rPr lang="ru-RU" sz="2800" dirty="0"/>
              <a:t>на виртуальных элементах управления, выбор которых </a:t>
            </a:r>
            <a:r>
              <a:rPr lang="ru-RU" sz="2800" dirty="0" smtClean="0"/>
              <a:t>выполняется </a:t>
            </a:r>
            <a:r>
              <a:rPr lang="ru-RU" sz="2800" dirty="0"/>
              <a:t>простым касанием, а также на использовании жестов </a:t>
            </a:r>
            <a:r>
              <a:rPr lang="ru-RU" sz="2800" b="1" i="1" dirty="0" smtClean="0"/>
              <a:t>(</a:t>
            </a:r>
            <a:r>
              <a:rPr lang="en-US" sz="2800" b="1" i="1" dirty="0"/>
              <a:t>gestures). </a:t>
            </a:r>
            <a:endParaRPr lang="ru-RU" sz="2800" b="1" i="1" dirty="0" smtClean="0"/>
          </a:p>
          <a:p>
            <a:pPr algn="just"/>
            <a:r>
              <a:rPr lang="ru-RU" sz="2800" dirty="0"/>
              <a:t>Если точек касания несколько (т. е. используется несколько пальцев), такой интерфейс, уже называется </a:t>
            </a:r>
            <a:r>
              <a:rPr lang="ru-RU" sz="2800" b="1" i="1" dirty="0" err="1"/>
              <a:t>multi-touch</a:t>
            </a:r>
            <a:r>
              <a:rPr lang="ru-RU" sz="2800" b="1" i="1" dirty="0"/>
              <a:t>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43355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358" y="0"/>
            <a:ext cx="1184228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Сенсорное (</a:t>
            </a:r>
            <a:r>
              <a:rPr lang="en-US" sz="3200" b="1" dirty="0"/>
              <a:t>touch) </a:t>
            </a:r>
            <a:r>
              <a:rPr lang="ru-RU" sz="3200" b="1" dirty="0" smtClean="0"/>
              <a:t>управление</a:t>
            </a:r>
          </a:p>
          <a:p>
            <a:pPr algn="just"/>
            <a:r>
              <a:rPr lang="ru-RU" sz="2800" dirty="0"/>
              <a:t>Сенсорное </a:t>
            </a:r>
            <a:r>
              <a:rPr lang="ru-RU" sz="2800" dirty="0" smtClean="0"/>
              <a:t>управление </a:t>
            </a:r>
            <a:r>
              <a:rPr lang="ru-RU" sz="2800" dirty="0"/>
              <a:t>подразумевает использование сенсорных жестов для </a:t>
            </a:r>
            <a:r>
              <a:rPr lang="ru-RU" sz="2800" dirty="0" smtClean="0"/>
              <a:t>взаимодействия с </a:t>
            </a:r>
            <a:r>
              <a:rPr lang="ru-RU" sz="2800" dirty="0"/>
              <a:t>приложением. Ниже представлен набор жестов, поддерживаемый системой </a:t>
            </a:r>
            <a:r>
              <a:rPr lang="ru-RU" sz="2800" b="1" i="1" dirty="0" err="1"/>
              <a:t>Android</a:t>
            </a:r>
            <a:r>
              <a:rPr lang="ru-RU" sz="2800" dirty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8125" y="2078980"/>
            <a:ext cx="103169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Касание (</a:t>
            </a:r>
            <a:r>
              <a:rPr lang="ru-RU" sz="2800" b="1" dirty="0" err="1"/>
              <a:t>touch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r>
              <a:rPr lang="ru-RU" sz="2800" dirty="0" smtClean="0"/>
              <a:t>Использование</a:t>
            </a:r>
            <a:r>
              <a:rPr lang="ru-RU" sz="2800" dirty="0"/>
              <a:t>: </a:t>
            </a:r>
            <a:r>
              <a:rPr lang="ru-RU" sz="2800" dirty="0" smtClean="0"/>
              <a:t> Запуск </a:t>
            </a:r>
            <a:r>
              <a:rPr lang="ru-RU" sz="2800" dirty="0"/>
              <a:t>действия по умолчанию для выбранного элемента. </a:t>
            </a:r>
            <a:endParaRPr lang="ru-RU" sz="2800" dirty="0" smtClean="0"/>
          </a:p>
          <a:p>
            <a:r>
              <a:rPr lang="ru-RU" sz="2800" dirty="0" smtClean="0"/>
              <a:t>Выполнение</a:t>
            </a:r>
            <a:r>
              <a:rPr lang="ru-RU" sz="2800" dirty="0"/>
              <a:t>: </a:t>
            </a:r>
            <a:r>
              <a:rPr lang="ru-RU" sz="2800" dirty="0" smtClean="0"/>
              <a:t> нажать</a:t>
            </a:r>
            <a:r>
              <a:rPr lang="ru-RU" sz="2800" dirty="0"/>
              <a:t>, отпустить.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3" y="1934783"/>
            <a:ext cx="1107757" cy="21042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38125" y="4273936"/>
            <a:ext cx="106116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Длинное касание (</a:t>
            </a:r>
            <a:r>
              <a:rPr lang="ru-RU" sz="2800" b="1" dirty="0" err="1"/>
              <a:t>long</a:t>
            </a:r>
            <a:r>
              <a:rPr lang="ru-RU" sz="2800" b="1" dirty="0"/>
              <a:t> </a:t>
            </a:r>
            <a:r>
              <a:rPr lang="ru-RU" sz="2800" b="1" dirty="0" err="1"/>
              <a:t>touch</a:t>
            </a:r>
            <a:r>
              <a:rPr lang="ru-RU" sz="2800" b="1" dirty="0"/>
              <a:t>)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Использование</a:t>
            </a:r>
            <a:r>
              <a:rPr lang="ru-RU" sz="2800" dirty="0"/>
              <a:t>: </a:t>
            </a:r>
            <a:r>
              <a:rPr lang="ru-RU" sz="2800" dirty="0" smtClean="0"/>
              <a:t> Выбор </a:t>
            </a:r>
            <a:r>
              <a:rPr lang="ru-RU" sz="2800" dirty="0"/>
              <a:t>элемента. Не стоит использовать этот жест для вызова контекстного меню. </a:t>
            </a:r>
            <a:endParaRPr lang="ru-RU" sz="2800" dirty="0" smtClean="0"/>
          </a:p>
          <a:p>
            <a:r>
              <a:rPr lang="ru-RU" sz="2800" dirty="0" smtClean="0"/>
              <a:t>Выполнение</a:t>
            </a:r>
            <a:r>
              <a:rPr lang="ru-RU" sz="2800" dirty="0"/>
              <a:t>: </a:t>
            </a:r>
            <a:r>
              <a:rPr lang="ru-RU" sz="2800" dirty="0" smtClean="0"/>
              <a:t> нажать</a:t>
            </a:r>
            <a:r>
              <a:rPr lang="ru-RU" sz="2800" dirty="0"/>
              <a:t>, ждать, отпустить.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7" y="4233417"/>
            <a:ext cx="1172570" cy="228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378" y="230015"/>
            <a:ext cx="115888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Скольжение или перетаскивание (</a:t>
            </a:r>
            <a:r>
              <a:rPr lang="ru-RU" sz="2800" b="1" dirty="0" err="1"/>
              <a:t>swipe</a:t>
            </a:r>
            <a:r>
              <a:rPr lang="ru-RU" sz="2800" b="1" dirty="0"/>
              <a:t> </a:t>
            </a:r>
            <a:r>
              <a:rPr lang="ru-RU" sz="2800" b="1" dirty="0" err="1"/>
              <a:t>or</a:t>
            </a:r>
            <a:r>
              <a:rPr lang="ru-RU" sz="2800" b="1" dirty="0"/>
              <a:t> </a:t>
            </a:r>
            <a:r>
              <a:rPr lang="ru-RU" sz="2800" b="1" dirty="0" err="1"/>
              <a:t>drag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pPr algn="just"/>
            <a:r>
              <a:rPr lang="ru-RU" sz="2800" dirty="0" smtClean="0"/>
              <a:t>Использование</a:t>
            </a:r>
            <a:r>
              <a:rPr lang="ru-RU" sz="2800" dirty="0"/>
              <a:t>: Прокрутка содержимого или навигация между элементами интерфейса одного уровня иерархии. </a:t>
            </a:r>
            <a:endParaRPr lang="ru-RU" sz="2800" dirty="0" smtClean="0"/>
          </a:p>
          <a:p>
            <a:pPr algn="just"/>
            <a:r>
              <a:rPr lang="ru-RU" sz="2800" dirty="0" smtClean="0"/>
              <a:t>Выполнение</a:t>
            </a:r>
            <a:r>
              <a:rPr lang="ru-RU" sz="2800" dirty="0"/>
              <a:t>: нажать, переместить, </a:t>
            </a:r>
            <a:r>
              <a:rPr lang="ru-RU" sz="2800" dirty="0" smtClean="0"/>
              <a:t>отпустить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/>
              <a:t>Скольжение после длинного касания (</a:t>
            </a:r>
            <a:r>
              <a:rPr lang="ru-RU" sz="2800" b="1" dirty="0" err="1"/>
              <a:t>long</a:t>
            </a:r>
            <a:r>
              <a:rPr lang="ru-RU" sz="2800" b="1" dirty="0"/>
              <a:t> </a:t>
            </a:r>
            <a:r>
              <a:rPr lang="ru-RU" sz="2800" b="1" dirty="0" err="1"/>
              <a:t>press</a:t>
            </a:r>
            <a:r>
              <a:rPr lang="ru-RU" sz="2800" b="1" dirty="0"/>
              <a:t> </a:t>
            </a:r>
            <a:r>
              <a:rPr lang="ru-RU" sz="2800" b="1" dirty="0" err="1"/>
              <a:t>drag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pPr algn="just"/>
            <a:r>
              <a:rPr lang="ru-RU" sz="2800" dirty="0" smtClean="0"/>
              <a:t>Использование</a:t>
            </a:r>
            <a:r>
              <a:rPr lang="ru-RU" sz="2800" dirty="0"/>
              <a:t>: Перегруппировка данных или перемещение в контейнер. Выполнение: длительное касание, переместить, отпустить.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 smtClean="0"/>
              <a:t>Двойное касание (</a:t>
            </a:r>
            <a:r>
              <a:rPr lang="ru-RU" sz="2800" b="1" dirty="0" err="1" smtClean="0"/>
              <a:t>double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touch</a:t>
            </a:r>
            <a:r>
              <a:rPr lang="ru-RU" sz="2800" b="1" dirty="0" smtClean="0"/>
              <a:t>). </a:t>
            </a:r>
          </a:p>
          <a:p>
            <a:pPr algn="just"/>
            <a:r>
              <a:rPr lang="ru-RU" sz="2800" dirty="0" smtClean="0"/>
              <a:t>Использование</a:t>
            </a:r>
            <a:r>
              <a:rPr lang="ru-RU" sz="2800" dirty="0"/>
              <a:t>: Увеличение масштаба, </a:t>
            </a:r>
            <a:r>
              <a:rPr lang="ru-RU" sz="2800" dirty="0" smtClean="0"/>
              <a:t>выделение </a:t>
            </a:r>
            <a:r>
              <a:rPr lang="ru-RU" sz="2800" dirty="0"/>
              <a:t>текста. </a:t>
            </a:r>
            <a:endParaRPr lang="ru-RU" sz="2800" dirty="0" smtClean="0"/>
          </a:p>
          <a:p>
            <a:pPr algn="just"/>
            <a:r>
              <a:rPr lang="ru-RU" sz="2800" dirty="0" smtClean="0"/>
              <a:t>Выполнение</a:t>
            </a:r>
            <a:r>
              <a:rPr lang="ru-RU" sz="2800" dirty="0"/>
              <a:t>: быстрая последовательность двух касаний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963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133" y="78145"/>
            <a:ext cx="1139631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Перетаскивание с двойным касанием (</a:t>
            </a:r>
            <a:r>
              <a:rPr lang="ru-RU" sz="2800" b="1" dirty="0" err="1"/>
              <a:t>double</a:t>
            </a:r>
            <a:r>
              <a:rPr lang="ru-RU" sz="2800" b="1" dirty="0"/>
              <a:t> </a:t>
            </a:r>
            <a:r>
              <a:rPr lang="ru-RU" sz="2800" b="1" dirty="0" err="1"/>
              <a:t>touch</a:t>
            </a:r>
            <a:r>
              <a:rPr lang="ru-RU" sz="2800" b="1" dirty="0"/>
              <a:t> </a:t>
            </a:r>
            <a:r>
              <a:rPr lang="ru-RU" sz="2800" b="1" dirty="0" err="1"/>
              <a:t>drag</a:t>
            </a:r>
            <a:r>
              <a:rPr lang="ru-RU" sz="2800" b="1" dirty="0"/>
              <a:t>). </a:t>
            </a:r>
          </a:p>
          <a:p>
            <a:pPr algn="just"/>
            <a:r>
              <a:rPr lang="ru-RU" sz="2800" dirty="0"/>
              <a:t>Использование: Изменение размеров: расширение или сужение по отношению к центру жеста. </a:t>
            </a:r>
          </a:p>
          <a:p>
            <a:pPr algn="just"/>
            <a:r>
              <a:rPr lang="ru-RU" sz="2800" dirty="0"/>
              <a:t>Выполнение: касание, следующее за двойным касанием со смещением вверх или вниз при этом: </a:t>
            </a:r>
          </a:p>
          <a:p>
            <a:pPr lvl="1" algn="just"/>
            <a:r>
              <a:rPr lang="ru-RU" sz="2800" dirty="0"/>
              <a:t>• смещение вверх уменьшает размер содержимого; </a:t>
            </a:r>
          </a:p>
          <a:p>
            <a:pPr lvl="1" algn="just"/>
            <a:r>
              <a:rPr lang="ru-RU" sz="2800" dirty="0"/>
              <a:t>• смещение вниз увеличивает размер содержимого.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Сведение </a:t>
            </a:r>
            <a:r>
              <a:rPr lang="ru-RU" sz="2800" b="1" dirty="0"/>
              <a:t>пальцев (</a:t>
            </a:r>
            <a:r>
              <a:rPr lang="ru-RU" sz="2800" b="1" dirty="0" err="1"/>
              <a:t>pinch</a:t>
            </a:r>
            <a:r>
              <a:rPr lang="ru-RU" sz="2800" b="1" dirty="0"/>
              <a:t> </a:t>
            </a:r>
            <a:r>
              <a:rPr lang="ru-RU" sz="2800" b="1" dirty="0" err="1"/>
              <a:t>close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r>
              <a:rPr lang="ru-RU" sz="2800" dirty="0" smtClean="0"/>
              <a:t>Использование</a:t>
            </a:r>
            <a:r>
              <a:rPr lang="ru-RU" sz="2800" dirty="0"/>
              <a:t>: уменьшение содержимого, сворачивание. </a:t>
            </a:r>
            <a:endParaRPr lang="ru-RU" sz="2800" dirty="0" smtClean="0"/>
          </a:p>
          <a:p>
            <a:r>
              <a:rPr lang="ru-RU" sz="2800" dirty="0" smtClean="0"/>
              <a:t>Выполнение</a:t>
            </a:r>
            <a:r>
              <a:rPr lang="ru-RU" sz="2800" dirty="0"/>
              <a:t>: касание экрана двумя пальцами, свести, отпустить.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Разведение </a:t>
            </a:r>
            <a:r>
              <a:rPr lang="ru-RU" sz="2800" b="1" dirty="0"/>
              <a:t>пальцев (</a:t>
            </a:r>
            <a:r>
              <a:rPr lang="ru-RU" sz="2800" b="1" dirty="0" err="1"/>
              <a:t>pinch</a:t>
            </a:r>
            <a:r>
              <a:rPr lang="ru-RU" sz="2800" b="1" dirty="0"/>
              <a:t> </a:t>
            </a:r>
            <a:r>
              <a:rPr lang="ru-RU" sz="2800" b="1" dirty="0" err="1"/>
              <a:t>open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r>
              <a:rPr lang="ru-RU" sz="2800" dirty="0" smtClean="0"/>
              <a:t>Использование</a:t>
            </a:r>
            <a:r>
              <a:rPr lang="ru-RU" sz="2800" dirty="0"/>
              <a:t>: увеличение содержимого, </a:t>
            </a:r>
            <a:r>
              <a:rPr lang="ru-RU" sz="2800" dirty="0" smtClean="0"/>
              <a:t>разворачивание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>
                <a:solidFill>
                  <a:schemeClr val="bg1"/>
                </a:solidFill>
              </a:rPr>
              <a:t>Выполнение</a:t>
            </a:r>
            <a:r>
              <a:rPr lang="ru-RU" sz="2800" dirty="0">
                <a:solidFill>
                  <a:schemeClr val="bg1"/>
                </a:solidFill>
              </a:rPr>
              <a:t>: касание экрана двумя пальцами, развести, </a:t>
            </a:r>
            <a:r>
              <a:rPr lang="ru-RU" sz="2800" dirty="0" smtClean="0">
                <a:solidFill>
                  <a:schemeClr val="bg1"/>
                </a:solidFill>
              </a:rPr>
              <a:t>отпустить.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840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132" y="1229430"/>
            <a:ext cx="113770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 возможности управлять приложением с помощью сенсорных жестов можно говорить в том случае, когда приложение способно распознать, что под набором касаний экрана скрывается некоторый жест и выполнить соответствующее действие. </a:t>
            </a:r>
            <a:endParaRPr lang="ru-RU" sz="2800" dirty="0" smtClean="0"/>
          </a:p>
          <a:p>
            <a:pPr algn="just"/>
            <a:r>
              <a:rPr lang="ru-RU" sz="2800" dirty="0" smtClean="0"/>
              <a:t>Процесс </a:t>
            </a:r>
            <a:r>
              <a:rPr lang="ru-RU" sz="2800" dirty="0"/>
              <a:t>распознавания жеста обычно состоит из двух этапов: сбор данных и распознавание жеста.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588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0" y="236416"/>
            <a:ext cx="117620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Сбор данных о сенсорных событиях </a:t>
            </a:r>
            <a:endParaRPr lang="ru-RU" sz="3200" b="1" dirty="0" smtClean="0"/>
          </a:p>
          <a:p>
            <a:endParaRPr lang="ru-RU" sz="2800" dirty="0"/>
          </a:p>
          <a:p>
            <a:r>
              <a:rPr lang="ru-RU" sz="2800" dirty="0" smtClean="0"/>
              <a:t>Основные </a:t>
            </a:r>
            <a:r>
              <a:rPr lang="ru-RU" sz="2800" dirty="0"/>
              <a:t>действия, которые может произвести пользователь при </a:t>
            </a:r>
            <a:r>
              <a:rPr lang="ru-RU" sz="2800" dirty="0" smtClean="0"/>
              <a:t>взаимодействии </a:t>
            </a:r>
            <a:r>
              <a:rPr lang="ru-RU" sz="2800" dirty="0"/>
              <a:t>с сенсорным экраном: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коснуться </a:t>
            </a:r>
            <a:r>
              <a:rPr lang="ru-RU" sz="2800" dirty="0"/>
              <a:t>экрана пальцем,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переместить </a:t>
            </a:r>
            <a:r>
              <a:rPr lang="ru-RU" sz="2800" dirty="0"/>
              <a:t>палец по экрану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отпустить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Эти </a:t>
            </a:r>
            <a:r>
              <a:rPr lang="ru-RU" sz="2800" dirty="0"/>
              <a:t>действия распознаются системой </a:t>
            </a:r>
            <a:r>
              <a:rPr lang="ru-RU" sz="2800" b="1" dirty="0" err="1"/>
              <a:t>Android</a:t>
            </a:r>
            <a:r>
              <a:rPr lang="ru-RU" sz="2800" dirty="0"/>
              <a:t>, как сенсорные события (</a:t>
            </a:r>
            <a:r>
              <a:rPr lang="ru-RU" sz="2800" b="1" i="1" dirty="0" err="1"/>
              <a:t>touch</a:t>
            </a:r>
            <a:r>
              <a:rPr lang="ru-RU" sz="2800" b="1" i="1" dirty="0"/>
              <a:t>-события). </a:t>
            </a:r>
            <a:r>
              <a:rPr lang="ru-RU" sz="2800" dirty="0"/>
              <a:t>Каждый раз при появлении сенсорного события инициируется </a:t>
            </a:r>
            <a:r>
              <a:rPr lang="ru-RU" sz="2800" dirty="0" smtClean="0"/>
              <a:t>вызов </a:t>
            </a:r>
            <a:r>
              <a:rPr lang="ru-RU" sz="2800" dirty="0"/>
              <a:t>метода </a:t>
            </a:r>
            <a:r>
              <a:rPr lang="ru-RU" sz="2800" b="1" i="1" dirty="0" err="1"/>
              <a:t>onTouchEvent</a:t>
            </a:r>
            <a:r>
              <a:rPr lang="ru-RU" sz="2800" dirty="0"/>
              <a:t>(). Обработка события станет возможной, если этот метод реализован в классе активности или некоторого компонента, иначе событие просто игнорируется. </a:t>
            </a:r>
          </a:p>
        </p:txBody>
      </p:sp>
    </p:spTree>
    <p:extLst>
      <p:ext uri="{BB962C8B-B14F-4D97-AF65-F5344CB8AC3E}">
        <p14:creationId xmlns:p14="http://schemas.microsoft.com/office/powerpoint/2010/main" val="534425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55" y="166906"/>
            <a:ext cx="120893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Жест начинается, при первом касании экрана, продолжается пока система отслеживает положение пальцев пользователя и </a:t>
            </a:r>
            <a:r>
              <a:rPr lang="ru-RU" sz="2800" dirty="0" smtClean="0"/>
              <a:t>заканчивается </a:t>
            </a:r>
            <a:r>
              <a:rPr lang="ru-RU" sz="2800" dirty="0"/>
              <a:t>получением финального события, состоящего в том, что ни один палец не касается экрана. Объект </a:t>
            </a:r>
            <a:r>
              <a:rPr lang="ru-RU" sz="2800" b="1" i="1" dirty="0" err="1"/>
              <a:t>MotionEvent</a:t>
            </a:r>
            <a:r>
              <a:rPr lang="ru-RU" sz="2800" dirty="0"/>
              <a:t>, передаваемый в метод </a:t>
            </a:r>
            <a:r>
              <a:rPr lang="ru-RU" sz="2800" b="1" i="1" dirty="0" err="1"/>
              <a:t>onTouchEvent</a:t>
            </a:r>
            <a:r>
              <a:rPr lang="ru-RU" sz="2800" dirty="0"/>
              <a:t>(), предоставляет детали каждого взаимодействия. </a:t>
            </a:r>
            <a:r>
              <a:rPr lang="ru-RU" sz="2800" dirty="0" smtClean="0"/>
              <a:t>Рассмотрим </a:t>
            </a:r>
            <a:r>
              <a:rPr lang="ru-RU" sz="2800" dirty="0"/>
              <a:t>основные константы класса </a:t>
            </a:r>
            <a:r>
              <a:rPr lang="ru-RU" sz="2800" b="1" i="1" dirty="0" err="1"/>
              <a:t>MotionEvent</a:t>
            </a:r>
            <a:r>
              <a:rPr lang="ru-RU" sz="2800" dirty="0"/>
              <a:t>, определяющие сенсорные </a:t>
            </a:r>
            <a:r>
              <a:rPr lang="ru-RU" sz="2800" dirty="0" smtClean="0"/>
              <a:t>события</a:t>
            </a:r>
          </a:p>
          <a:p>
            <a:endParaRPr lang="ru-RU" sz="2800" dirty="0" smtClean="0"/>
          </a:p>
          <a:p>
            <a:r>
              <a:rPr lang="ru-RU" sz="2800" dirty="0"/>
              <a:t>• </a:t>
            </a:r>
            <a:r>
              <a:rPr lang="ru-RU" sz="2800" b="1" i="1" dirty="0" err="1"/>
              <a:t>MotionEvent.ACTION_DOWN</a:t>
            </a:r>
            <a:r>
              <a:rPr lang="ru-RU" sz="2800" dirty="0"/>
              <a:t> - касание экрана пальцем, является начальной точкой для любого сенсорного события или жеста; </a:t>
            </a:r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b="1" i="1" dirty="0" smtClean="0"/>
              <a:t> </a:t>
            </a:r>
            <a:r>
              <a:rPr lang="ru-RU" sz="2800" b="1" i="1" dirty="0" err="1"/>
              <a:t>MotionEvent.ACTION_MOVE</a:t>
            </a:r>
            <a:r>
              <a:rPr lang="ru-RU" sz="2800" b="1" i="1" dirty="0"/>
              <a:t> </a:t>
            </a:r>
            <a:r>
              <a:rPr lang="ru-RU" sz="2800" dirty="0"/>
              <a:t>- перемещение пальца по экрану; </a:t>
            </a:r>
            <a:endParaRPr lang="ru-RU" sz="2800" dirty="0" smtClean="0"/>
          </a:p>
          <a:p>
            <a:r>
              <a:rPr lang="ru-RU" sz="2800" dirty="0" smtClean="0"/>
              <a:t>• </a:t>
            </a:r>
            <a:r>
              <a:rPr lang="ru-RU" sz="2800" b="1" i="1" dirty="0" err="1"/>
              <a:t>MotionEvent.ACTION_UP</a:t>
            </a:r>
            <a:r>
              <a:rPr lang="ru-RU" sz="2800" dirty="0"/>
              <a:t> - поднятие пальца от экрана. </a:t>
            </a:r>
            <a:endParaRPr lang="ru-RU" sz="2800" dirty="0" smtClean="0"/>
          </a:p>
          <a:p>
            <a:r>
              <a:rPr lang="ru-RU" sz="2800" dirty="0" smtClean="0"/>
              <a:t>Приложение </a:t>
            </a:r>
            <a:r>
              <a:rPr lang="ru-RU" sz="2800" dirty="0"/>
              <a:t>может использовать предоставленные данные для </a:t>
            </a:r>
            <a:r>
              <a:rPr lang="ru-RU" sz="2800" dirty="0" smtClean="0"/>
              <a:t>распознавания </a:t>
            </a:r>
            <a:r>
              <a:rPr lang="ru-RU" sz="2800" dirty="0"/>
              <a:t>жеста. </a:t>
            </a:r>
          </a:p>
        </p:txBody>
      </p:sp>
    </p:spTree>
    <p:extLst>
      <p:ext uri="{BB962C8B-B14F-4D97-AF65-F5344CB8AC3E}">
        <p14:creationId xmlns:p14="http://schemas.microsoft.com/office/powerpoint/2010/main" val="180671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758" y="750301"/>
            <a:ext cx="114925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Для мобильных приложений главным ограничением является размер экрана устройства. Очень часто невозможно разместить все элементы </a:t>
            </a:r>
            <a:r>
              <a:rPr lang="ru-RU" sz="2800" dirty="0" smtClean="0"/>
              <a:t>на </a:t>
            </a:r>
            <a:r>
              <a:rPr lang="ru-RU" sz="2800" dirty="0"/>
              <a:t>весь экран Закрыть полнофункционального приложения так, чтобы их можно было увидеть одновременно. Очевидным решением этой проблемы является </a:t>
            </a:r>
            <a:r>
              <a:rPr lang="ru-RU" sz="2800" dirty="0" smtClean="0"/>
              <a:t>разделение </a:t>
            </a:r>
            <a:r>
              <a:rPr lang="ru-RU" sz="2800" dirty="0"/>
              <a:t>интерфейса на части по какому-либо принципу. Основные пути </a:t>
            </a:r>
            <a:r>
              <a:rPr lang="ru-RU" sz="2800" dirty="0" smtClean="0"/>
              <a:t>решения </a:t>
            </a:r>
            <a:r>
              <a:rPr lang="ru-RU" sz="2800" dirty="0"/>
              <a:t>этой проблемы: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Использовать </a:t>
            </a:r>
            <a:r>
              <a:rPr lang="ru-RU" sz="2800" dirty="0"/>
              <a:t>различные сообщения (диалоговые окна, </a:t>
            </a:r>
            <a:r>
              <a:rPr lang="ru-RU" sz="2800" dirty="0" smtClean="0"/>
              <a:t>уведомления</a:t>
            </a:r>
            <a:r>
              <a:rPr lang="ru-RU" sz="2800" dirty="0"/>
              <a:t>, всплывающие подсказки). Этот способ наиболее прост и не требует редактирования файла манифеста, однако очевидно, что так можно решить только часть задач</a:t>
            </a:r>
          </a:p>
        </p:txBody>
      </p:sp>
    </p:spTree>
    <p:extLst>
      <p:ext uri="{BB962C8B-B14F-4D97-AF65-F5344CB8AC3E}">
        <p14:creationId xmlns:p14="http://schemas.microsoft.com/office/powerpoint/2010/main" val="746750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423" y="92037"/>
            <a:ext cx="1195457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Распознавание жестов </a:t>
            </a:r>
            <a:endParaRPr lang="ru-RU" sz="3200" b="1" dirty="0" smtClean="0"/>
          </a:p>
          <a:p>
            <a:r>
              <a:rPr lang="ru-RU" sz="2800" b="1" i="1" dirty="0" err="1" smtClean="0"/>
              <a:t>Android</a:t>
            </a:r>
            <a:r>
              <a:rPr lang="ru-RU" sz="2800" dirty="0" smtClean="0"/>
              <a:t> </a:t>
            </a:r>
            <a:r>
              <a:rPr lang="ru-RU" sz="2800" dirty="0"/>
              <a:t>предоставляет класс </a:t>
            </a:r>
            <a:r>
              <a:rPr lang="ru-RU" sz="2800" b="1" i="1" dirty="0" err="1"/>
              <a:t>GestureDetector</a:t>
            </a:r>
            <a:r>
              <a:rPr lang="ru-RU" sz="2800" dirty="0"/>
              <a:t> для распознавания </a:t>
            </a:r>
            <a:r>
              <a:rPr lang="ru-RU" sz="2800" dirty="0" smtClean="0"/>
              <a:t>стандартных </a:t>
            </a:r>
            <a:r>
              <a:rPr lang="ru-RU" sz="2800" dirty="0"/>
              <a:t>жестов. Некоторые жесты, которые он поддерживает </a:t>
            </a:r>
            <a:r>
              <a:rPr lang="ru-RU" sz="2800" dirty="0" smtClean="0"/>
              <a:t>включают</a:t>
            </a:r>
            <a:r>
              <a:rPr lang="ru-RU" sz="2800" dirty="0"/>
              <a:t>: </a:t>
            </a:r>
            <a:r>
              <a:rPr lang="ru-RU" sz="2800" b="1" i="1" dirty="0" err="1"/>
              <a:t>onDown</a:t>
            </a:r>
            <a:r>
              <a:rPr lang="ru-RU" sz="2800" b="1" i="1" dirty="0"/>
              <a:t>(), </a:t>
            </a:r>
            <a:r>
              <a:rPr lang="ru-RU" sz="2800" b="1" i="1" dirty="0" err="1"/>
              <a:t>onLongPress</a:t>
            </a:r>
            <a:r>
              <a:rPr lang="ru-RU" sz="2800" b="1" i="1" dirty="0"/>
              <a:t>(), </a:t>
            </a:r>
            <a:r>
              <a:rPr lang="ru-RU" sz="2800" b="1" i="1" dirty="0" err="1"/>
              <a:t>onFling</a:t>
            </a:r>
            <a:r>
              <a:rPr lang="ru-RU" sz="2800" b="1" i="1" dirty="0"/>
              <a:t>() </a:t>
            </a:r>
            <a:r>
              <a:rPr lang="ru-RU" sz="2800" dirty="0"/>
              <a:t>и т. д. Можно использовать класс </a:t>
            </a:r>
            <a:r>
              <a:rPr lang="ru-RU" sz="2800" b="1" i="1" dirty="0" err="1"/>
              <a:t>GestureDetector</a:t>
            </a:r>
            <a:r>
              <a:rPr lang="ru-RU" sz="2800" dirty="0"/>
              <a:t> в связке с методом </a:t>
            </a:r>
            <a:r>
              <a:rPr lang="ru-RU" sz="2800" b="1" i="1" dirty="0" err="1"/>
              <a:t>onTouchEvent</a:t>
            </a:r>
            <a:r>
              <a:rPr lang="ru-RU" sz="2800" dirty="0"/>
              <a:t>(). Подробно </a:t>
            </a:r>
            <a:r>
              <a:rPr lang="ru-RU" sz="2800" dirty="0" smtClean="0"/>
              <a:t>распознавание </a:t>
            </a:r>
            <a:r>
              <a:rPr lang="ru-RU" sz="2800" dirty="0"/>
              <a:t>поддерживаемых жестов рассмотрено в первой части </a:t>
            </a:r>
            <a:r>
              <a:rPr lang="ru-RU" sz="2800" dirty="0" smtClean="0"/>
              <a:t>лабораторной </a:t>
            </a:r>
            <a:r>
              <a:rPr lang="ru-RU" sz="2800" dirty="0"/>
              <a:t>работы в этой теме. Начиная с версии 1.6, </a:t>
            </a:r>
            <a:r>
              <a:rPr lang="ru-RU" sz="2800" b="1" i="1" dirty="0" err="1"/>
              <a:t>Android</a:t>
            </a:r>
            <a:r>
              <a:rPr lang="ru-RU" sz="2800" dirty="0"/>
              <a:t> предоставляет </a:t>
            </a:r>
            <a:r>
              <a:rPr lang="ru-RU" sz="2800" b="1" i="1" dirty="0"/>
              <a:t>API</a:t>
            </a:r>
            <a:r>
              <a:rPr lang="ru-RU" sz="2800" dirty="0"/>
              <a:t> для работы с </a:t>
            </a:r>
            <a:r>
              <a:rPr lang="ru-RU" sz="2800" dirty="0" smtClean="0"/>
              <a:t>жестами</a:t>
            </a:r>
            <a:r>
              <a:rPr lang="ru-RU" sz="2800" dirty="0"/>
              <a:t>, который располагается в пакете </a:t>
            </a:r>
            <a:r>
              <a:rPr lang="ru-RU" sz="2800" b="1" i="1" dirty="0" err="1"/>
              <a:t>android.gesture</a:t>
            </a:r>
            <a:r>
              <a:rPr lang="ru-RU" sz="2800" dirty="0"/>
              <a:t> и позволяет </a:t>
            </a:r>
            <a:r>
              <a:rPr lang="ru-RU" sz="2800" dirty="0" err="1"/>
              <a:t>сохраь</a:t>
            </a:r>
            <a:r>
              <a:rPr lang="ru-RU" sz="2800" dirty="0"/>
              <a:t>, загружать, создавать и распознавать жесты. </a:t>
            </a:r>
            <a:endParaRPr lang="ru-RU" sz="2800" dirty="0" smtClean="0"/>
          </a:p>
          <a:p>
            <a:r>
              <a:rPr lang="ru-RU" sz="2800" dirty="0" smtClean="0"/>
              <a:t>Виртуальное устройство </a:t>
            </a:r>
            <a:r>
              <a:rPr lang="ru-RU" sz="2800" b="1" i="1" dirty="0" err="1"/>
              <a:t>Android</a:t>
            </a:r>
            <a:r>
              <a:rPr lang="ru-RU" sz="2800" b="1" i="1" dirty="0"/>
              <a:t> (AVD)</a:t>
            </a:r>
            <a:r>
              <a:rPr lang="ru-RU" sz="2800" dirty="0"/>
              <a:t>, начиная все с той же версии 1.6, содержит </a:t>
            </a:r>
            <a:r>
              <a:rPr lang="ru-RU" sz="2800" dirty="0" smtClean="0"/>
              <a:t>предустановленное </a:t>
            </a:r>
            <a:r>
              <a:rPr lang="ru-RU" sz="2800" dirty="0"/>
              <a:t>приложение, которое называется </a:t>
            </a:r>
            <a:r>
              <a:rPr lang="ru-RU" sz="2800" b="1" i="1" dirty="0" err="1"/>
              <a:t>Gesture</a:t>
            </a:r>
            <a:r>
              <a:rPr lang="ru-RU" sz="2800" b="1" i="1" dirty="0"/>
              <a:t> </a:t>
            </a:r>
            <a:r>
              <a:rPr lang="ru-RU" sz="2800" b="1" i="1" dirty="0" err="1"/>
              <a:t>Builder</a:t>
            </a:r>
            <a:r>
              <a:rPr lang="ru-RU" sz="2800" dirty="0"/>
              <a:t> и </a:t>
            </a:r>
            <a:r>
              <a:rPr lang="ru-RU" sz="2800" dirty="0" smtClean="0"/>
              <a:t>позволяет </a:t>
            </a:r>
            <a:r>
              <a:rPr lang="ru-RU" sz="2800" dirty="0"/>
              <a:t>создавать жесты. После создания жесты сохраняются на SD карте виртуального устройства и могут быть добавлены в приложение в </a:t>
            </a:r>
            <a:r>
              <a:rPr lang="ru-RU" sz="2800" dirty="0">
                <a:solidFill>
                  <a:schemeClr val="bg1"/>
                </a:solidFill>
              </a:rPr>
              <a:t>виде бинарного ресурса. </a:t>
            </a:r>
          </a:p>
        </p:txBody>
      </p:sp>
    </p:spTree>
    <p:extLst>
      <p:ext uri="{BB962C8B-B14F-4D97-AF65-F5344CB8AC3E}">
        <p14:creationId xmlns:p14="http://schemas.microsoft.com/office/powerpoint/2010/main" val="4044133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003" y="410193"/>
            <a:ext cx="118583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Для распознавания жестов необходимо добавить компонент </a:t>
            </a:r>
            <a:r>
              <a:rPr lang="ru-RU" sz="2800" b="1" i="1" dirty="0" err="1"/>
              <a:t>GestureOverlayView</a:t>
            </a:r>
            <a:r>
              <a:rPr lang="ru-RU" sz="2800" dirty="0"/>
              <a:t>, в </a:t>
            </a:r>
            <a:r>
              <a:rPr lang="ru-RU" sz="2800" b="1" i="1" dirty="0"/>
              <a:t>XML</a:t>
            </a:r>
            <a:r>
              <a:rPr lang="ru-RU" sz="2800" dirty="0"/>
              <a:t> файл активности. Этот компонент может быть добавлен как обычный элемент графического интерфейса </a:t>
            </a:r>
            <a:r>
              <a:rPr lang="ru-RU" sz="2800" dirty="0" smtClean="0"/>
              <a:t>пользователя </a:t>
            </a:r>
            <a:r>
              <a:rPr lang="ru-RU" sz="2800" dirty="0"/>
              <a:t>и встроен в компоновку, например </a:t>
            </a:r>
            <a:r>
              <a:rPr lang="ru-RU" sz="2800" b="1" i="1" dirty="0" err="1"/>
              <a:t>RelativeLayout</a:t>
            </a:r>
            <a:r>
              <a:rPr lang="ru-RU" sz="2800" dirty="0"/>
              <a:t>. C другой </a:t>
            </a:r>
            <a:r>
              <a:rPr lang="ru-RU" sz="2800" dirty="0" smtClean="0"/>
              <a:t>стороны </a:t>
            </a:r>
            <a:r>
              <a:rPr lang="ru-RU" sz="2800" dirty="0"/>
              <a:t>он может быть использован, как прозрачный слой поверх других компонентов, в этом случае в </a:t>
            </a:r>
            <a:r>
              <a:rPr lang="ru-RU" sz="2800" b="1" i="1" dirty="0"/>
              <a:t>XML</a:t>
            </a:r>
            <a:r>
              <a:rPr lang="ru-RU" sz="2800" dirty="0"/>
              <a:t> файле активности он должен быть записан, как корневой элемент. </a:t>
            </a:r>
            <a:endParaRPr lang="ru-RU" sz="2800" dirty="0" smtClean="0"/>
          </a:p>
          <a:p>
            <a:r>
              <a:rPr lang="ru-RU" sz="2800" dirty="0" smtClean="0"/>
              <a:t>Кроме </a:t>
            </a:r>
            <a:r>
              <a:rPr lang="ru-RU" sz="2800" dirty="0"/>
              <a:t>всего вышеперечисленного, для использования собственных жестов в приложении необходимо реализовать интерфейс </a:t>
            </a:r>
            <a:r>
              <a:rPr lang="ru-RU" sz="2800" b="1" i="1" dirty="0" err="1"/>
              <a:t>OnGesturePerformedListener</a:t>
            </a:r>
            <a:r>
              <a:rPr lang="ru-RU" sz="2800" dirty="0"/>
              <a:t> и его метод </a:t>
            </a:r>
            <a:r>
              <a:rPr lang="ru-RU" sz="2800" b="1" i="1" dirty="0" err="1"/>
              <a:t>onGesturePerformed</a:t>
            </a:r>
            <a:r>
              <a:rPr lang="ru-RU" sz="2800" dirty="0"/>
              <a:t>(). </a:t>
            </a:r>
            <a:r>
              <a:rPr lang="ru-RU" sz="2800" dirty="0" smtClean="0"/>
              <a:t>Подробно </a:t>
            </a:r>
            <a:r>
              <a:rPr lang="ru-RU" sz="2800" dirty="0"/>
              <a:t>создание и использование собственных жестов рассмотрено во второй части лабораторной работы в этой теме.</a:t>
            </a:r>
          </a:p>
        </p:txBody>
      </p:sp>
    </p:spTree>
    <p:extLst>
      <p:ext uri="{BB962C8B-B14F-4D97-AF65-F5344CB8AC3E}">
        <p14:creationId xmlns:p14="http://schemas.microsoft.com/office/powerpoint/2010/main" val="1698845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5401" y="193126"/>
            <a:ext cx="42914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мультимедиа</a:t>
            </a:r>
          </a:p>
        </p:txBody>
      </p:sp>
    </p:spTree>
    <p:extLst>
      <p:ext uri="{BB962C8B-B14F-4D97-AF65-F5344CB8AC3E}">
        <p14:creationId xmlns:p14="http://schemas.microsoft.com/office/powerpoint/2010/main" val="280480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506" y="1381822"/>
            <a:ext cx="116946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Использовать </a:t>
            </a:r>
            <a:r>
              <a:rPr lang="ru-RU" sz="2800" dirty="0"/>
              <a:t>в одном приложении несколько активностей. Способ универсальный и подходит для любых приложений, однако прежде чем его реализовывать, необходимо очень хорошо продумать </a:t>
            </a:r>
            <a:r>
              <a:rPr lang="ru-RU" sz="2800" dirty="0" smtClean="0"/>
              <a:t>структуру </a:t>
            </a:r>
            <a:r>
              <a:rPr lang="ru-RU" sz="2800" dirty="0"/>
              <a:t>будущего приложения. Здесь требуется редактировать </a:t>
            </a:r>
            <a:r>
              <a:rPr lang="ru-RU" sz="2800" dirty="0" smtClean="0"/>
              <a:t>манифест </a:t>
            </a:r>
            <a:r>
              <a:rPr lang="ru-RU" sz="2800" dirty="0"/>
              <a:t>и организовать переключение между различными </a:t>
            </a:r>
            <a:r>
              <a:rPr lang="ru-RU" sz="2800" dirty="0" smtClean="0"/>
              <a:t>активностями </a:t>
            </a:r>
            <a:r>
              <a:rPr lang="ru-RU" sz="2800" dirty="0"/>
              <a:t>удобным для пользователя способом. </a:t>
            </a:r>
            <a:endParaRPr lang="ru-RU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Разместить </a:t>
            </a:r>
            <a:r>
              <a:rPr lang="ru-RU" sz="2800" dirty="0"/>
              <a:t>компоненты на активности таким образом, что в </a:t>
            </a:r>
            <a:r>
              <a:rPr lang="ru-RU" sz="2800" dirty="0" smtClean="0"/>
              <a:t>нужный </a:t>
            </a:r>
            <a:r>
              <a:rPr lang="ru-RU" sz="2800" dirty="0"/>
              <a:t>момент можно будет легко переключиться на работу с другой частью интерфейса. </a:t>
            </a:r>
          </a:p>
        </p:txBody>
      </p:sp>
    </p:spTree>
    <p:extLst>
      <p:ext uri="{BB962C8B-B14F-4D97-AF65-F5344CB8AC3E}">
        <p14:creationId xmlns:p14="http://schemas.microsoft.com/office/powerpoint/2010/main" val="358583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77" y="471169"/>
            <a:ext cx="116658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Диалоговые </a:t>
            </a:r>
            <a:r>
              <a:rPr lang="ru-RU" sz="2800" b="1" dirty="0" smtClean="0"/>
              <a:t>окна. </a:t>
            </a:r>
            <a:r>
              <a:rPr lang="ru-RU" sz="2800" dirty="0"/>
              <a:t>Диалог - это небольшое окно, позволяющее пользователю получить или ввести дополнительную информацию. Диалоговое окно занимает только часть экрана и обычно используется в модальном режиме. Это означает, что работа приложения приостанавливается до момента, пока пользователь не закроет диалоговое окно. При этом ему, возможно, </a:t>
            </a:r>
            <a:r>
              <a:rPr lang="ru-RU" sz="2800" dirty="0" smtClean="0"/>
              <a:t>потребуется </a:t>
            </a:r>
            <a:r>
              <a:rPr lang="ru-RU" sz="2800" dirty="0"/>
              <a:t>ввести какие-то данные или просто выбрать один из вариантов </a:t>
            </a:r>
            <a:r>
              <a:rPr lang="ru-RU" sz="2800" dirty="0" smtClean="0"/>
              <a:t>ответа.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60" y="3579712"/>
            <a:ext cx="5953125" cy="32956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15060" y="4809193"/>
            <a:ext cx="3870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Примеры диалоговых окон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149" y="-113606"/>
            <a:ext cx="5780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Работа с диалоговыми окнами</a:t>
            </a:r>
          </a:p>
        </p:txBody>
      </p:sp>
    </p:spTree>
    <p:extLst>
      <p:ext uri="{BB962C8B-B14F-4D97-AF65-F5344CB8AC3E}">
        <p14:creationId xmlns:p14="http://schemas.microsoft.com/office/powerpoint/2010/main" val="212168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007" y="739063"/>
            <a:ext cx="120668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В ОС </a:t>
            </a:r>
            <a:r>
              <a:rPr lang="ru-RU" sz="2800" b="1" i="1" dirty="0" err="1"/>
              <a:t>Android</a:t>
            </a:r>
            <a:r>
              <a:rPr lang="ru-RU" sz="2800" dirty="0"/>
              <a:t> можно выделить три вида диалоговых окон: </a:t>
            </a:r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Класс </a:t>
            </a:r>
            <a:r>
              <a:rPr lang="ru-RU" sz="2800" b="1" i="1" dirty="0" err="1"/>
              <a:t>Dialog</a:t>
            </a:r>
            <a:r>
              <a:rPr lang="ru-RU" sz="2800" b="1" dirty="0"/>
              <a:t> и его производные</a:t>
            </a:r>
            <a:r>
              <a:rPr lang="ru-RU" sz="2800" dirty="0"/>
              <a:t>. Помимо традиционного </a:t>
            </a:r>
            <a:r>
              <a:rPr lang="ru-RU" sz="2800" dirty="0" smtClean="0"/>
              <a:t>набора </a:t>
            </a:r>
            <a:r>
              <a:rPr lang="ru-RU" sz="2800" dirty="0"/>
              <a:t>диалоговых окон, он содержит несколько дополнительных </a:t>
            </a:r>
            <a:r>
              <a:rPr lang="ru-RU" sz="2800" dirty="0" smtClean="0"/>
              <a:t>вариантов</a:t>
            </a:r>
            <a:r>
              <a:rPr lang="ru-RU" sz="2800" dirty="0"/>
              <a:t>, в которых используются возможности сенсорного </a:t>
            </a:r>
            <a:r>
              <a:rPr lang="ru-RU" sz="2800" dirty="0" smtClean="0"/>
              <a:t>интерфейса. </a:t>
            </a:r>
            <a:r>
              <a:rPr lang="ru-RU" sz="2800" dirty="0"/>
              <a:t>Диалоги этого типа не создают новых активностей и их не нужно регистрировать в файле </a:t>
            </a:r>
            <a:r>
              <a:rPr lang="ru-RU" sz="2800" dirty="0" smtClean="0"/>
              <a:t>манифеста, </a:t>
            </a:r>
            <a:r>
              <a:rPr lang="ru-RU" sz="2800" dirty="0"/>
              <a:t>что существенно упрощает </a:t>
            </a:r>
            <a:r>
              <a:rPr lang="ru-RU" sz="2800" dirty="0" smtClean="0"/>
              <a:t>разработку</a:t>
            </a:r>
            <a:r>
              <a:rPr lang="ru-RU" sz="2800" dirty="0"/>
              <a:t>. Однако они работают в модальном режиме и требуют </a:t>
            </a:r>
            <a:r>
              <a:rPr lang="ru-RU" sz="2800" dirty="0" smtClean="0"/>
              <a:t>немедленного </a:t>
            </a:r>
            <a:r>
              <a:rPr lang="ru-RU" sz="2800" dirty="0"/>
              <a:t>ответа пользователя, поэтому для простого </a:t>
            </a:r>
            <a:r>
              <a:rPr lang="ru-RU" sz="2800" dirty="0" smtClean="0"/>
              <a:t>информирования </a:t>
            </a:r>
            <a:r>
              <a:rPr lang="ru-RU" sz="2800" dirty="0"/>
              <a:t>рекомендуется использовать сообщения следующих двух типов.</a:t>
            </a:r>
          </a:p>
        </p:txBody>
      </p:sp>
    </p:spTree>
    <p:extLst>
      <p:ext uri="{BB962C8B-B14F-4D97-AF65-F5344CB8AC3E}">
        <p14:creationId xmlns:p14="http://schemas.microsoft.com/office/powerpoint/2010/main" val="243231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79" y="375437"/>
            <a:ext cx="117235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Уведомления </a:t>
            </a:r>
            <a:r>
              <a:rPr lang="ru-RU" sz="2800" b="1" dirty="0"/>
              <a:t>(</a:t>
            </a:r>
            <a:r>
              <a:rPr lang="ru-RU" sz="2800" b="1" dirty="0" err="1"/>
              <a:t>notifications</a:t>
            </a:r>
            <a:r>
              <a:rPr lang="ru-RU" sz="2800" b="1" dirty="0"/>
              <a:t>). </a:t>
            </a:r>
            <a:r>
              <a:rPr lang="ru-RU" sz="2800" dirty="0"/>
              <a:t>Это сообщения, которые </a:t>
            </a:r>
            <a:r>
              <a:rPr lang="ru-RU" sz="2800" dirty="0" err="1"/>
              <a:t>отображаются</a:t>
            </a:r>
            <a:r>
              <a:rPr lang="ru-RU" sz="2800" dirty="0"/>
              <a:t> в верхней панели в области уведомлений. Для того чтобы </a:t>
            </a:r>
            <a:r>
              <a:rPr lang="ru-RU" sz="2800" dirty="0" err="1"/>
              <a:t>прочитать</a:t>
            </a:r>
            <a:r>
              <a:rPr lang="ru-RU" sz="2800" dirty="0"/>
              <a:t> это сообщение, необходимо на домашнем экране потянуть вниз верхнюю шторку. Пользователь может это сделать в любой момент времени, следовательно, уведомления стоит использовать, когда сообщение является важным, однако не требует немедленного прочтения и ответа.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Всплывающие </a:t>
            </a:r>
            <a:r>
              <a:rPr lang="ru-RU" sz="2800" b="1" dirty="0"/>
              <a:t>подсказки (</a:t>
            </a:r>
            <a:r>
              <a:rPr lang="ru-RU" sz="2800" b="1" dirty="0" err="1"/>
              <a:t>toasts</a:t>
            </a:r>
            <a:r>
              <a:rPr lang="ru-RU" sz="2800" b="1" dirty="0"/>
              <a:t>). </a:t>
            </a:r>
            <a:r>
              <a:rPr lang="ru-RU" sz="2800" dirty="0"/>
              <a:t>Сообщения, которые </a:t>
            </a:r>
            <a:r>
              <a:rPr lang="ru-RU" sz="2800" dirty="0" smtClean="0"/>
              <a:t>появляются </a:t>
            </a:r>
            <a:r>
              <a:rPr lang="ru-RU" sz="2800" dirty="0"/>
              <a:t>прямо на экране приложения, перекрывая его интерфейс, и через некоторое время (обычно несколько секунд) автоматически пропадают. Их рекомендуется использовать для простых </a:t>
            </a:r>
            <a:r>
              <a:rPr lang="ru-RU" sz="2800" dirty="0" smtClean="0"/>
              <a:t>уведомлений</a:t>
            </a:r>
            <a:r>
              <a:rPr lang="ru-RU" sz="2800" dirty="0"/>
              <a:t>, не требующих ответа пользователя, но </a:t>
            </a:r>
            <a:r>
              <a:rPr lang="ru-RU" sz="2800" dirty="0" smtClean="0"/>
              <a:t>важных для продолжения </a:t>
            </a:r>
            <a:r>
              <a:rPr lang="ru-RU" sz="2800" dirty="0"/>
              <a:t>его работы</a:t>
            </a:r>
          </a:p>
        </p:txBody>
      </p:sp>
    </p:spTree>
    <p:extLst>
      <p:ext uri="{BB962C8B-B14F-4D97-AF65-F5344CB8AC3E}">
        <p14:creationId xmlns:p14="http://schemas.microsoft.com/office/powerpoint/2010/main" val="385505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509" y="334802"/>
            <a:ext cx="116946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Использование класса </a:t>
            </a:r>
            <a:r>
              <a:rPr lang="ru-RU" sz="3200" b="1" i="1" dirty="0" err="1"/>
              <a:t>Dialog</a:t>
            </a:r>
            <a:r>
              <a:rPr lang="ru-RU" sz="3200" dirty="0"/>
              <a:t> </a:t>
            </a:r>
            <a:endParaRPr lang="ru-RU" sz="3200" dirty="0" smtClean="0"/>
          </a:p>
          <a:p>
            <a:endParaRPr lang="ru-RU" sz="2800" dirty="0" smtClean="0"/>
          </a:p>
          <a:p>
            <a:r>
              <a:rPr lang="ru-RU" sz="2800" dirty="0" smtClean="0"/>
              <a:t>Класс </a:t>
            </a:r>
            <a:r>
              <a:rPr lang="ru-RU" sz="2800" b="1" i="1" dirty="0" err="1"/>
              <a:t>Dialog</a:t>
            </a:r>
            <a:r>
              <a:rPr lang="ru-RU" sz="2800" dirty="0"/>
              <a:t> является базовым для диалогов и редко используется напрямую. Рекомендуется применять производные от этого класса: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i="1" dirty="0" err="1" smtClean="0"/>
              <a:t>AlertDialog</a:t>
            </a:r>
            <a:r>
              <a:rPr lang="ru-RU" sz="2800" dirty="0"/>
              <a:t>. Диалоговое окно может содержать заголовок, до трех кнопок, список выбираемых значений или настраиваемое </a:t>
            </a:r>
            <a:r>
              <a:rPr lang="ru-RU" sz="2800" dirty="0" smtClean="0"/>
              <a:t>содержимое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i="1" dirty="0" err="1" smtClean="0"/>
              <a:t>DatePickerDialog</a:t>
            </a:r>
            <a:r>
              <a:rPr lang="ru-RU" sz="2800" dirty="0" smtClean="0"/>
              <a:t> </a:t>
            </a:r>
            <a:r>
              <a:rPr lang="ru-RU" sz="2800" dirty="0"/>
              <a:t>или </a:t>
            </a:r>
            <a:r>
              <a:rPr lang="ru-RU" sz="2800" b="1" i="1" dirty="0" err="1"/>
              <a:t>TimePickerDialog</a:t>
            </a:r>
            <a:r>
              <a:rPr lang="ru-RU" sz="2800" dirty="0"/>
              <a:t>. Диалоговое окно с </a:t>
            </a:r>
            <a:r>
              <a:rPr lang="ru-RU" sz="2800" dirty="0" smtClean="0"/>
              <a:t>предопределенным </a:t>
            </a:r>
            <a:r>
              <a:rPr lang="ru-RU" sz="2800" dirty="0"/>
              <a:t>интерфейсом, позволяющее выбрать дату или время.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i="1" dirty="0" err="1" smtClean="0"/>
              <a:t>ProgressDialog</a:t>
            </a:r>
            <a:r>
              <a:rPr lang="ru-RU" sz="2800" dirty="0"/>
              <a:t>. Показывает диалоговое окно, содержащее линейку процесса выполнения какого-то действия. В рекомендациях по </a:t>
            </a:r>
            <a:r>
              <a:rPr lang="ru-RU" sz="2800" dirty="0" smtClean="0"/>
              <a:t>дизайну </a:t>
            </a:r>
            <a:r>
              <a:rPr lang="ru-RU" sz="2800" dirty="0"/>
              <a:t>для </a:t>
            </a:r>
            <a:r>
              <a:rPr lang="ru-RU" sz="2800" dirty="0" err="1"/>
              <a:t>Android</a:t>
            </a:r>
            <a:r>
              <a:rPr lang="ru-RU" sz="2800" dirty="0"/>
              <a:t> советуют использовать вместо него компонент </a:t>
            </a:r>
            <a:r>
              <a:rPr lang="ru-RU" sz="2800" dirty="0" err="1"/>
              <a:t>ProgressBar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47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509" y="290422"/>
            <a:ext cx="117331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Особенности разработки приложения, содержащего несколько активностей </a:t>
            </a:r>
            <a:endParaRPr lang="ru-RU" sz="2800" b="1" dirty="0" smtClean="0"/>
          </a:p>
          <a:p>
            <a:endParaRPr lang="ru-RU" sz="2800" dirty="0"/>
          </a:p>
          <a:p>
            <a:pPr algn="just"/>
            <a:r>
              <a:rPr lang="ru-RU" sz="2800" dirty="0" smtClean="0"/>
              <a:t>Приложения</a:t>
            </a:r>
            <a:r>
              <a:rPr lang="ru-RU" sz="2800" dirty="0"/>
              <a:t>, содержащие несколько активностей, используются в самых разных сферах. При проектировании такого приложения следует уделить большое внимание распределению его функционала по разным активностям. С одной стороны, не стоит перегружать экран </a:t>
            </a:r>
            <a:r>
              <a:rPr lang="ru-RU" sz="2800" dirty="0" smtClean="0"/>
              <a:t>информацией</a:t>
            </a:r>
            <a:r>
              <a:rPr lang="ru-RU" sz="2800" dirty="0"/>
              <a:t>, а с другой - нужна ли активность, содержащая только одно поле для ввода? Может быть, стоит ее заменить диалоговым окном? Существует два основных способа переключения между </a:t>
            </a:r>
            <a:r>
              <a:rPr lang="ru-RU" sz="2800" dirty="0" smtClean="0"/>
              <a:t>активностями</a:t>
            </a:r>
            <a:r>
              <a:rPr lang="ru-RU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083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0827"/>
            <a:ext cx="120893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При </a:t>
            </a:r>
            <a:r>
              <a:rPr lang="ru-RU" sz="2800" b="1" dirty="0"/>
              <a:t>помощи кнопок и других элементов управления</a:t>
            </a:r>
            <a:r>
              <a:rPr lang="ru-RU" sz="2800" dirty="0"/>
              <a:t>. Не требует перестройки мышления у программистов, которые имеют большой опыт разработки </a:t>
            </a:r>
            <a:r>
              <a:rPr lang="ru-RU" sz="2800" dirty="0" err="1"/>
              <a:t>десктопных</a:t>
            </a:r>
            <a:r>
              <a:rPr lang="ru-RU" sz="2800" dirty="0"/>
              <a:t> приложений, а так же у </a:t>
            </a:r>
            <a:r>
              <a:rPr lang="ru-RU" sz="2800" dirty="0" smtClean="0"/>
              <a:t>пользователей</a:t>
            </a:r>
            <a:r>
              <a:rPr lang="ru-RU" sz="2800" dirty="0"/>
              <a:t>, привыкших к действиям в </a:t>
            </a:r>
            <a:r>
              <a:rPr lang="ru-RU" sz="2800" dirty="0" smtClean="0"/>
              <a:t>стиле "нажал </a:t>
            </a:r>
            <a:r>
              <a:rPr lang="ru-RU" sz="2800" dirty="0"/>
              <a:t>на кнопку, </a:t>
            </a:r>
            <a:r>
              <a:rPr lang="ru-RU" sz="2800" dirty="0" smtClean="0"/>
              <a:t>получил </a:t>
            </a:r>
            <a:r>
              <a:rPr lang="ru-RU" sz="2800" dirty="0"/>
              <a:t>результат". Однако этот способ не является наиболее </a:t>
            </a:r>
            <a:r>
              <a:rPr lang="ru-RU" sz="2800" dirty="0" smtClean="0"/>
              <a:t>подходящим </a:t>
            </a:r>
            <a:r>
              <a:rPr lang="ru-RU" sz="2800" dirty="0"/>
              <a:t>для сенсорных экранов и требует от опытного пользователя смартфона совершения лишних движений.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С </a:t>
            </a:r>
            <a:r>
              <a:rPr lang="ru-RU" sz="2800" b="1" dirty="0"/>
              <a:t>использованием сенсорного экрана смартфона. </a:t>
            </a:r>
            <a:r>
              <a:rPr lang="ru-RU" sz="2800" dirty="0"/>
              <a:t>Основная идея состоит в том, что весь экран мобильного устройства можно использовать в качестве управляющего элемента, и, нажимая на отдельные его участки, пользователь может инициировать те или иные действия. Более подробно возможности жестового интерфейса </a:t>
            </a:r>
            <a:r>
              <a:rPr lang="ru-RU" sz="2800" dirty="0" smtClean="0"/>
              <a:t>будут </a:t>
            </a:r>
            <a:r>
              <a:rPr lang="ru-RU" sz="2800" dirty="0"/>
              <a:t>рассмотрены далее</a:t>
            </a:r>
            <a:r>
              <a:rPr lang="ru-RU" sz="2800" dirty="0" smtClean="0"/>
              <a:t>,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43798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122</TotalTime>
  <Words>1793</Words>
  <Application>Microsoft Office PowerPoint</Application>
  <PresentationFormat>Широкоэкранный</PresentationFormat>
  <Paragraphs>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Gallery</vt:lpstr>
      <vt:lpstr>Разработка мобильных приложений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мобильных приложений</dc:title>
  <dc:creator>kis</dc:creator>
  <cp:lastModifiedBy>kis</cp:lastModifiedBy>
  <cp:revision>33</cp:revision>
  <dcterms:created xsi:type="dcterms:W3CDTF">2022-03-17T20:57:23Z</dcterms:created>
  <dcterms:modified xsi:type="dcterms:W3CDTF">2022-03-19T16:33:48Z</dcterms:modified>
</cp:coreProperties>
</file>