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5/8/2020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3789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504450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751384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42770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5/8/2020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065515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07098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5/8/2020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90320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5/8/2020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351172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5/8/2020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17364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5/8/2020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866880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5/8/2020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70726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5/8/2020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12865709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68" r:id="rId5"/>
    <p:sldLayoutId id="2147483663" r:id="rId6"/>
    <p:sldLayoutId id="2147483664" r:id="rId7"/>
    <p:sldLayoutId id="2147483665" r:id="rId8"/>
    <p:sldLayoutId id="2147483666" r:id="rId9"/>
    <p:sldLayoutId id="2147483667" r:id="rId10"/>
    <p:sldLayoutId id="2147483669" r:id="rId11"/>
  </p:sldLayoutIdLst>
  <p:hf sldNum="0" hdr="0" ftr="0" dt="0"/>
  <p:txStyles>
    <p:titleStyle>
      <a:lvl1pPr algn="l" defTabSz="914400" rtl="0" eaLnBrk="1" latinLnBrk="0" hangingPunct="1">
        <a:lnSpc>
          <a:spcPct val="90000"/>
        </a:lnSpc>
        <a:spcBef>
          <a:spcPct val="0"/>
        </a:spcBef>
        <a:buNone/>
        <a:defRPr lang="en-US" sz="4800" i="1"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7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5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greenparty.ru/news/1768/" TargetMode="External"/><Relationship Id="rId2" Type="http://schemas.openxmlformats.org/officeDocument/2006/relationships/hyperlink" Target="https://kislorod.io/prosto-o-slozhnom/10-jezhednevnyh-privychek-sposobnyh-spasti-nashu-planetu/" TargetMode="External"/><Relationship Id="rId1" Type="http://schemas.openxmlformats.org/officeDocument/2006/relationships/slideLayout" Target="../slideLayouts/slideLayout2.xml"/><Relationship Id="rId4" Type="http://schemas.openxmlformats.org/officeDocument/2006/relationships/hyperlink" Target="https://spravochnick.ru/ekologiya/reshenie_problem_ekologii/"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BA4472C-DAC4-4BA9-B51C-07E3DBE75508}"/>
              </a:ext>
            </a:extLst>
          </p:cNvPr>
          <p:cNvPicPr>
            <a:picLocks noChangeAspect="1"/>
          </p:cNvPicPr>
          <p:nvPr/>
        </p:nvPicPr>
        <p:blipFill rotWithShape="1">
          <a:blip r:embed="rId2"/>
          <a:srcRect t="20495"/>
          <a:stretch/>
        </p:blipFill>
        <p:spPr>
          <a:xfrm>
            <a:off x="20" y="-839"/>
            <a:ext cx="12191980" cy="6858000"/>
          </a:xfrm>
          <a:prstGeom prst="rect">
            <a:avLst/>
          </a:prstGeom>
        </p:spPr>
      </p:pic>
      <p:sp useBgFill="1">
        <p:nvSpPr>
          <p:cNvPr id="9" name="Rectangle 8">
            <a:extLst>
              <a:ext uri="{FF2B5EF4-FFF2-40B4-BE49-F238E27FC236}">
                <a16:creationId xmlns:a16="http://schemas.microsoft.com/office/drawing/2014/main" id="{BF9FFE17-DE95-4821-ACC1-B90C954492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a:extLst>
              <a:ext uri="{FF2B5EF4-FFF2-40B4-BE49-F238E27FC236}">
                <a16:creationId xmlns:a16="http://schemas.microsoft.com/office/drawing/2014/main" id="{03CF76AF-FF72-4430-A772-0584032902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 name="Заголовок 1">
            <a:extLst>
              <a:ext uri="{FF2B5EF4-FFF2-40B4-BE49-F238E27FC236}">
                <a16:creationId xmlns:a16="http://schemas.microsoft.com/office/drawing/2014/main" id="{4F046C6A-4AA5-4156-A035-23F39BE01783}"/>
              </a:ext>
            </a:extLst>
          </p:cNvPr>
          <p:cNvSpPr>
            <a:spLocks noGrp="1"/>
          </p:cNvSpPr>
          <p:nvPr>
            <p:ph type="ctrTitle"/>
          </p:nvPr>
        </p:nvSpPr>
        <p:spPr>
          <a:xfrm>
            <a:off x="1771132" y="2091263"/>
            <a:ext cx="8649738" cy="2590800"/>
          </a:xfrm>
        </p:spPr>
        <p:txBody>
          <a:bodyPr>
            <a:normAutofit fontScale="90000"/>
          </a:bodyPr>
          <a:lstStyle/>
          <a:p>
            <a:r>
              <a:rPr lang="ru-RU" sz="1600" dirty="0"/>
              <a:t>ФГБОУ ВО КГЭУ</a:t>
            </a:r>
            <a:br>
              <a:rPr lang="ru-RU" sz="1600" dirty="0"/>
            </a:br>
            <a:br>
              <a:rPr lang="ru-RU" sz="1600" dirty="0"/>
            </a:br>
            <a:r>
              <a:rPr lang="ru-RU" sz="1600" dirty="0"/>
              <a:t>Презентация по дисциплине : «Немецкий язык».</a:t>
            </a:r>
            <a:br>
              <a:rPr lang="ru-RU" sz="1600" dirty="0"/>
            </a:br>
            <a:br>
              <a:rPr lang="ru-RU" sz="1600" dirty="0"/>
            </a:br>
            <a:r>
              <a:rPr lang="ru-RU" sz="2800" dirty="0"/>
              <a:t>Тема презентации : «Экология-повод для уборки».</a:t>
            </a:r>
            <a:br>
              <a:rPr lang="ru-RU" sz="1600" dirty="0"/>
            </a:br>
            <a:r>
              <a:rPr lang="ru-RU" sz="1600" dirty="0"/>
              <a:t>  </a:t>
            </a:r>
            <a:br>
              <a:rPr lang="ru-RU" sz="1600" dirty="0"/>
            </a:br>
            <a:br>
              <a:rPr lang="ru-RU" sz="1600" dirty="0"/>
            </a:br>
            <a:r>
              <a:rPr lang="ru-RU" sz="1600" dirty="0"/>
              <a:t>                                                                                                                                                                                Выполнила: Васильченко Ирина ,ЭЭ-9-19</a:t>
            </a:r>
            <a:br>
              <a:rPr lang="ru-RU" sz="1600" dirty="0"/>
            </a:br>
            <a:r>
              <a:rPr lang="ru-RU" sz="1600" dirty="0"/>
              <a:t>                                                                                                                                                        Проверила: Максимова .А.Б.</a:t>
            </a:r>
            <a:br>
              <a:rPr lang="ru-RU" sz="1600" dirty="0"/>
            </a:br>
            <a:r>
              <a:rPr lang="ru-RU" sz="1600" dirty="0"/>
              <a:t> </a:t>
            </a:r>
            <a:br>
              <a:rPr lang="ru-RU" sz="1600" dirty="0"/>
            </a:br>
            <a:br>
              <a:rPr lang="ru-RU" sz="1600" dirty="0"/>
            </a:br>
            <a:endParaRPr lang="ru-RU" sz="1600" dirty="0"/>
          </a:p>
        </p:txBody>
      </p:sp>
      <p:sp>
        <p:nvSpPr>
          <p:cNvPr id="3" name="Подзаголовок 2">
            <a:extLst>
              <a:ext uri="{FF2B5EF4-FFF2-40B4-BE49-F238E27FC236}">
                <a16:creationId xmlns:a16="http://schemas.microsoft.com/office/drawing/2014/main" id="{B6FC7E2E-563A-4585-B9C7-A7A9A7EF1F8C}"/>
              </a:ext>
            </a:extLst>
          </p:cNvPr>
          <p:cNvSpPr>
            <a:spLocks noGrp="1"/>
          </p:cNvSpPr>
          <p:nvPr>
            <p:ph type="subTitle" idx="1"/>
          </p:nvPr>
        </p:nvSpPr>
        <p:spPr>
          <a:xfrm>
            <a:off x="1771130" y="4682062"/>
            <a:ext cx="8652788" cy="457201"/>
          </a:xfrm>
        </p:spPr>
        <p:txBody>
          <a:bodyPr>
            <a:normAutofit/>
          </a:bodyPr>
          <a:lstStyle/>
          <a:p>
            <a:r>
              <a:rPr lang="ru-RU" sz="1200" dirty="0"/>
              <a:t>Казань 2020.</a:t>
            </a:r>
          </a:p>
        </p:txBody>
      </p:sp>
      <p:sp>
        <p:nvSpPr>
          <p:cNvPr id="13" name="Rectangle 12">
            <a:extLst>
              <a:ext uri="{FF2B5EF4-FFF2-40B4-BE49-F238E27FC236}">
                <a16:creationId xmlns:a16="http://schemas.microsoft.com/office/drawing/2014/main" id="{0B1C8180-2FDD-4202-8C45-4057CB1AB2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D6E86CC6-13EA-4A88-86AD-CF27BF52CC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F80B441-4F7D-4B40-8A13-FED03A1F3A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0C7FD1A-44B1-4E4C-B0C9-A8103DCCDCC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544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78632963-757B-40C2-BB84-FC6107A54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12193866"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Роспотребнадзор рекомендует чепчанам кипятить воду | Город Ч.">
            <a:extLst>
              <a:ext uri="{FF2B5EF4-FFF2-40B4-BE49-F238E27FC236}">
                <a16:creationId xmlns:a16="http://schemas.microsoft.com/office/drawing/2014/main" id="{7E9F3C0F-2F37-4043-A88D-EC6D1DE4BA7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485" b="12245"/>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2853AE55-7E35-44B0-89F1-3F52B262AF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9709" y="253548"/>
            <a:ext cx="5612193" cy="6361598"/>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DBC4BE4D-4B50-4F51-9F85-4B5D60B02D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7542" y="407588"/>
            <a:ext cx="5299768" cy="6022878"/>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Объект 2">
            <a:extLst>
              <a:ext uri="{FF2B5EF4-FFF2-40B4-BE49-F238E27FC236}">
                <a16:creationId xmlns:a16="http://schemas.microsoft.com/office/drawing/2014/main" id="{AACD19C8-F25F-416D-B23D-C04C85154E56}"/>
              </a:ext>
            </a:extLst>
          </p:cNvPr>
          <p:cNvSpPr>
            <a:spLocks noGrp="1"/>
          </p:cNvSpPr>
          <p:nvPr>
            <p:ph idx="1"/>
          </p:nvPr>
        </p:nvSpPr>
        <p:spPr>
          <a:xfrm>
            <a:off x="6846137" y="759655"/>
            <a:ext cx="4602152" cy="5259331"/>
          </a:xfrm>
        </p:spPr>
        <p:txBody>
          <a:bodyPr>
            <a:normAutofit/>
          </a:bodyPr>
          <a:lstStyle/>
          <a:p>
            <a:r>
              <a:rPr lang="de-DE" sz="2400" dirty="0"/>
              <a:t>Wahrscheinlich benutzen alle Menschen jeden Tag einen Wasserkocher, um Wasser zu kochen</a:t>
            </a:r>
            <a:r>
              <a:rPr lang="ru-RU" dirty="0"/>
              <a:t>.</a:t>
            </a:r>
          </a:p>
          <a:p>
            <a:r>
              <a:rPr lang="de-DE" sz="2400" dirty="0"/>
              <a:t>Da wir dies ziemlich oft tun, gibt es infolgedessen einen Abschaum, den manche Menschen lange Zeit nicht waschen</a:t>
            </a:r>
          </a:p>
          <a:p>
            <a:endParaRPr lang="ru-RU" dirty="0"/>
          </a:p>
          <a:p>
            <a:endParaRPr lang="de-DE" dirty="0"/>
          </a:p>
          <a:p>
            <a:endParaRPr lang="ru-RU" dirty="0"/>
          </a:p>
        </p:txBody>
      </p:sp>
    </p:spTree>
    <p:extLst>
      <p:ext uri="{BB962C8B-B14F-4D97-AF65-F5344CB8AC3E}">
        <p14:creationId xmlns:p14="http://schemas.microsoft.com/office/powerpoint/2010/main" val="4152004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D9E1F75-EF40-4A48-B3B2-E14F491FF0E1}"/>
              </a:ext>
            </a:extLst>
          </p:cNvPr>
          <p:cNvSpPr>
            <a:spLocks noGrp="1"/>
          </p:cNvSpPr>
          <p:nvPr>
            <p:ph idx="1"/>
          </p:nvPr>
        </p:nvSpPr>
        <p:spPr>
          <a:xfrm>
            <a:off x="7301133" y="689317"/>
            <a:ext cx="4234375" cy="5627077"/>
          </a:xfrm>
        </p:spPr>
        <p:txBody>
          <a:bodyPr/>
          <a:lstStyle/>
          <a:p>
            <a:r>
              <a:rPr lang="de-DE" sz="2800" dirty="0"/>
              <a:t>Tatsächlich ist es notwendig, den Wasserkocher viel häufiger vom Zunder zu waschen, da Zunder die Wärmeleitfähigkeit beeinflusst und so viel mehr Energie verbraucht wird</a:t>
            </a:r>
            <a:r>
              <a:rPr lang="ru-RU" sz="2800" dirty="0"/>
              <a:t>.</a:t>
            </a:r>
            <a:endParaRPr lang="de-DE" sz="2800" dirty="0"/>
          </a:p>
          <a:p>
            <a:endParaRPr lang="ru-RU" dirty="0"/>
          </a:p>
        </p:txBody>
      </p:sp>
      <p:pic>
        <p:nvPicPr>
          <p:cNvPr id="2050" name="Picture 2" descr="Как отмыть электрический чайник внутри и снаружи: лучшие методы ...">
            <a:extLst>
              <a:ext uri="{FF2B5EF4-FFF2-40B4-BE49-F238E27FC236}">
                <a16:creationId xmlns:a16="http://schemas.microsoft.com/office/drawing/2014/main" id="{7E0A2E86-9978-41AF-B003-471608424F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967" y="1530177"/>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7969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B6EE7E08-B389-43E5-B019-1B0A8ACBBD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Как часто размораживать холодильник: обычный, капельный, No Frost">
            <a:extLst>
              <a:ext uri="{FF2B5EF4-FFF2-40B4-BE49-F238E27FC236}">
                <a16:creationId xmlns:a16="http://schemas.microsoft.com/office/drawing/2014/main" id="{BA1AF844-26D2-437C-AA2C-91B2528178E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836" r="12943" b="-1"/>
          <a:stretch/>
        </p:blipFill>
        <p:spPr bwMode="auto">
          <a:xfrm>
            <a:off x="20" y="10"/>
            <a:ext cx="6392647"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E60D94A5-8A09-4BAB-8F7C-69BC34C54D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1267" y="255102"/>
            <a:ext cx="5342133" cy="6361598"/>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7A1AE32B-3A6E-4C5E-8FEB-73861B9A26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69100" y="393365"/>
            <a:ext cx="5018211" cy="6035547"/>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Объект 2">
            <a:extLst>
              <a:ext uri="{FF2B5EF4-FFF2-40B4-BE49-F238E27FC236}">
                <a16:creationId xmlns:a16="http://schemas.microsoft.com/office/drawing/2014/main" id="{4EFCF8C3-9282-4B5E-91FD-1EF7919A5482}"/>
              </a:ext>
            </a:extLst>
          </p:cNvPr>
          <p:cNvSpPr>
            <a:spLocks noGrp="1"/>
          </p:cNvSpPr>
          <p:nvPr>
            <p:ph idx="1"/>
          </p:nvPr>
        </p:nvSpPr>
        <p:spPr>
          <a:xfrm>
            <a:off x="7063409" y="649357"/>
            <a:ext cx="4473595" cy="5385683"/>
          </a:xfrm>
        </p:spPr>
        <p:txBody>
          <a:bodyPr>
            <a:normAutofit/>
          </a:bodyPr>
          <a:lstStyle/>
          <a:p>
            <a:r>
              <a:rPr lang="de-DE" sz="2400" dirty="0"/>
              <a:t>Es ist auch wichtig, den Kühlschrank häufiger abzutauen, da Eis wie Zunder die Wärmeleitfähigkeit verschlechtert.</a:t>
            </a:r>
            <a:endParaRPr lang="ru-RU" sz="2400" dirty="0"/>
          </a:p>
        </p:txBody>
      </p:sp>
    </p:spTree>
    <p:extLst>
      <p:ext uri="{BB962C8B-B14F-4D97-AF65-F5344CB8AC3E}">
        <p14:creationId xmlns:p14="http://schemas.microsoft.com/office/powerpoint/2010/main" val="1505415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B6EE7E08-B389-43E5-B019-1B0A8ACBBD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Генеральная уборка: что нужно сделать перед приходом осени - Стиль ...">
            <a:extLst>
              <a:ext uri="{FF2B5EF4-FFF2-40B4-BE49-F238E27FC236}">
                <a16:creationId xmlns:a16="http://schemas.microsoft.com/office/drawing/2014/main" id="{4BED8E67-53AA-4778-AD2B-16CAF676942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8012"/>
          <a:stretch/>
        </p:blipFill>
        <p:spPr bwMode="auto">
          <a:xfrm>
            <a:off x="20" y="10"/>
            <a:ext cx="6392647"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E60D94A5-8A09-4BAB-8F7C-69BC34C54D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1267" y="255102"/>
            <a:ext cx="5342133" cy="6361598"/>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7A1AE32B-3A6E-4C5E-8FEB-73861B9A26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69100" y="393365"/>
            <a:ext cx="5018211" cy="6035547"/>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Объект 2">
            <a:extLst>
              <a:ext uri="{FF2B5EF4-FFF2-40B4-BE49-F238E27FC236}">
                <a16:creationId xmlns:a16="http://schemas.microsoft.com/office/drawing/2014/main" id="{3D7066DD-DFC3-4176-A16A-6E2C6FF37025}"/>
              </a:ext>
            </a:extLst>
          </p:cNvPr>
          <p:cNvSpPr>
            <a:spLocks noGrp="1"/>
          </p:cNvSpPr>
          <p:nvPr>
            <p:ph idx="1"/>
          </p:nvPr>
        </p:nvSpPr>
        <p:spPr>
          <a:xfrm>
            <a:off x="6970643" y="556591"/>
            <a:ext cx="4566361" cy="5478449"/>
          </a:xfrm>
        </p:spPr>
        <p:txBody>
          <a:bodyPr>
            <a:normAutofit/>
          </a:bodyPr>
          <a:lstStyle/>
          <a:p>
            <a:r>
              <a:rPr lang="de-DE" sz="2000" dirty="0"/>
              <a:t>Hier finden Sie Tipps zum schnellen und korrekten Auftauen eines Kühlschranks: Bevor Sie mit dem Auftauen beginnen, ziehen Sie den Netzstecker aus der Steckdose, entfernen Sie alle Lebensmittel und reinigen Sie alle Innenflächen mit einem weichen Tuch und einem milden Reinigungsmittel. Bitte beachten Sie, dass die Türdichtung nur mit Wasser gewaschen und anschließend trocken gewischt werden kann. Waschen Sie Behälter, Balkone und Regale mit warmem Wasser, auch mit einem milden Reinigungsmittel.</a:t>
            </a:r>
            <a:endParaRPr lang="ru-RU" sz="2000" dirty="0"/>
          </a:p>
        </p:txBody>
      </p:sp>
    </p:spTree>
    <p:extLst>
      <p:ext uri="{BB962C8B-B14F-4D97-AF65-F5344CB8AC3E}">
        <p14:creationId xmlns:p14="http://schemas.microsoft.com/office/powerpoint/2010/main" val="1148299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 name="Rectangle 136">
            <a:extLst>
              <a:ext uri="{FF2B5EF4-FFF2-40B4-BE49-F238E27FC236}">
                <a16:creationId xmlns:a16="http://schemas.microsoft.com/office/drawing/2014/main" id="{B6EE7E08-B389-43E5-B019-1B0A8ACBBD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4" name="Picture 4" descr="8 способов помыть окна без разводов | sm-news.ru">
            <a:extLst>
              <a:ext uri="{FF2B5EF4-FFF2-40B4-BE49-F238E27FC236}">
                <a16:creationId xmlns:a16="http://schemas.microsoft.com/office/drawing/2014/main" id="{73A80007-5328-4B02-8157-F6239B24ED8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4393" r="9445" b="-1"/>
          <a:stretch/>
        </p:blipFill>
        <p:spPr bwMode="auto">
          <a:xfrm>
            <a:off x="20" y="10"/>
            <a:ext cx="6392647" cy="6857990"/>
          </a:xfrm>
          <a:prstGeom prst="rect">
            <a:avLst/>
          </a:prstGeom>
          <a:noFill/>
          <a:extLst>
            <a:ext uri="{909E8E84-426E-40DD-AFC4-6F175D3DCCD1}">
              <a14:hiddenFill xmlns:a14="http://schemas.microsoft.com/office/drawing/2010/main">
                <a:solidFill>
                  <a:srgbClr val="FFFFFF"/>
                </a:solidFill>
              </a14:hiddenFill>
            </a:ext>
          </a:extLst>
        </p:spPr>
      </p:pic>
      <p:sp>
        <p:nvSpPr>
          <p:cNvPr id="139" name="Rectangle 138">
            <a:extLst>
              <a:ext uri="{FF2B5EF4-FFF2-40B4-BE49-F238E27FC236}">
                <a16:creationId xmlns:a16="http://schemas.microsoft.com/office/drawing/2014/main" id="{E60D94A5-8A09-4BAB-8F7C-69BC34C54D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1267" y="255102"/>
            <a:ext cx="5342133" cy="6361598"/>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7A1AE32B-3A6E-4C5E-8FEB-73861B9A26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69100" y="393365"/>
            <a:ext cx="5018211" cy="6035547"/>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Объект 2">
            <a:extLst>
              <a:ext uri="{FF2B5EF4-FFF2-40B4-BE49-F238E27FC236}">
                <a16:creationId xmlns:a16="http://schemas.microsoft.com/office/drawing/2014/main" id="{C1C862A4-1CA4-4371-8988-2A2516C5D467}"/>
              </a:ext>
            </a:extLst>
          </p:cNvPr>
          <p:cNvSpPr>
            <a:spLocks noGrp="1"/>
          </p:cNvSpPr>
          <p:nvPr>
            <p:ph idx="1"/>
          </p:nvPr>
        </p:nvSpPr>
        <p:spPr>
          <a:xfrm>
            <a:off x="7064082" y="2103120"/>
            <a:ext cx="4472922" cy="3931920"/>
          </a:xfrm>
        </p:spPr>
        <p:txBody>
          <a:bodyPr>
            <a:normAutofit/>
          </a:bodyPr>
          <a:lstStyle/>
          <a:p>
            <a:r>
              <a:rPr lang="de-DE" sz="2000" dirty="0"/>
              <a:t>Je sauberer das Fenster, desto mehr Sonnenlicht fällt in Ihr Haus, sodass Sie Lampen ablehnen und Energie sparen können</a:t>
            </a:r>
            <a:r>
              <a:rPr lang="ru-RU" sz="2000" dirty="0"/>
              <a:t>.</a:t>
            </a:r>
          </a:p>
        </p:txBody>
      </p:sp>
    </p:spTree>
    <p:extLst>
      <p:ext uri="{BB962C8B-B14F-4D97-AF65-F5344CB8AC3E}">
        <p14:creationId xmlns:p14="http://schemas.microsoft.com/office/powerpoint/2010/main" val="132117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616E93-0368-402B-9C2D-FDBF3F48455C}"/>
              </a:ext>
            </a:extLst>
          </p:cNvPr>
          <p:cNvSpPr>
            <a:spLocks noGrp="1"/>
          </p:cNvSpPr>
          <p:nvPr>
            <p:ph type="title"/>
          </p:nvPr>
        </p:nvSpPr>
        <p:spPr>
          <a:xfrm>
            <a:off x="1066800" y="642594"/>
            <a:ext cx="10058400" cy="523597"/>
          </a:xfrm>
        </p:spPr>
        <p:txBody>
          <a:bodyPr>
            <a:normAutofit fontScale="90000"/>
          </a:bodyPr>
          <a:lstStyle/>
          <a:p>
            <a:pPr algn="ctr"/>
            <a:r>
              <a:rPr lang="en-US" dirty="0" err="1"/>
              <a:t>Quellen</a:t>
            </a:r>
            <a:r>
              <a:rPr lang="ru-RU" dirty="0"/>
              <a:t>:</a:t>
            </a:r>
          </a:p>
        </p:txBody>
      </p:sp>
      <p:sp>
        <p:nvSpPr>
          <p:cNvPr id="3" name="Объект 2">
            <a:extLst>
              <a:ext uri="{FF2B5EF4-FFF2-40B4-BE49-F238E27FC236}">
                <a16:creationId xmlns:a16="http://schemas.microsoft.com/office/drawing/2014/main" id="{70CC087B-FA84-4E49-976E-8897FEB6BBFA}"/>
              </a:ext>
            </a:extLst>
          </p:cNvPr>
          <p:cNvSpPr>
            <a:spLocks noGrp="1"/>
          </p:cNvSpPr>
          <p:nvPr>
            <p:ph idx="1"/>
          </p:nvPr>
        </p:nvSpPr>
        <p:spPr>
          <a:xfrm>
            <a:off x="1066800" y="1504188"/>
            <a:ext cx="10058400" cy="3849624"/>
          </a:xfrm>
        </p:spPr>
        <p:txBody>
          <a:bodyPr/>
          <a:lstStyle/>
          <a:p>
            <a:r>
              <a:rPr lang="en-US" dirty="0">
                <a:hlinkClick r:id="rId2"/>
              </a:rPr>
              <a:t>https://kislorod.io/prosto-o-slozhnom/10-jezhednevnyh-privychek-sposobnyh-spasti-nashu-planetu/</a:t>
            </a:r>
            <a:endParaRPr lang="ru-RU" dirty="0"/>
          </a:p>
          <a:p>
            <a:r>
              <a:rPr lang="en-US" dirty="0">
                <a:hlinkClick r:id="rId3"/>
              </a:rPr>
              <a:t>http://greenparty.ru/news/1768/</a:t>
            </a:r>
            <a:endParaRPr lang="ru-RU" dirty="0"/>
          </a:p>
          <a:p>
            <a:r>
              <a:rPr lang="en-US">
                <a:hlinkClick r:id="rId4"/>
              </a:rPr>
              <a:t>https://spravochnick.ru/ekologiya/reshenie_problem_ekologii/</a:t>
            </a:r>
            <a:endParaRPr lang="ru-RU"/>
          </a:p>
        </p:txBody>
      </p:sp>
    </p:spTree>
    <p:extLst>
      <p:ext uri="{BB962C8B-B14F-4D97-AF65-F5344CB8AC3E}">
        <p14:creationId xmlns:p14="http://schemas.microsoft.com/office/powerpoint/2010/main" val="4284587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Rectangle 72">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75" name="Rectangle 74">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77" name="Rectangle 76">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9" name="Group 78">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80" name="Straight Connector 79">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84" name="Rectangle 83">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27A9C548-0579-4864-92A3-093842E89D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pic>
        <p:nvPicPr>
          <p:cNvPr id="6146" name="Picture 2" descr="А я думал сова. / лодка :: птица :: гиф анимация (гифки ...">
            <a:extLst>
              <a:ext uri="{FF2B5EF4-FFF2-40B4-BE49-F238E27FC236}">
                <a16:creationId xmlns:a16="http://schemas.microsoft.com/office/drawing/2014/main" id="{99DDBAB9-9E13-4CB3-A5B1-FF2E237E4090}"/>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4733" b="18279"/>
          <a:stretch/>
        </p:blipFill>
        <p:spPr bwMode="auto">
          <a:xfrm>
            <a:off x="20" y="10"/>
            <a:ext cx="6756848" cy="6857990"/>
          </a:xfrm>
          <a:prstGeom prst="rect">
            <a:avLst/>
          </a:prstGeom>
          <a:noFill/>
          <a:extLst>
            <a:ext uri="{909E8E84-426E-40DD-AFC4-6F175D3DCCD1}">
              <a14:hiddenFill xmlns:a14="http://schemas.microsoft.com/office/drawing/2010/main">
                <a:solidFill>
                  <a:srgbClr val="FFFFFF"/>
                </a:solidFill>
              </a14:hiddenFill>
            </a:ext>
          </a:extLst>
        </p:spPr>
      </p:pic>
      <p:sp>
        <p:nvSpPr>
          <p:cNvPr id="88" name="Rectangle 87">
            <a:extLst>
              <a:ext uri="{FF2B5EF4-FFF2-40B4-BE49-F238E27FC236}">
                <a16:creationId xmlns:a16="http://schemas.microsoft.com/office/drawing/2014/main" id="{57525A5F-CDD4-4EB3-9187-2A0E9EA15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useBgFill="1">
        <p:nvSpPr>
          <p:cNvPr id="90" name="Rectangle 89">
            <a:extLst>
              <a:ext uri="{FF2B5EF4-FFF2-40B4-BE49-F238E27FC236}">
                <a16:creationId xmlns:a16="http://schemas.microsoft.com/office/drawing/2014/main" id="{08F5B423-DA6A-4E80-B3CA-549A442C8F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ln w="6350" cap="sq" cmpd="sng" algn="ctr">
            <a:solidFill>
              <a:schemeClr val="tx1">
                <a:lumMod val="75000"/>
                <a:lumOff val="25000"/>
              </a:schemeClr>
            </a:solidFill>
            <a:prstDash val="solid"/>
            <a:miter lim="800000"/>
          </a:ln>
          <a:effectLst/>
        </p:spPr>
      </p:sp>
      <p:sp>
        <p:nvSpPr>
          <p:cNvPr id="92" name="Rectangle 91">
            <a:extLst>
              <a:ext uri="{FF2B5EF4-FFF2-40B4-BE49-F238E27FC236}">
                <a16:creationId xmlns:a16="http://schemas.microsoft.com/office/drawing/2014/main" id="{738170B5-3ECC-493B-85FA-6905971AD1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03768"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4" name="Straight Connector 93">
            <a:extLst>
              <a:ext uri="{FF2B5EF4-FFF2-40B4-BE49-F238E27FC236}">
                <a16:creationId xmlns:a16="http://schemas.microsoft.com/office/drawing/2014/main" id="{F8DD37B8-B6EA-49DC-90EF-F4E3594540A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8068"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500F7FF8-41E5-4585-AFDC-54EA8B2757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09708"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BAE2A71D-F8BA-4E4F-88A8-1F5FD5DF13D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8068"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
        <p:nvSpPr>
          <p:cNvPr id="4" name="Прямоугольник 3">
            <a:extLst>
              <a:ext uri="{FF2B5EF4-FFF2-40B4-BE49-F238E27FC236}">
                <a16:creationId xmlns:a16="http://schemas.microsoft.com/office/drawing/2014/main" id="{46EAC577-B593-46A6-827A-9D7CA525023C}"/>
              </a:ext>
            </a:extLst>
          </p:cNvPr>
          <p:cNvSpPr/>
          <p:nvPr/>
        </p:nvSpPr>
        <p:spPr>
          <a:xfrm>
            <a:off x="7511058" y="2548655"/>
            <a:ext cx="3823226" cy="369332"/>
          </a:xfrm>
          <a:prstGeom prst="rect">
            <a:avLst/>
          </a:prstGeom>
        </p:spPr>
        <p:txBody>
          <a:bodyPr wrap="none">
            <a:spAutoFit/>
          </a:bodyPr>
          <a:lstStyle/>
          <a:p>
            <a:r>
              <a:rPr lang="ru-RU" dirty="0" err="1"/>
              <a:t>Vielen</a:t>
            </a:r>
            <a:r>
              <a:rPr lang="ru-RU" dirty="0"/>
              <a:t> </a:t>
            </a:r>
            <a:r>
              <a:rPr lang="ru-RU" dirty="0" err="1"/>
              <a:t>Dank</a:t>
            </a:r>
            <a:r>
              <a:rPr lang="ru-RU" dirty="0"/>
              <a:t> </a:t>
            </a:r>
            <a:r>
              <a:rPr lang="ru-RU" dirty="0" err="1"/>
              <a:t>für</a:t>
            </a:r>
            <a:r>
              <a:rPr lang="ru-RU" dirty="0"/>
              <a:t> </a:t>
            </a:r>
            <a:r>
              <a:rPr lang="ru-RU" dirty="0" err="1"/>
              <a:t>Ihre</a:t>
            </a:r>
            <a:r>
              <a:rPr lang="ru-RU" dirty="0"/>
              <a:t> </a:t>
            </a:r>
            <a:r>
              <a:rPr lang="ru-RU" dirty="0" err="1"/>
              <a:t>Aufmerksamkeit</a:t>
            </a:r>
            <a:r>
              <a:rPr lang="ru-RU" dirty="0"/>
              <a:t>!!!</a:t>
            </a:r>
          </a:p>
        </p:txBody>
      </p:sp>
    </p:spTree>
    <p:extLst>
      <p:ext uri="{BB962C8B-B14F-4D97-AF65-F5344CB8AC3E}">
        <p14:creationId xmlns:p14="http://schemas.microsoft.com/office/powerpoint/2010/main" val="1235868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LightSeedLeftStep">
      <a:dk1>
        <a:srgbClr val="000000"/>
      </a:dk1>
      <a:lt1>
        <a:srgbClr val="FFFFFF"/>
      </a:lt1>
      <a:dk2>
        <a:srgbClr val="243E41"/>
      </a:dk2>
      <a:lt2>
        <a:srgbClr val="EBE7E6"/>
      </a:lt2>
      <a:accent1>
        <a:srgbClr val="81A8AC"/>
      </a:accent1>
      <a:accent2>
        <a:srgbClr val="74AA99"/>
      </a:accent2>
      <a:accent3>
        <a:srgbClr val="82AB8C"/>
      </a:accent3>
      <a:accent4>
        <a:srgbClr val="7DAB75"/>
      </a:accent4>
      <a:accent5>
        <a:srgbClr val="95A77E"/>
      </a:accent5>
      <a:accent6>
        <a:srgbClr val="A3A470"/>
      </a:accent6>
      <a:hlink>
        <a:srgbClr val="B1756F"/>
      </a:hlink>
      <a:folHlink>
        <a:srgbClr val="848484"/>
      </a:folHlink>
    </a:clrScheme>
    <a:fontScheme name="Savon">
      <a:majorFont>
        <a:latin typeface="Goudy Old Style"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oudy Old Style"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10</TotalTime>
  <Words>274</Words>
  <Application>Microsoft Office PowerPoint</Application>
  <PresentationFormat>Широкоэкранный</PresentationFormat>
  <Paragraphs>14</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Arial</vt:lpstr>
      <vt:lpstr>Garamond</vt:lpstr>
      <vt:lpstr>Goudy Old Style</vt:lpstr>
      <vt:lpstr>SavonVTI</vt:lpstr>
      <vt:lpstr>ФГБОУ ВО КГЭУ  Презентация по дисциплине : «Немецкий язык».  Тема презентации : «Экология-повод для уборки».                                                                                                                                                                                     Выполнила: Васильченко Ирина ,ЭЭ-9-19                                                                                                                                                         Проверила: Максимова .А.Б.    </vt:lpstr>
      <vt:lpstr>Презентация PowerPoint</vt:lpstr>
      <vt:lpstr>Презентация PowerPoint</vt:lpstr>
      <vt:lpstr>Презентация PowerPoint</vt:lpstr>
      <vt:lpstr>Презентация PowerPoint</vt:lpstr>
      <vt:lpstr>Презентация PowerPoint</vt:lpstr>
      <vt:lpstr>Quellen:</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ФГБОУ ВО КГЭУ  Презентация по дисциплине : «Немецкий язык».  Тема презентации : «Экология-повод для уборки».                                                                                                                                                                                     Выполнила: Васильченко Ирина ,ЭЭ-9-19                                                                                                                                                         Проверила: Максимова .А.Б.    </dc:title>
  <dc:creator>Ирина Васильченко</dc:creator>
  <cp:lastModifiedBy>Ирина Васильченко</cp:lastModifiedBy>
  <cp:revision>2</cp:revision>
  <dcterms:created xsi:type="dcterms:W3CDTF">2020-05-08T12:44:46Z</dcterms:created>
  <dcterms:modified xsi:type="dcterms:W3CDTF">2020-05-08T12:55:25Z</dcterms:modified>
</cp:coreProperties>
</file>