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54" r:id="rId1"/>
  </p:sldMasterIdLst>
  <p:sldIdLst>
    <p:sldId id="256" r:id="rId2"/>
    <p:sldId id="257" r:id="rId3"/>
    <p:sldId id="262" r:id="rId4"/>
    <p:sldId id="265" r:id="rId5"/>
    <p:sldId id="259" r:id="rId6"/>
    <p:sldId id="263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1.78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C2B-4B40-BC88-9F2DEA1B2A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Лист1!$A$2:$A$22</c:f>
              <c:numCache>
                <c:formatCode>General</c:formatCode>
                <c:ptCount val="21"/>
                <c:pt idx="0">
                  <c:v>5.61</c:v>
                </c:pt>
                <c:pt idx="1">
                  <c:v>6.11</c:v>
                </c:pt>
                <c:pt idx="2">
                  <c:v>6.61</c:v>
                </c:pt>
                <c:pt idx="3">
                  <c:v>7.11</c:v>
                </c:pt>
                <c:pt idx="4">
                  <c:v>7.61</c:v>
                </c:pt>
                <c:pt idx="5">
                  <c:v>8.11</c:v>
                </c:pt>
                <c:pt idx="6">
                  <c:v>8.61</c:v>
                </c:pt>
                <c:pt idx="7">
                  <c:v>9.11</c:v>
                </c:pt>
                <c:pt idx="8">
                  <c:v>9.61</c:v>
                </c:pt>
                <c:pt idx="9">
                  <c:v>10.11</c:v>
                </c:pt>
                <c:pt idx="10">
                  <c:v>10.61</c:v>
                </c:pt>
                <c:pt idx="11">
                  <c:v>11.11</c:v>
                </c:pt>
                <c:pt idx="12">
                  <c:v>11.61</c:v>
                </c:pt>
                <c:pt idx="13">
                  <c:v>12.11</c:v>
                </c:pt>
                <c:pt idx="14">
                  <c:v>12.61</c:v>
                </c:pt>
                <c:pt idx="15">
                  <c:v>13.11</c:v>
                </c:pt>
                <c:pt idx="16">
                  <c:v>13.61</c:v>
                </c:pt>
                <c:pt idx="17">
                  <c:v>14.11</c:v>
                </c:pt>
                <c:pt idx="18">
                  <c:v>14.61</c:v>
                </c:pt>
                <c:pt idx="19">
                  <c:v>15.11</c:v>
                </c:pt>
                <c:pt idx="20">
                  <c:v>15.61</c:v>
                </c:pt>
              </c:numCache>
            </c:num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1.78</c:v>
                </c:pt>
                <c:pt idx="1">
                  <c:v>2.5099999999999998</c:v>
                </c:pt>
                <c:pt idx="2">
                  <c:v>3.25</c:v>
                </c:pt>
                <c:pt idx="3">
                  <c:v>3.95</c:v>
                </c:pt>
                <c:pt idx="4">
                  <c:v>4.58</c:v>
                </c:pt>
                <c:pt idx="5">
                  <c:v>5.1100000000000003</c:v>
                </c:pt>
                <c:pt idx="6">
                  <c:v>5.54</c:v>
                </c:pt>
                <c:pt idx="7">
                  <c:v>5.85</c:v>
                </c:pt>
                <c:pt idx="8">
                  <c:v>6.05</c:v>
                </c:pt>
                <c:pt idx="9">
                  <c:v>6.17</c:v>
                </c:pt>
                <c:pt idx="10">
                  <c:v>6.21</c:v>
                </c:pt>
                <c:pt idx="11">
                  <c:v>6.18</c:v>
                </c:pt>
                <c:pt idx="12">
                  <c:v>6.09</c:v>
                </c:pt>
                <c:pt idx="13">
                  <c:v>5.96</c:v>
                </c:pt>
                <c:pt idx="14">
                  <c:v>5.8</c:v>
                </c:pt>
                <c:pt idx="15">
                  <c:v>5.62</c:v>
                </c:pt>
                <c:pt idx="16">
                  <c:v>5.42</c:v>
                </c:pt>
                <c:pt idx="17">
                  <c:v>5.2</c:v>
                </c:pt>
                <c:pt idx="18">
                  <c:v>4.9800000000000004</c:v>
                </c:pt>
                <c:pt idx="19">
                  <c:v>4.76</c:v>
                </c:pt>
                <c:pt idx="20">
                  <c:v>4.54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2B-4B40-BC88-9F2DEA1B2A6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43409536"/>
        <c:axId val="143413632"/>
      </c:lineChart>
      <c:catAx>
        <c:axId val="143409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</a:t>
                </a:r>
                <a:r>
                  <a:rPr lang="en-US"/>
                  <a:t>,</a:t>
                </a:r>
                <a:r>
                  <a:rPr lang="ru-RU"/>
                  <a:t> мкм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413632"/>
        <c:crosses val="autoZero"/>
        <c:auto val="1"/>
        <c:lblAlgn val="ctr"/>
        <c:lblOffset val="100"/>
        <c:noMultiLvlLbl val="0"/>
      </c:catAx>
      <c:valAx>
        <c:axId val="143413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L, Вт/(м2·ср·мкм)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40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2A55-6D8E-4FCC-800F-2C3B3536568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9138-5C19-4205-A4FF-6B8EAE7DA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82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2A55-6D8E-4FCC-800F-2C3B3536568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9138-5C19-4205-A4FF-6B8EAE7DA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41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2A55-6D8E-4FCC-800F-2C3B3536568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9138-5C19-4205-A4FF-6B8EAE7DA4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3513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2A55-6D8E-4FCC-800F-2C3B3536568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9138-5C19-4205-A4FF-6B8EAE7DA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048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2A55-6D8E-4FCC-800F-2C3B3536568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9138-5C19-4205-A4FF-6B8EAE7DA4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53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2A55-6D8E-4FCC-800F-2C3B3536568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9138-5C19-4205-A4FF-6B8EAE7DA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292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2A55-6D8E-4FCC-800F-2C3B3536568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9138-5C19-4205-A4FF-6B8EAE7DA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204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2A55-6D8E-4FCC-800F-2C3B3536568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9138-5C19-4205-A4FF-6B8EAE7DA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29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2A55-6D8E-4FCC-800F-2C3B3536568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9138-5C19-4205-A4FF-6B8EAE7DA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11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2A55-6D8E-4FCC-800F-2C3B3536568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9138-5C19-4205-A4FF-6B8EAE7DA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55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2A55-6D8E-4FCC-800F-2C3B3536568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9138-5C19-4205-A4FF-6B8EAE7DA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02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2A55-6D8E-4FCC-800F-2C3B3536568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9138-5C19-4205-A4FF-6B8EAE7DA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42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2A55-6D8E-4FCC-800F-2C3B3536568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9138-5C19-4205-A4FF-6B8EAE7DA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52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2A55-6D8E-4FCC-800F-2C3B3536568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9138-5C19-4205-A4FF-6B8EAE7DA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94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2A55-6D8E-4FCC-800F-2C3B3536568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9138-5C19-4205-A4FF-6B8EAE7DA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79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2A55-6D8E-4FCC-800F-2C3B3536568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9138-5C19-4205-A4FF-6B8EAE7DA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85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72A55-6D8E-4FCC-800F-2C3B3536568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BB9138-5C19-4205-A4FF-6B8EAE7DA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86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4939" y="2204864"/>
            <a:ext cx="7772400" cy="40386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>КАФЕДРА «Электрические станции им </a:t>
            </a:r>
            <a:r>
              <a:rPr lang="ru-RU" sz="1800" dirty="0" err="1" smtClean="0"/>
              <a:t>В.К.Шибанова</a:t>
            </a:r>
            <a:r>
              <a:rPr lang="ru-RU" sz="1800" dirty="0" smtClean="0"/>
              <a:t>»</a:t>
            </a:r>
            <a:br>
              <a:rPr lang="ru-RU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/>
              <a:t>Курсовой проект на тему</a:t>
            </a:r>
            <a:r>
              <a:rPr lang="ru-RU" sz="1600" dirty="0" smtClean="0"/>
              <a:t>: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«Маслонаполненные трансформаторы тока»</a:t>
            </a:r>
            <a:br>
              <a:rPr lang="ru-RU" sz="16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Выполнил </a:t>
            </a:r>
            <a:r>
              <a:rPr lang="ru-RU" sz="1600" dirty="0" smtClean="0">
                <a:solidFill>
                  <a:schemeClr val="tx1"/>
                </a:solidFill>
              </a:rPr>
              <a:t>студент 2 курса </a:t>
            </a:r>
            <a:r>
              <a:rPr lang="ru-RU" sz="1600" dirty="0" err="1" smtClean="0">
                <a:solidFill>
                  <a:schemeClr val="tx1"/>
                </a:solidFill>
              </a:rPr>
              <a:t>Зэм</a:t>
            </a:r>
            <a:r>
              <a:rPr lang="ru-RU" sz="1600" dirty="0" smtClean="0">
                <a:solidFill>
                  <a:schemeClr val="tx1"/>
                </a:solidFill>
              </a:rPr>
              <a:t> 1-20 Валеев А.И.</a:t>
            </a:r>
            <a:endParaRPr lang="ru-RU" sz="1600" u="sng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/>
              <a:t>Проверил </a:t>
            </a:r>
            <a:r>
              <a:rPr lang="ru-RU" dirty="0" smtClean="0">
                <a:solidFill>
                  <a:schemeClr val="tx1"/>
                </a:solidFill>
              </a:rPr>
              <a:t>к.т.н. Зарипов Д.К.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9632" y="342970"/>
          <a:ext cx="7200800" cy="1141814"/>
        </p:xfrm>
        <a:graphic>
          <a:graphicData uri="http://schemas.openxmlformats.org/drawingml/2006/table">
            <a:tbl>
              <a:tblPr/>
              <a:tblGrid>
                <a:gridCol w="790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1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 smtClean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</a:rPr>
                        <a:t>КГЭУ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42587" marR="425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 CYR"/>
                          <a:ea typeface="Calibri"/>
                        </a:rPr>
                        <a:t>МИНИСТЕРСТВО НАУКИ И ВЫСШЕГО ОБРАЗОВАНИЯ   РОССИЙСКОЙ ФЕДЕРАЦИИ </a:t>
                      </a:r>
                      <a:endParaRPr lang="ru-RU" sz="1000" dirty="0" smtClean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</a:rPr>
                        <a:t>Федеральное государственное бюджетное образовательное </a:t>
                      </a:r>
                      <a:endParaRPr lang="ru-RU" sz="1000" dirty="0" smtClean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</a:rPr>
                        <a:t>учреждение высшего образования</a:t>
                      </a:r>
                      <a:endParaRPr lang="ru-RU" sz="1000" dirty="0" smtClean="0">
                        <a:latin typeface="Times New Roman"/>
                        <a:ea typeface="Calibri"/>
                      </a:endParaRPr>
                    </a:p>
                    <a:p>
                      <a:pPr indent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</a:rPr>
                        <a:t>«КАЗАНСКИЙ ГОСУДАРСТВЕННЫЙ ЭНЕРГЕТИЧЕСКИЙ УНИВЕРСИТЕТ»</a:t>
                      </a: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Институт электроэнергетики и электроники</a:t>
                      </a: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Кафедра Электрические станции им. В.К. Шибанова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587" marR="425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1426121" y="465237"/>
          <a:ext cx="4095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r:id="rId3" imgW="2006600" imgH="1854200" progId="">
                  <p:embed/>
                </p:oleObj>
              </mc:Choice>
              <mc:Fallback>
                <p:oleObj r:id="rId3" imgW="2006600" imgH="18542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6121" y="465237"/>
                        <a:ext cx="4095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4624"/>
            <a:ext cx="8435280" cy="5040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dirty="0" err="1" smtClean="0"/>
              <a:t>Тепловизионный</a:t>
            </a:r>
            <a:r>
              <a:rPr lang="ru-RU" sz="2800" dirty="0" smtClean="0"/>
              <a:t> контроль оборудования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3351" y="548009"/>
            <a:ext cx="436064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rgbClr val="7030A0"/>
                </a:solidFill>
              </a:rPr>
              <a:t>Тепловизионная</a:t>
            </a:r>
            <a:r>
              <a:rPr lang="ru-RU" sz="1400" dirty="0">
                <a:solidFill>
                  <a:srgbClr val="7030A0"/>
                </a:solidFill>
              </a:rPr>
              <a:t> диагностика оборудования - это наиболее перспективное и эффективное направление развития в диагностике электротехнического оборудования, которое обладает кучей достоинств и преимуществ по сравнению с традиционными методами испытаний и методом </a:t>
            </a:r>
            <a:r>
              <a:rPr lang="ru-RU" sz="1400" dirty="0" err="1">
                <a:solidFill>
                  <a:srgbClr val="7030A0"/>
                </a:solidFill>
              </a:rPr>
              <a:t>разрущающего</a:t>
            </a:r>
            <a:r>
              <a:rPr lang="ru-RU" sz="1400" dirty="0">
                <a:solidFill>
                  <a:srgbClr val="7030A0"/>
                </a:solidFill>
              </a:rPr>
              <a:t> контроля, а именно</a:t>
            </a:r>
            <a:r>
              <a:rPr lang="ru-RU" sz="1400" dirty="0" smtClean="0">
                <a:solidFill>
                  <a:srgbClr val="7030A0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>
                <a:solidFill>
                  <a:srgbClr val="7030A0"/>
                </a:solidFill>
              </a:rPr>
              <a:t>безопасность рабочего персонала при проведении измерений; </a:t>
            </a:r>
            <a:endParaRPr lang="ru-RU" sz="1400" dirty="0" smtClean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7030A0"/>
                </a:solidFill>
              </a:rPr>
              <a:t>не </a:t>
            </a:r>
            <a:r>
              <a:rPr lang="ru-RU" sz="1400" dirty="0">
                <a:solidFill>
                  <a:srgbClr val="7030A0"/>
                </a:solidFill>
              </a:rPr>
              <a:t>требуется отключение электрооборудования; </a:t>
            </a:r>
            <a:endParaRPr lang="ru-RU" sz="1400" dirty="0" smtClean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7030A0"/>
                </a:solidFill>
              </a:rPr>
              <a:t>не </a:t>
            </a:r>
            <a:r>
              <a:rPr lang="ru-RU" sz="1400" dirty="0">
                <a:solidFill>
                  <a:srgbClr val="7030A0"/>
                </a:solidFill>
              </a:rPr>
              <a:t>требуется подготовки рабочего места; </a:t>
            </a:r>
            <a:endParaRPr lang="ru-RU" sz="1400" dirty="0" smtClean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7030A0"/>
                </a:solidFill>
              </a:rPr>
              <a:t>большой </a:t>
            </a:r>
            <a:r>
              <a:rPr lang="ru-RU" sz="1400" dirty="0">
                <a:solidFill>
                  <a:srgbClr val="7030A0"/>
                </a:solidFill>
              </a:rPr>
              <a:t>объём выполняемых работ за единицу времени</a:t>
            </a:r>
            <a:r>
              <a:rPr lang="ru-RU" sz="1400" dirty="0" smtClean="0">
                <a:solidFill>
                  <a:srgbClr val="7030A0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>
                <a:solidFill>
                  <a:srgbClr val="7030A0"/>
                </a:solidFill>
              </a:rPr>
              <a:t>возможность определение дефектов на ранней стадии развития; диагностика всех типов подстанционного электрооборудования; </a:t>
            </a:r>
            <a:endParaRPr lang="ru-RU" sz="1400" dirty="0" smtClean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7030A0"/>
                </a:solidFill>
              </a:rPr>
              <a:t>малые </a:t>
            </a:r>
            <a:r>
              <a:rPr lang="ru-RU" sz="1400" dirty="0">
                <a:solidFill>
                  <a:srgbClr val="7030A0"/>
                </a:solidFill>
              </a:rPr>
              <a:t>трудозатраты на производство измерений; </a:t>
            </a:r>
            <a:endParaRPr lang="ru-RU" sz="1400" dirty="0" smtClean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7030A0"/>
                </a:solidFill>
              </a:rPr>
              <a:t>достоверность </a:t>
            </a:r>
            <a:r>
              <a:rPr lang="ru-RU" sz="1400" dirty="0">
                <a:solidFill>
                  <a:srgbClr val="7030A0"/>
                </a:solidFill>
              </a:rPr>
              <a:t>и точность получаемых сведений. 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endParaRPr lang="ru-RU" sz="1400" dirty="0">
              <a:solidFill>
                <a:srgbClr val="7030A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3" y="1124744"/>
            <a:ext cx="4675847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42" y="764704"/>
            <a:ext cx="4286250" cy="42862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-39216"/>
            <a:ext cx="6554867" cy="65990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400" dirty="0" err="1" smtClean="0">
                <a:solidFill>
                  <a:srgbClr val="7030A0"/>
                </a:solidFill>
              </a:rPr>
              <a:t>Тепловизор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764704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ea typeface="Newton-Regular"/>
              </a:rPr>
              <a:t>Тепловизор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ea typeface="Newton-Regular"/>
              </a:rPr>
              <a:t> — оптико-электронный прибор, предназначенный для бесконтактного (дистанционного) наблюдения, измерения и регистрации пространственного/пространственно-временного распределения радиа­ционной температуры объектов, находящихся в поле зрения прибора, путем формирования временной последовательности термограмм и определения температуры поверхности объекта по известным коэффициентам излучения и параметрам съемки (температура окружающей среды, пропускание атмосферы, дистанция наблюдения и т. п.).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554867" cy="1008112"/>
          </a:xfrm>
        </p:spPr>
        <p:txBody>
          <a:bodyPr>
            <a:noAutofit/>
          </a:bodyPr>
          <a:lstStyle/>
          <a:p>
            <a:r>
              <a:rPr lang="ru-RU" sz="2000" dirty="0" smtClean="0"/>
              <a:t>ТЕПЛОВИЗИОННОЕ </a:t>
            </a:r>
            <a:r>
              <a:rPr lang="ru-RU" sz="2000" dirty="0"/>
              <a:t>ДИАГНОСТИРОВАНИЕ МАСЛОНАПОЛНЕННЫХ ТРАНСФОРМАТОРОВ ТОКА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24744"/>
            <a:ext cx="7200800" cy="29592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тепловизионного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обследования является сокращение объемов, сроков и стоимости ремонтных работ, увеличение межремонтных сроков и повышения надежности эксплуатации электрооборудования за счет выявления и устранения локальных дефектов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Тепловизионное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обследование позволяет сократить финансовые затраты, в короткие сроки, без вывода электрооборудования из эксплуатации проверить надежность обследуемого объекта, выявить возможные дефекты еще на стадии их развития, сократить затраты на техобслуживание за счет прогнозирования сроков и объемов ремонтных работ.</a:t>
            </a:r>
            <a:endParaRPr lang="ru-RU" sz="14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365104"/>
            <a:ext cx="5904656" cy="194860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836712"/>
            <a:ext cx="8075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prstClr val="white">
                  <a:shade val="95000"/>
                </a:prstClr>
              </a:buClr>
            </a:pPr>
            <a:r>
              <a:rPr lang="ru-RU" cap="all" dirty="0" smtClean="0">
                <a:solidFill>
                  <a:prstClr val="white"/>
                </a:solidFill>
              </a:rPr>
              <a:t>ФПС </a:t>
            </a:r>
            <a:r>
              <a:rPr lang="ru-RU" cap="all" dirty="0">
                <a:solidFill>
                  <a:prstClr val="white"/>
                </a:solidFill>
              </a:rPr>
              <a:t>16-03ОП51-1 (год прокладки - 2011 г)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73341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cap="all" dirty="0" smtClean="0">
                <a:solidFill>
                  <a:prstClr val="white"/>
                </a:solidFill>
              </a:rPr>
              <a:t>ТП </a:t>
            </a:r>
            <a:r>
              <a:rPr lang="ru-RU" cap="all" dirty="0">
                <a:solidFill>
                  <a:prstClr val="white"/>
                </a:solidFill>
              </a:rPr>
              <a:t>3-63 яч.1 на ТП 9-60 яч.6 (год прокладки - 1974 г)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574629"/>
            <a:ext cx="3456384" cy="47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Диагностика измерительных </a:t>
            </a:r>
            <a:r>
              <a:rPr lang="ru-RU" sz="1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трансформаторов.</a:t>
            </a:r>
            <a:r>
              <a:rPr lang="ru-RU" sz="14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тепловизионном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контроле трансформаторов напряжения и трансформаторов тока измеряются температуры нагрева поверхности фарфоровых покрышек в одинаковых зонах трех фаз. Значения температуры не должны отличаться между собой более чем на 0,3 °С.</a:t>
            </a:r>
            <a:endParaRPr lang="ru-RU" sz="14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трансформаторов тока (конденсаторов связи) можно использовать метод косвенного измерения тангенса угла диэлектрических потерь изоляции. Для них уравнение теплового баланса однозначно связывает величину диэлектрических потерь и превышение температуры изоляционной поверхности над температурой окружающей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среды.</a:t>
            </a:r>
            <a:endParaRPr lang="ru-RU" sz="1400" dirty="0">
              <a:solidFill>
                <a:srgbClr val="7030A0"/>
              </a:solidFill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692696"/>
            <a:ext cx="3600450" cy="27222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0"/>
            <a:ext cx="8568952" cy="1003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spcAft>
                <a:spcPts val="300"/>
              </a:spcAft>
              <a:tabLst>
                <a:tab pos="274320" algn="l"/>
              </a:tabLst>
            </a:pPr>
            <a:r>
              <a:rPr lang="ru-RU" b="1" kern="1400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Расчет спектральной плотности излучения энергии нагретого тела при температуре 0 °С.</a:t>
            </a:r>
            <a:endParaRPr lang="ru-RU" sz="1100" b="1" kern="1400" cap="al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4355976" y="836712"/>
                <a:ext cx="4572000" cy="471488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Для того, чтобы рассчитать спектральную плотность излучения энергии нагретого тела необходим знать несколько величин, а именно:</a:t>
                </a:r>
                <a:endParaRPr lang="ru-RU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абсолютная температура, К. Для этого берём температуру, которая дана в исходных данных (в нашем случае это 0°</a:t>
                </a:r>
                <a:r>
                  <a:rPr lang="en-US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и переводим её в градусы по Кельвину по следующей формуле:  К = С + 273, следовательно </a:t>
                </a:r>
                <a:endParaRPr lang="ru-RU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 °</a:t>
                </a:r>
                <a:r>
                  <a:rPr lang="en-US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273 °</a:t>
                </a:r>
                <a:r>
                  <a:rPr lang="en-US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ru-RU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1000"/>
                  </a:spcAft>
                </a:pPr>
                <a:r>
                  <a:rPr lang="ru-RU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Далее по формуле Вина находим длину волны максимального излучения(</a:t>
                </a:r>
                <a:r>
                  <a:rPr lang="ru-RU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en-US" sz="1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ru-RU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):</a:t>
                </a:r>
                <a:endParaRPr lang="ru-RU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en-US" sz="1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ru-RU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=2898/Т, мкм</a:t>
                </a:r>
                <a:endParaRPr lang="ru-RU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en-US" sz="1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ru-RU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2898</m:t>
                        </m:r>
                      </m:num>
                      <m:den>
                        <m:r>
                          <a:rPr lang="ru-RU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273</m:t>
                        </m:r>
                      </m:den>
                    </m:f>
                  </m:oMath>
                </a14:m>
                <a:r>
                  <a:rPr lang="ru-RU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10,61 мкм</a:t>
                </a:r>
                <a:endParaRPr lang="ru-RU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Затем для постройки графика берём 8 точек, где пиком будем длина волны максимального излучения 10,61 мкм, а остальные для остальных точек с разницей (шагом) на 0,5 мкм будем находить спектральную мощность излучения (</a:t>
                </a:r>
                <a:r>
                  <a:rPr lang="en-US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ru-RU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для каждой токи по формуле Планка. Результаты расчётов занесены в таблицу ниже.</a:t>
                </a:r>
                <a:endParaRPr lang="ru-RU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836712"/>
                <a:ext cx="4572000" cy="4714880"/>
              </a:xfrm>
              <a:prstGeom prst="rect">
                <a:avLst/>
              </a:prstGeom>
              <a:blipFill>
                <a:blip r:embed="rId2"/>
                <a:stretch>
                  <a:fillRect l="-1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736548"/>
              </p:ext>
            </p:extLst>
          </p:nvPr>
        </p:nvGraphicFramePr>
        <p:xfrm>
          <a:off x="323528" y="692696"/>
          <a:ext cx="3888432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864">
                  <a:extLst>
                    <a:ext uri="{9D8B030D-6E8A-4147-A177-3AD203B41FA5}">
                      <a16:colId xmlns:a16="http://schemas.microsoft.com/office/drawing/2014/main" val="2814999848"/>
                    </a:ext>
                  </a:extLst>
                </a:gridCol>
                <a:gridCol w="647864">
                  <a:extLst>
                    <a:ext uri="{9D8B030D-6E8A-4147-A177-3AD203B41FA5}">
                      <a16:colId xmlns:a16="http://schemas.microsoft.com/office/drawing/2014/main" val="3804261908"/>
                    </a:ext>
                  </a:extLst>
                </a:gridCol>
                <a:gridCol w="647864">
                  <a:extLst>
                    <a:ext uri="{9D8B030D-6E8A-4147-A177-3AD203B41FA5}">
                      <a16:colId xmlns:a16="http://schemas.microsoft.com/office/drawing/2014/main" val="3923051059"/>
                    </a:ext>
                  </a:extLst>
                </a:gridCol>
                <a:gridCol w="648280">
                  <a:extLst>
                    <a:ext uri="{9D8B030D-6E8A-4147-A177-3AD203B41FA5}">
                      <a16:colId xmlns:a16="http://schemas.microsoft.com/office/drawing/2014/main" val="2778160673"/>
                    </a:ext>
                  </a:extLst>
                </a:gridCol>
                <a:gridCol w="648280">
                  <a:extLst>
                    <a:ext uri="{9D8B030D-6E8A-4147-A177-3AD203B41FA5}">
                      <a16:colId xmlns:a16="http://schemas.microsoft.com/office/drawing/2014/main" val="3448439806"/>
                    </a:ext>
                  </a:extLst>
                </a:gridCol>
                <a:gridCol w="648280">
                  <a:extLst>
                    <a:ext uri="{9D8B030D-6E8A-4147-A177-3AD203B41FA5}">
                      <a16:colId xmlns:a16="http://schemas.microsoft.com/office/drawing/2014/main" val="3505800063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sym typeface="Symbol" panose="05050102010706020507" pitchFamily="18" charset="2"/>
                        </a:rPr>
                        <a:t></a:t>
                      </a:r>
                      <a:r>
                        <a:rPr lang="ru-RU" sz="1100">
                          <a:effectLst/>
                        </a:rPr>
                        <a:t>, мкм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L, Вт/(м</a:t>
                      </a:r>
                      <a:r>
                        <a:rPr lang="en-US" sz="1100" baseline="30000">
                          <a:effectLst/>
                        </a:rPr>
                        <a:t>2</a:t>
                      </a:r>
                      <a:r>
                        <a:rPr lang="en-US" sz="1100">
                          <a:effectLst/>
                        </a:rPr>
                        <a:t>·ср·мкм)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sym typeface="Symbol" panose="05050102010706020507" pitchFamily="18" charset="2"/>
                        </a:rPr>
                        <a:t></a:t>
                      </a:r>
                      <a:r>
                        <a:rPr lang="ru-RU" sz="1100">
                          <a:effectLst/>
                        </a:rPr>
                        <a:t>, мкм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L, Вт/(м</a:t>
                      </a:r>
                      <a:r>
                        <a:rPr lang="en-US" sz="1100" baseline="30000">
                          <a:effectLst/>
                        </a:rPr>
                        <a:t>2</a:t>
                      </a:r>
                      <a:r>
                        <a:rPr lang="en-US" sz="1100">
                          <a:effectLst/>
                        </a:rPr>
                        <a:t>·ср·мкм)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sym typeface="Symbol" panose="05050102010706020507" pitchFamily="18" charset="2"/>
                        </a:rPr>
                        <a:t></a:t>
                      </a:r>
                      <a:r>
                        <a:rPr lang="ru-RU" sz="1100">
                          <a:effectLst/>
                        </a:rPr>
                        <a:t>, мкм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L, Вт/(м</a:t>
                      </a:r>
                      <a:r>
                        <a:rPr lang="en-US" sz="1100" baseline="30000">
                          <a:effectLst/>
                        </a:rPr>
                        <a:t>2</a:t>
                      </a:r>
                      <a:r>
                        <a:rPr lang="en-US" sz="1100">
                          <a:effectLst/>
                        </a:rPr>
                        <a:t>·ср·мкм)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640839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660" algn="ctr"/>
                        </a:tabLst>
                      </a:pPr>
                      <a:r>
                        <a:rPr lang="ru-RU" sz="1100">
                          <a:effectLst/>
                        </a:rPr>
                        <a:t>5,61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1.</a:t>
                      </a:r>
                      <a:r>
                        <a:rPr lang="en-US" sz="1100">
                          <a:effectLst/>
                        </a:rPr>
                        <a:t>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9,11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12,61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61715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9,61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13,11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5.62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8458052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10,11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13,61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0108003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7,11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3.95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10,61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14,11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6862311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7,61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4.58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11,11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14,61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4.98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0194913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8,11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11,61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15,11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4.76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7404703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8,61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12,11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5.96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15,61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4.54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68254539"/>
                  </a:ext>
                </a:extLst>
              </a:tr>
            </a:tbl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63725579"/>
              </p:ext>
            </p:extLst>
          </p:nvPr>
        </p:nvGraphicFramePr>
        <p:xfrm>
          <a:off x="323528" y="3068960"/>
          <a:ext cx="3888432" cy="2122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1579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</TotalTime>
  <Words>652</Words>
  <Application>Microsoft Office PowerPoint</Application>
  <PresentationFormat>Экран (4:3)</PresentationFormat>
  <Paragraphs>90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Cambria Math</vt:lpstr>
      <vt:lpstr>Newton-Regular</vt:lpstr>
      <vt:lpstr>Symbol</vt:lpstr>
      <vt:lpstr>Times New Roman</vt:lpstr>
      <vt:lpstr>Times New Roman CYR</vt:lpstr>
      <vt:lpstr>Trebuchet MS</vt:lpstr>
      <vt:lpstr>Wingdings 3</vt:lpstr>
      <vt:lpstr>Аспект</vt:lpstr>
      <vt:lpstr>КАФЕДРА «Электрические станции им В.К.Шибанова»  Курсовой проект на тему:  «Маслонаполненные трансформаторы тока»    </vt:lpstr>
      <vt:lpstr>Презентация PowerPoint</vt:lpstr>
      <vt:lpstr>Тепловизор</vt:lpstr>
      <vt:lpstr>ТЕПЛОВИЗИОННОЕ ДИАГНОСТИРОВАНИЕ МАСЛОНАПОЛНЕННЫХ ТРАНСФОРМАТОРОВ ТОКА</vt:lpstr>
      <vt:lpstr>Презентация PowerPoint</vt:lpstr>
      <vt:lpstr>Презентация PowerPoint</vt:lpstr>
      <vt:lpstr>Спасибо за внимание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ПРОИЗОДСТВЕННАЯ ПРАКТИКА  (эксплуатационная)</dc:title>
  <dc:creator>Венера</dc:creator>
  <cp:lastModifiedBy>Валеев Айдар Ильдарович</cp:lastModifiedBy>
  <cp:revision>27</cp:revision>
  <dcterms:created xsi:type="dcterms:W3CDTF">2021-05-03T18:05:39Z</dcterms:created>
  <dcterms:modified xsi:type="dcterms:W3CDTF">2021-12-21T06:36:51Z</dcterms:modified>
</cp:coreProperties>
</file>