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9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8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6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4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4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5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4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3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10C1-B85F-4773-A50E-4102C1B9B355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E852-2E0B-4004-B344-7AE1F392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9451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39552" y="1628800"/>
                <a:ext cx="7920880" cy="401000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ru-RU" sz="45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испытании в течении </a:t>
                </a:r>
                <a:r>
                  <a:rPr lang="en-US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часов находилось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образцов техники. Данные об их отказах представлены в таблице. Необходимо вычислить</a:t>
                </a:r>
              </a:p>
              <a:p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вероятность безотказной работы в течении времени  </a:t>
                </a:r>
                <a:r>
                  <a:rPr lang="en-US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каждого интервала</a:t>
                </a:r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плотность распределения времени безотказной работы (частоту отказов) в каждом интервале;</a:t>
                </a:r>
              </a:p>
              <a:p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интенсивность отказов техники в каждом интервале;</a:t>
                </a:r>
              </a:p>
              <a:p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ru-RU" sz="4500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среднее время безотказной работы.</a:t>
                </a:r>
              </a:p>
              <a:p>
                <a:pPr algn="l"/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Примечание:</a:t>
                </a:r>
                <a:endParaRPr lang="ru-RU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Для величин </a:t>
                </a:r>
                <a14:m>
                  <m:oMath xmlns:m="http://schemas.openxmlformats.org/officeDocument/2006/math"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</a:t>
                </a:r>
                <a14:m>
                  <m:oMath xmlns:m="http://schemas.openxmlformats.org/officeDocument/2006/math"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ru-RU" sz="45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множитель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вынесен в начало таблицы, поэтому результат вычисления записывать с учетом этого обстоятельства.</a:t>
                </a:r>
                <a:endParaRPr lang="ru-RU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Округление результатов вычислений производить до 4 знаков после запятой.</a:t>
                </a:r>
                <a:endParaRPr lang="ru-RU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Величину Т</a:t>
                </a:r>
                <a:r>
                  <a:rPr lang="ru-RU" sz="4500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4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5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округлять до целых единиц.</a:t>
                </a:r>
                <a:endParaRPr lang="ru-RU" sz="4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39552" y="1628800"/>
                <a:ext cx="7920880" cy="4010000"/>
              </a:xfrm>
              <a:blipFill rotWithShape="1">
                <a:blip r:embed="rId2"/>
                <a:stretch>
                  <a:fillRect l="-693" t="-2128" r="-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09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Определение интенсивности отказов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𝝀</m:t>
                    </m:r>
                    <m:d>
                      <m:dPr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𝝀</m:t>
                    </m:r>
                    <m:d>
                      <m:dPr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</a:rPr>
                          <m:t>+∆</m:t>
                        </m:r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𝒄𝒑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∆</m:t>
                        </m:r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ru-RU" dirty="0" smtClean="0"/>
                  <a:t> -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количество исправных образцов на интервале</a:t>
                </a:r>
              </a:p>
              <a:p>
                <a:pPr marL="0" indent="0" algn="just">
                  <a:buNone/>
                </a:pP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Например.</a:t>
                </a:r>
                <a:r>
                  <a:rPr lang="ru-RU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начале 1-го интервала исправных образцов было 1500, в течении этого интервала отказало 5 образцов, значит к концу интервала осталось 1500-5=1495 исправных образцов. Значит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=(1500+1495)/2=1497,5.</a:t>
                </a:r>
              </a:p>
              <a:p>
                <a:pPr marL="0" indent="0" algn="just">
                  <a:buNone/>
                </a:pPr>
                <a:r>
                  <a:rPr lang="ru-RU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начале 2-го интервала исправных образцов было 1495, в течении этого интервала отказало 8 образцов, значит к концу интервала осталось 1495-8=1487 исправных образцов. Значит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𝒄𝒑</m:t>
                        </m:r>
                      </m:sub>
                    </m:sSub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=(1495+1487)/2=1491.</a:t>
                </a:r>
              </a:p>
              <a:p>
                <a:pPr marL="0" indent="0" algn="just">
                  <a:buNone/>
                </a:pPr>
                <a:endParaRPr lang="ru-RU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r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5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Заголовок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3375"/>
                <a:ext cx="8229600" cy="5792788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75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1500+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1500−5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1500+1495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1497.5×150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224625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22.46×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22.46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=0.2226</m:t>
                      </m:r>
                    </m:oMath>
                  </m:oMathPara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225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1495+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1495−8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1495+1487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1491×150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223650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22.37×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22.37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=0.3576</m:t>
                      </m:r>
                    </m:oMath>
                  </m:oMathPara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375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1487+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1487−12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1487+1475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1481×150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222150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22.22×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22.22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=0.5401</m:t>
                      </m:r>
                    </m:oMath>
                  </m:oMathPara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525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1475+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1475−11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1475+1464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1469.5×150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220425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22.04×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11×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22.04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=0.4991</m:t>
                      </m:r>
                    </m:oMath>
                  </m:oMathPara>
                </a14:m>
                <a:endParaRPr lang="ru-R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𝜆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675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1464+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1464−16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1464+1448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1456×150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218400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21.84×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21.84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=0.7326</m:t>
                      </m:r>
                    </m:oMath>
                  </m:oMathPara>
                </a14:m>
                <a:endParaRPr lang="ru-RU" dirty="0"/>
              </a:p>
              <a:p>
                <a:pPr marL="0" indent="0" algn="ctr">
                  <a:buNone/>
                </a:pPr>
                <a:r>
                  <a:rPr lang="ru-RU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Особенность 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так как величины очень малы, коэффициент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вынесен в начало таблицы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5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3375"/>
                <a:ext cx="8229600" cy="57927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2411760" y="508518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03748" y="4149080"/>
            <a:ext cx="3960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57754" y="2996952"/>
            <a:ext cx="41404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44408" y="148478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08210" y="836712"/>
            <a:ext cx="39158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5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</p:spPr>
            <p:txBody>
              <a:bodyPr>
                <a:normAutofit fontScale="47500" lnSpcReduction="2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75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1500+</m:t>
                            </m:r>
                            <m:d>
                              <m:dPr>
                                <m:ctrlPr>
                                  <a:rPr lang="ru-RU" i="1"/>
                                </m:ctrlPr>
                              </m:dPr>
                              <m:e>
                                <m:r>
                                  <a:rPr lang="en-US" i="1"/>
                                  <m:t>1500−5</m:t>
                                </m:r>
                              </m:e>
                            </m: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1500+1495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</m:num>
                      <m:den>
                        <m:r>
                          <a:rPr lang="en-US" i="1"/>
                          <m:t>1497.5×150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</m:num>
                      <m:den>
                        <m:r>
                          <a:rPr lang="en-US" i="1"/>
                          <m:t>224625</m:t>
                        </m:r>
                      </m:den>
                    </m:f>
                    <m:r>
                      <a:rPr lang="en-US" i="1"/>
                      <m:t>=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5</m:t>
                        </m:r>
                      </m:num>
                      <m:den>
                        <m:r>
                          <a:rPr lang="en-US" i="1"/>
                          <m:t>22.46×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5×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22.46</m:t>
                        </m:r>
                      </m:den>
                    </m:f>
                    <m:r>
                      <a:rPr lang="en-US" i="1"/>
                      <m:t>=0.</m:t>
                    </m:r>
                    <m:r>
                      <a:rPr lang="en-US" b="1" i="1"/>
                      <m:t>𝟎𝟎𝟎𝟎</m:t>
                    </m:r>
                    <m:r>
                      <a:rPr lang="en-US" i="1"/>
                      <m:t>2226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𝜆</m:t>
                    </m:r>
                    <m:d>
                      <m:dPr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225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8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1495+</m:t>
                            </m:r>
                            <m:d>
                              <m:dPr>
                                <m:ctrlPr>
                                  <a:rPr lang="ru-RU" i="1"/>
                                </m:ctrlPr>
                              </m:dPr>
                              <m:e>
                                <m:r>
                                  <a:rPr lang="en-US" i="1"/>
                                  <m:t>1495−8</m:t>
                                </m:r>
                              </m:e>
                            </m: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8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1495+1487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8</m:t>
                        </m:r>
                      </m:num>
                      <m:den>
                        <m:r>
                          <a:rPr lang="en-US" i="1"/>
                          <m:t>1491×150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8</m:t>
                        </m:r>
                      </m:num>
                      <m:den>
                        <m:r>
                          <a:rPr lang="en-US" i="1"/>
                          <m:t>223650</m:t>
                        </m:r>
                      </m:den>
                    </m:f>
                    <m:r>
                      <a:rPr lang="en-US" i="1"/>
                      <m:t>=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8</m:t>
                        </m:r>
                      </m:num>
                      <m:den>
                        <m:r>
                          <a:rPr lang="en-US" i="1"/>
                          <m:t>22.37×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8×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22.37</m:t>
                        </m:r>
                      </m:den>
                    </m:f>
                    <m:r>
                      <a:rPr lang="en-US" i="1"/>
                      <m:t>=0.</m:t>
                    </m:r>
                    <m:r>
                      <a:rPr lang="en-US" b="1" i="1"/>
                      <m:t>𝟎𝟎𝟎𝟎</m:t>
                    </m:r>
                    <m:r>
                      <a:rPr lang="en-US" i="1"/>
                      <m:t>3576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𝜆</m:t>
                    </m:r>
                    <m:d>
                      <m:dPr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375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12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1487+</m:t>
                            </m:r>
                            <m:d>
                              <m:dPr>
                                <m:ctrlPr>
                                  <a:rPr lang="ru-RU" i="1"/>
                                </m:ctrlPr>
                              </m:dPr>
                              <m:e>
                                <m:r>
                                  <a:rPr lang="en-US" i="1"/>
                                  <m:t>1487−12</m:t>
                                </m:r>
                              </m:e>
                            </m: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12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1487+1475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12</m:t>
                        </m:r>
                      </m:num>
                      <m:den>
                        <m:r>
                          <a:rPr lang="en-US" i="1"/>
                          <m:t>1481×150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12</m:t>
                        </m:r>
                      </m:num>
                      <m:den>
                        <m:r>
                          <a:rPr lang="en-US" i="1"/>
                          <m:t>222150</m:t>
                        </m:r>
                      </m:den>
                    </m:f>
                    <m:r>
                      <a:rPr lang="en-US" i="1"/>
                      <m:t>=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12</m:t>
                        </m:r>
                      </m:num>
                      <m:den>
                        <m:r>
                          <a:rPr lang="en-US" i="1"/>
                          <m:t>22.22×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12×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22.22</m:t>
                        </m:r>
                      </m:den>
                    </m:f>
                    <m:r>
                      <a:rPr lang="en-US" i="1"/>
                      <m:t>=0.</m:t>
                    </m:r>
                    <m:r>
                      <a:rPr lang="en-US" b="1" i="1"/>
                      <m:t>𝟎𝟎𝟎𝟎</m:t>
                    </m:r>
                    <m:r>
                      <a:rPr lang="en-US" i="1"/>
                      <m:t>5401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𝜆</m:t>
                    </m:r>
                    <m:d>
                      <m:dPr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525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11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1475+</m:t>
                            </m:r>
                            <m:d>
                              <m:dPr>
                                <m:ctrlPr>
                                  <a:rPr lang="ru-RU" i="1"/>
                                </m:ctrlPr>
                              </m:dPr>
                              <m:e>
                                <m:r>
                                  <a:rPr lang="en-US" i="1"/>
                                  <m:t>1475−11</m:t>
                                </m:r>
                              </m:e>
                            </m: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11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1475+1464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11</m:t>
                        </m:r>
                      </m:num>
                      <m:den>
                        <m:r>
                          <a:rPr lang="en-US" i="1"/>
                          <m:t>1469.5×150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11</m:t>
                        </m:r>
                      </m:num>
                      <m:den>
                        <m:r>
                          <a:rPr lang="en-US" i="1"/>
                          <m:t>220425</m:t>
                        </m:r>
                      </m:den>
                    </m:f>
                    <m:r>
                      <a:rPr lang="en-US" i="1"/>
                      <m:t>=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11</m:t>
                        </m:r>
                      </m:num>
                      <m:den>
                        <m:r>
                          <a:rPr lang="en-US" i="1"/>
                          <m:t>22.04×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11×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22.04</m:t>
                        </m:r>
                      </m:den>
                    </m:f>
                    <m:r>
                      <a:rPr lang="en-US" i="1"/>
                      <m:t>=0.</m:t>
                    </m:r>
                    <m:r>
                      <a:rPr lang="en-US" b="1" i="1"/>
                      <m:t>𝟎𝟎𝟎𝟎</m:t>
                    </m:r>
                    <m:r>
                      <a:rPr lang="en-US" i="1"/>
                      <m:t>4991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𝜆</m:t>
                    </m:r>
                    <m:d>
                      <m:dPr>
                        <m:ctrlPr>
                          <a:rPr lang="ru-RU" i="1"/>
                        </m:ctrlPr>
                      </m:dPr>
                      <m:e>
                        <m:r>
                          <a:rPr lang="en-US" i="1"/>
                          <m:t>675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16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1464+</m:t>
                            </m:r>
                            <m:d>
                              <m:dPr>
                                <m:ctrlPr>
                                  <a:rPr lang="ru-RU" i="1"/>
                                </m:ctrlPr>
                              </m:dPr>
                              <m:e>
                                <m:r>
                                  <a:rPr lang="en-US" i="1"/>
                                  <m:t>1464−16</m:t>
                                </m:r>
                              </m:e>
                            </m:d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16</m:t>
                        </m:r>
                      </m:num>
                      <m:den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en-US" i="1"/>
                              <m:t>1464+1448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16</m:t>
                        </m:r>
                      </m:num>
                      <m:den>
                        <m:r>
                          <a:rPr lang="en-US" i="1"/>
                          <m:t>1456×150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16</m:t>
                        </m:r>
                      </m:num>
                      <m:den>
                        <m:r>
                          <a:rPr lang="en-US" i="1"/>
                          <m:t>218400</m:t>
                        </m:r>
                      </m:den>
                    </m:f>
                    <m:r>
                      <a:rPr lang="en-US" i="1"/>
                      <m:t>=</m:t>
                    </m:r>
                  </m:oMath>
                </a14:m>
                <a:endParaRPr lang="ru-RU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16</m:t>
                        </m:r>
                      </m:num>
                      <m:den>
                        <m:r>
                          <a:rPr lang="en-US" i="1"/>
                          <m:t>21.84×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16×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 i="1"/>
                              <m:t>10</m:t>
                            </m:r>
                          </m:e>
                          <m:sup>
                            <m:r>
                              <a:rPr lang="en-US" i="1"/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21.84</m:t>
                        </m:r>
                      </m:den>
                    </m:f>
                    <m:r>
                      <a:rPr lang="en-US" i="1"/>
                      <m:t>=0.</m:t>
                    </m:r>
                    <m:r>
                      <a:rPr lang="en-US" b="1" i="1"/>
                      <m:t>𝟎𝟎𝟎𝟎</m:t>
                    </m:r>
                    <m:r>
                      <a:rPr lang="en-US" i="1"/>
                      <m:t>7326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29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Результаты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определения </a:t>
                </a:r>
                <a14:m>
                  <m:oMath xmlns:m="http://schemas.openxmlformats.org/officeDocument/2006/math">
                    <m:r>
                      <a:rPr lang="en-US" b="1" i="1"/>
                      <m:t>𝝀</m:t>
                    </m:r>
                    <m:d>
                      <m:dPr>
                        <m:ctrlPr>
                          <a:rPr lang="ru-RU" b="1" i="1"/>
                        </m:ctrlPr>
                      </m:dPr>
                      <m:e>
                        <m:r>
                          <a:rPr lang="en-US" b="1" i="1"/>
                          <m:t>𝒕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8" y="1600200"/>
            <a:ext cx="7844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51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наработки на отказ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/>
                        </m:ctrlPr>
                      </m:sSubPr>
                      <m:e>
                        <m:r>
                          <a:rPr lang="en-US" b="1" i="1"/>
                          <m:t>𝑻</m:t>
                        </m:r>
                      </m:e>
                      <m:sub>
                        <m:r>
                          <a:rPr lang="en-US" b="1" i="1"/>
                          <m:t>𝟏</m:t>
                        </m:r>
                      </m:sub>
                    </m:sSub>
                    <m:r>
                      <a:rPr lang="en-US" b="1" i="1"/>
                      <m:t>=</m:t>
                    </m:r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en-US" b="1" i="1"/>
                          <m:t>𝟏</m:t>
                        </m:r>
                      </m:num>
                      <m:den>
                        <m:r>
                          <a:rPr lang="en-US" b="1" i="1"/>
                          <m:t>𝑵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b="1" i="1"/>
                        </m:ctrlPr>
                      </m:naryPr>
                      <m:sub>
                        <m:r>
                          <a:rPr lang="en-US" b="1" i="1"/>
                          <m:t>𝒊</m:t>
                        </m:r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𝟏</m:t>
                        </m:r>
                      </m:sub>
                      <m:sup>
                        <m:r>
                          <a:rPr lang="en-US" b="1" i="1"/>
                          <m:t>𝑵</m:t>
                        </m:r>
                      </m:sup>
                      <m:e>
                        <m:r>
                          <a:rPr lang="en-US" b="1" i="1"/>
                          <m:t>𝒏</m:t>
                        </m:r>
                        <m:r>
                          <a:rPr lang="en-US" b="1" i="1"/>
                          <m:t>(</m:t>
                        </m:r>
                        <m:r>
                          <a:rPr lang="en-US" b="1" i="1"/>
                          <m:t>𝒕</m:t>
                        </m:r>
                        <m:r>
                          <a:rPr lang="en-US" b="1" i="1"/>
                          <m:t>,</m:t>
                        </m:r>
                        <m:r>
                          <a:rPr lang="en-US" b="1" i="1"/>
                          <m:t>𝒕</m:t>
                        </m:r>
                        <m:r>
                          <a:rPr lang="en-US" b="1" i="1"/>
                          <m:t>+∆</m:t>
                        </m:r>
                        <m:r>
                          <a:rPr lang="en-US" b="1" i="1"/>
                          <m:t>𝒕</m:t>
                        </m:r>
                        <m:r>
                          <a:rPr lang="en-US" b="1" i="1"/>
                          <m:t>)∙</m:t>
                        </m:r>
                        <m:sSub>
                          <m:sSubPr>
                            <m:ctrlPr>
                              <a:rPr lang="ru-RU" b="1" i="1"/>
                            </m:ctrlPr>
                          </m:sSubPr>
                          <m:e>
                            <m:r>
                              <a:rPr lang="en-US" b="1" i="1"/>
                              <m:t>𝒕</m:t>
                            </m:r>
                          </m:e>
                          <m:sub>
                            <m:r>
                              <a:rPr lang="en-US" b="1" i="1"/>
                              <m:t>(</m:t>
                            </m:r>
                            <m:r>
                              <a:rPr lang="en-US" b="1" i="1"/>
                              <m:t>𝒄𝒑</m:t>
                            </m:r>
                            <m:r>
                              <a:rPr lang="en-US" b="1" i="1"/>
                              <m:t>)</m:t>
                            </m:r>
                            <m:r>
                              <a:rPr lang="en-US" b="1" i="1"/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общее количество отказов за все время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𝒄𝒑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середина интервала времени </a:t>
                </a:r>
                <a:r>
                  <a:rPr lang="en-US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Например.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ru-RU" sz="2800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ый</a:t>
                </a:r>
                <a:r>
                  <a:rPr lang="ru-RU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интервал длился от 0 до 150 часов, значит его середина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b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𝒄𝒑</m:t>
                            </m:r>
                          </m:e>
                        </m:d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 часов;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ой 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интервал длился от 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 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часов, значит его середина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  <m:sub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𝒄𝒑</m:t>
                            </m:r>
                          </m:e>
                        </m:d>
                        <m:r>
                          <a:rPr lang="ru-RU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225 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часов</a:t>
                </a:r>
                <a:endParaRPr lang="ru-RU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03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/>
                          </m:ctrlPr>
                        </m:sSubPr>
                        <m:e>
                          <m:r>
                            <a:rPr lang="en-US" b="1" i="1"/>
                            <m:t>𝑻</m:t>
                          </m:r>
                        </m:e>
                        <m:sub>
                          <m:r>
                            <a:rPr lang="en-US" b="1" i="1"/>
                            <m:t>𝟏</m:t>
                          </m:r>
                        </m:sub>
                      </m:sSub>
                      <m:r>
                        <a:rPr lang="en-US" b="1" i="1"/>
                        <m:t>=</m:t>
                      </m:r>
                    </m:oMath>
                  </m:oMathPara>
                </a14:m>
                <a:endParaRPr lang="ru-RU" dirty="0"/>
              </a:p>
              <a:p>
                <a:pPr marL="0" indent="0" algn="ctr">
                  <a:buNone/>
                </a:pP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5×75+8×225+12×375+11×525+16×675</m:t>
                        </m:r>
                      </m:num>
                      <m:den>
                        <m:r>
                          <a:rPr lang="en-US" i="1"/>
                          <m:t>5+8+12+11+16</m:t>
                        </m:r>
                      </m:den>
                    </m:f>
                    <m:r>
                      <a:rPr lang="en-US" i="1"/>
                      <m:t>=</m:t>
                    </m:r>
                  </m:oMath>
                </a14:m>
                <a:endParaRPr lang="ru-RU" i="1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375+1800+4500+5775+10800</m:t>
                        </m:r>
                      </m:num>
                      <m:den>
                        <m:r>
                          <a:rPr lang="en-US" i="1"/>
                          <m:t>52</m:t>
                        </m:r>
                      </m:den>
                    </m:f>
                    <m:r>
                      <a:rPr lang="en-US" i="1"/>
                      <m:t>=</m:t>
                    </m:r>
                  </m:oMath>
                </a14:m>
                <a:endParaRPr lang="ru-RU" i="1" dirty="0" smtClean="0"/>
              </a:p>
              <a:p>
                <a:pPr marL="0" indent="0" algn="ctr">
                  <a:buNone/>
                </a:pP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 i="1"/>
                          <m:t>23250</m:t>
                        </m:r>
                      </m:num>
                      <m:den>
                        <m:r>
                          <a:rPr lang="en-US" i="1"/>
                          <m:t>52</m:t>
                        </m:r>
                      </m:den>
                    </m:f>
                    <m:r>
                      <a:rPr lang="en-US" i="1"/>
                      <m:t>=447</m:t>
                    </m:r>
                  </m:oMath>
                </a14:m>
                <a:endParaRPr lang="ru-RU" dirty="0"/>
              </a:p>
              <a:p>
                <a:pPr marL="0" indent="0" algn="ctr">
                  <a:buNone/>
                </a:pPr>
                <a:r>
                  <a:rPr lang="ru-RU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Особенность </a:t>
                </a:r>
                <a:r>
                  <a:rPr lang="ru-RU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ответе достаточно указать только целое число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0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решения задачи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1" y="1600200"/>
            <a:ext cx="77176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44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для заполнения.</a:t>
            </a:r>
            <a:endParaRPr lang="ru-RU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42" y="1600200"/>
            <a:ext cx="69325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Определение ВБР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b="1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ru-RU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ru-RU" b="1" i="1">
                            <a:latin typeface="Cambria Math"/>
                          </a:rPr>
                          <m:t>−</m:t>
                        </m:r>
                        <m:r>
                          <a:rPr lang="ru-RU" b="1" i="1">
                            <a:latin typeface="Cambria Math"/>
                          </a:rPr>
                          <m:t>𝒏</m:t>
                        </m:r>
                        <m:r>
                          <a:rPr lang="ru-RU" b="1" i="1">
                            <a:latin typeface="Cambria Math"/>
                          </a:rPr>
                          <m:t>(</m:t>
                        </m:r>
                        <m:r>
                          <a:rPr lang="ru-RU" b="1" i="1">
                            <a:latin typeface="Cambria Math"/>
                          </a:rPr>
                          <m:t>𝒕</m:t>
                        </m:r>
                        <m:r>
                          <a:rPr lang="ru-RU" b="1" i="1">
                            <a:latin typeface="Cambria Math"/>
                          </a:rPr>
                          <m:t>,</m:t>
                        </m:r>
                        <m:r>
                          <a:rPr lang="ru-RU" b="1" i="1">
                            <a:latin typeface="Cambria Math"/>
                          </a:rPr>
                          <m:t>𝒕</m:t>
                        </m:r>
                        <m:r>
                          <a:rPr lang="ru-RU" b="1" i="1">
                            <a:latin typeface="Cambria Math"/>
                          </a:rPr>
                          <m:t>+∆</m:t>
                        </m:r>
                        <m:r>
                          <a:rPr lang="ru-RU" b="1" i="1">
                            <a:latin typeface="Cambria Math"/>
                          </a:rPr>
                          <m:t>𝒕</m:t>
                        </m:r>
                        <m:r>
                          <a:rPr lang="ru-RU" b="1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ru-RU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=1500 – количество образцов поставленных на испытание;</a:t>
                </a:r>
              </a:p>
              <a:p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𝒏</m:t>
                    </m:r>
                    <m:r>
                      <a:rPr lang="ru-RU" b="1" i="1">
                        <a:latin typeface="Cambria Math"/>
                      </a:rPr>
                      <m:t>(</m:t>
                    </m:r>
                    <m:r>
                      <a:rPr lang="ru-RU" b="1" i="1">
                        <a:latin typeface="Cambria Math"/>
                      </a:rPr>
                      <m:t>𝒕</m:t>
                    </m:r>
                    <m:r>
                      <a:rPr lang="ru-RU" b="1" i="1">
                        <a:latin typeface="Cambria Math"/>
                      </a:rPr>
                      <m:t>,</m:t>
                    </m:r>
                    <m:r>
                      <a:rPr lang="ru-RU" b="1" i="1">
                        <a:latin typeface="Cambria Math"/>
                      </a:rPr>
                      <m:t>𝒕</m:t>
                    </m:r>
                    <m:r>
                      <a:rPr lang="ru-RU" b="1" i="1">
                        <a:latin typeface="Cambria Math"/>
                      </a:rPr>
                      <m:t>+∆</m:t>
                    </m:r>
                    <m:r>
                      <a:rPr lang="ru-RU" b="1" i="1">
                        <a:latin typeface="Cambria Math"/>
                      </a:rPr>
                      <m:t>𝒕</m:t>
                    </m:r>
                    <m:r>
                      <a:rPr lang="ru-RU" b="1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количество отказавших образцов на интервале времени от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𝒕</m:t>
                    </m:r>
                    <m:r>
                      <a:rPr lang="ru-RU" b="1" i="1" smtClean="0">
                        <a:latin typeface="Cambria Math"/>
                      </a:rPr>
                      <m:t>+∆</m:t>
                    </m:r>
                    <m:r>
                      <a:rPr lang="ru-RU" b="1" i="1" smtClean="0">
                        <a:latin typeface="Cambria Math"/>
                      </a:rPr>
                      <m:t>𝒕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73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75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1500−5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1495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=0.9967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225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1500−(5+8)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1487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=0.9913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375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1500−(5+8+12)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1475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=0.9833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525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1500−(5+8+12+11)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1464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=0.976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675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1500−(5+8+12+11+16)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1448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=0.9653</m:t>
                    </m:r>
                  </m:oMath>
                </a14:m>
                <a:endParaRPr lang="ru-RU" dirty="0"/>
              </a:p>
              <a:p>
                <a:pPr marL="0" indent="0" algn="ctr">
                  <a:buNone/>
                </a:pPr>
                <a:r>
                  <a:rPr lang="ru-RU" sz="2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Особенность 1.</a:t>
                </a:r>
                <a:r>
                  <a:rPr lang="ru-RU" sz="2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для каждого интервала количество отказов суммируется с учетом предыдущих интервалов</a:t>
                </a:r>
              </a:p>
              <a:p>
                <a:pPr marL="0" indent="0" algn="ctr">
                  <a:buNone/>
                </a:pPr>
                <a:r>
                  <a:rPr lang="ru-RU" sz="2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Особенность 2.</a:t>
                </a:r>
                <a:r>
                  <a:rPr lang="ru-RU" sz="2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все расчеты проводятся с точностью до 4-х знаков после запятой </a:t>
                </a:r>
              </a:p>
              <a:p>
                <a:pPr marL="0" indent="0" algn="ctr">
                  <a:buNone/>
                </a:pPr>
                <a:endParaRPr lang="ru-RU" sz="2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75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Результаты определения ВБР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ru-RU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2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8" y="1600200"/>
            <a:ext cx="78444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0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Определение плотности распределения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𝑓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7021" b="-29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+∆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𝒕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∆</m:t>
                        </m:r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=1500 – количество образцов поставленных на испытание;</a:t>
                </a:r>
              </a:p>
              <a:p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</a:rPr>
                      <m:t>𝒏</m:t>
                    </m:r>
                    <m:r>
                      <a:rPr lang="ru-RU" b="1" i="1">
                        <a:latin typeface="Cambria Math"/>
                      </a:rPr>
                      <m:t>(</m:t>
                    </m:r>
                    <m:r>
                      <a:rPr lang="ru-RU" b="1" i="1">
                        <a:latin typeface="Cambria Math"/>
                      </a:rPr>
                      <m:t>𝒕</m:t>
                    </m:r>
                    <m:r>
                      <a:rPr lang="ru-RU" b="1" i="1">
                        <a:latin typeface="Cambria Math"/>
                      </a:rPr>
                      <m:t>,</m:t>
                    </m:r>
                    <m:r>
                      <a:rPr lang="ru-RU" b="1" i="1">
                        <a:latin typeface="Cambria Math"/>
                      </a:rPr>
                      <m:t>𝒕</m:t>
                    </m:r>
                    <m:r>
                      <a:rPr lang="ru-RU" b="1" i="1">
                        <a:latin typeface="Cambria Math"/>
                      </a:rPr>
                      <m:t>+∆</m:t>
                    </m:r>
                    <m:r>
                      <a:rPr lang="ru-RU" b="1" i="1">
                        <a:latin typeface="Cambria Math"/>
                      </a:rPr>
                      <m:t>𝒕</m:t>
                    </m:r>
                    <m:r>
                      <a:rPr lang="ru-RU" b="1" i="1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количество отказавших образцов на интервале времени от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𝒕</m:t>
                    </m:r>
                    <m:r>
                      <a:rPr lang="ru-RU" b="1" i="1" smtClean="0">
                        <a:latin typeface="Cambria Math"/>
                      </a:rPr>
                      <m:t>+∆</m:t>
                    </m:r>
                    <m:r>
                      <a:rPr lang="ru-RU" b="1" i="1" smtClean="0">
                        <a:latin typeface="Cambria Math"/>
                      </a:rPr>
                      <m:t>𝒕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∆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=150 – интервал времени через который происходил подсчет отказавших образцов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67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75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1500×150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225000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=0.2222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225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1500×150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225000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=0.3556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375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1500×150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225000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=0.5333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 algn="ctr">
                  <a:buNone/>
                </a:pP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525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1500×150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225000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22.5×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22.5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=0.4889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675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1500×150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225000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16×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22.5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=0.7111</m:t>
                      </m:r>
                    </m:oMath>
                  </m:oMathPara>
                </a14:m>
                <a:endParaRPr lang="ru-RU" dirty="0" smtClean="0"/>
              </a:p>
              <a:p>
                <a:pPr marL="0" indent="0" algn="ctr">
                  <a:buNone/>
                </a:pPr>
                <a:endParaRPr lang="ru-RU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Особенность 1.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количество отказавших образцов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</a:rPr>
                      <m:t>𝒏</m:t>
                    </m:r>
                    <m:r>
                      <a:rPr lang="ru-RU" b="1" i="1" smtClean="0">
                        <a:latin typeface="Cambria Math"/>
                      </a:rPr>
                      <m:t>(</m:t>
                    </m:r>
                    <m:r>
                      <a:rPr lang="ru-RU" b="1" i="1" smtClean="0">
                        <a:latin typeface="Cambria Math"/>
                      </a:rPr>
                      <m:t>𝒕</m:t>
                    </m:r>
                    <m:r>
                      <a:rPr lang="ru-RU" b="1" i="1" smtClean="0">
                        <a:latin typeface="Cambria Math"/>
                      </a:rPr>
                      <m:t>,</m:t>
                    </m:r>
                    <m:r>
                      <a:rPr lang="ru-RU" b="1" i="1" smtClean="0">
                        <a:latin typeface="Cambria Math"/>
                      </a:rPr>
                      <m:t>𝒕</m:t>
                    </m:r>
                    <m:r>
                      <a:rPr lang="ru-RU" b="1" i="1" smtClean="0">
                        <a:latin typeface="Cambria Math"/>
                      </a:rPr>
                      <m:t>+∆</m:t>
                    </m:r>
                    <m:r>
                      <a:rPr lang="ru-RU" b="1" i="1" smtClean="0">
                        <a:latin typeface="Cambria Math"/>
                      </a:rPr>
                      <m:t>𝒕</m:t>
                    </m:r>
                    <m:r>
                      <a:rPr lang="ru-RU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отличие от предыдущего пункта складывать </a:t>
                </a:r>
                <a:r>
                  <a:rPr lang="ru-RU" b="1" i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нужно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берется то число которое записано в столбце</a:t>
                </a:r>
              </a:p>
              <a:p>
                <a:pPr marL="0" indent="0" algn="ctr">
                  <a:buNone/>
                </a:pPr>
                <a:r>
                  <a:rPr lang="ru-RU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Особенность 2.</a:t>
                </a:r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так как величины очень малы, коэффициент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вынесен в начало таблицы</a:t>
                </a:r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370" r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6012160" y="47667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1052736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1628800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56176" y="328498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24128" y="263691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3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75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1500×150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225000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22.5×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22.5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</m:t>
                    </m:r>
                    <m:r>
                      <a:rPr lang="en-US" b="1" i="1">
                        <a:latin typeface="Cambria Math"/>
                      </a:rPr>
                      <m:t>𝟎𝟎𝟎𝟎</m:t>
                    </m:r>
                    <m:r>
                      <a:rPr lang="en-US" i="1">
                        <a:latin typeface="Cambria Math"/>
                      </a:rPr>
                      <m:t>2222</m:t>
                    </m:r>
                  </m:oMath>
                </a14:m>
                <a:endParaRPr lang="ru-RU" dirty="0" smtClean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225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1500×150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225000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22.5×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22.5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</m:t>
                    </m:r>
                    <m:r>
                      <a:rPr lang="en-US" b="1" i="1">
                        <a:latin typeface="Cambria Math"/>
                      </a:rPr>
                      <m:t>𝟎𝟎𝟎𝟎</m:t>
                    </m:r>
                    <m:r>
                      <a:rPr lang="en-US" i="1">
                        <a:latin typeface="Cambria Math"/>
                      </a:rPr>
                      <m:t>3556</m:t>
                    </m:r>
                  </m:oMath>
                </a14:m>
                <a:endParaRPr lang="ru-RU" dirty="0"/>
              </a:p>
              <a:p>
                <a:r>
                  <a:rPr lang="en-US" dirty="0"/>
                  <a:t> 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375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1500×150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225000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22.5×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12×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22.5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</m:t>
                    </m:r>
                    <m:r>
                      <a:rPr lang="en-US" b="1" i="1">
                        <a:latin typeface="Cambria Math"/>
                      </a:rPr>
                      <m:t>𝟎𝟎𝟎𝟎</m:t>
                    </m:r>
                    <m:r>
                      <a:rPr lang="en-US" i="1">
                        <a:latin typeface="Cambria Math"/>
                      </a:rPr>
                      <m:t>5333</m:t>
                    </m:r>
                  </m:oMath>
                </a14:m>
                <a:endParaRPr lang="ru-RU" dirty="0"/>
              </a:p>
              <a:p>
                <a:r>
                  <a:rPr lang="en-US" dirty="0"/>
                  <a:t> 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525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1500×150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225000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22.5×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11×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22.5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</m:t>
                    </m:r>
                    <m:r>
                      <a:rPr lang="en-US" b="1" i="1">
                        <a:latin typeface="Cambria Math"/>
                      </a:rPr>
                      <m:t>𝟎𝟎𝟎𝟎</m:t>
                    </m:r>
                    <m:r>
                      <a:rPr lang="en-US" i="1">
                        <a:latin typeface="Cambria Math"/>
                      </a:rPr>
                      <m:t>4889</m:t>
                    </m:r>
                  </m:oMath>
                </a14:m>
                <a:endParaRPr lang="ru-RU" dirty="0"/>
              </a:p>
              <a:p>
                <a:r>
                  <a:rPr lang="en-US" dirty="0"/>
                  <a:t> 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675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1500×150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225000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22.5×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16×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22.5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</m:t>
                    </m:r>
                    <m:r>
                      <a:rPr lang="en-US" b="1" i="1">
                        <a:latin typeface="Cambria Math"/>
                      </a:rPr>
                      <m:t>𝟎𝟎𝟎𝟎</m:t>
                    </m:r>
                    <m:r>
                      <a:rPr lang="en-US" i="1">
                        <a:latin typeface="Cambria Math"/>
                      </a:rPr>
                      <m:t>7111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145435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45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Результаты определения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𝑓</m:t>
                    </m:r>
                    <m:r>
                      <a:rPr lang="ru-RU" i="1" smtClean="0">
                        <a:latin typeface="Cambria Math"/>
                      </a:rPr>
                      <m:t>(</m:t>
                    </m:r>
                    <m:r>
                      <a:rPr lang="ru-RU" i="1" smtClean="0">
                        <a:latin typeface="Cambria Math"/>
                      </a:rPr>
                      <m:t>𝑡</m:t>
                    </m:r>
                    <m:r>
                      <a:rPr lang="ru-RU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0" y="1600200"/>
            <a:ext cx="77032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72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1541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Задание.</vt:lpstr>
      <vt:lpstr>Бланк для заполнения.</vt:lpstr>
      <vt:lpstr>1. Определение ВБР P(t) </vt:lpstr>
      <vt:lpstr>Презентация PowerPoint</vt:lpstr>
      <vt:lpstr>Результаты определения ВБР P(t) </vt:lpstr>
      <vt:lpstr>2. Определение плотности распределения f(t) </vt:lpstr>
      <vt:lpstr>Презентация PowerPoint</vt:lpstr>
      <vt:lpstr>Пояснение</vt:lpstr>
      <vt:lpstr>Результаты определения f(t) </vt:lpstr>
      <vt:lpstr>3. Определение интенсивности отказов λ(t)</vt:lpstr>
      <vt:lpstr>Презентация PowerPoint</vt:lpstr>
      <vt:lpstr>Пояснение</vt:lpstr>
      <vt:lpstr>Результаты определения λ(t)</vt:lpstr>
      <vt:lpstr>4. Определение наработки на отказ</vt:lpstr>
      <vt:lpstr>Презентация PowerPoint</vt:lpstr>
      <vt:lpstr>Результат решения 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Задание.</dc:title>
  <dc:creator>User</dc:creator>
  <cp:lastModifiedBy>User</cp:lastModifiedBy>
  <cp:revision>14</cp:revision>
  <dcterms:created xsi:type="dcterms:W3CDTF">2020-05-20T06:17:29Z</dcterms:created>
  <dcterms:modified xsi:type="dcterms:W3CDTF">2020-05-20T07:53:40Z</dcterms:modified>
</cp:coreProperties>
</file>