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72B57C8-DB99-4B98-9155-576E933EAD17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E8A42D9-7F72-4D29-948F-223DCF04A7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39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Уравнение </a:t>
            </a:r>
            <a:r>
              <a:rPr lang="ru-RU" dirty="0" smtClean="0"/>
              <a:t>Ван-дер-Ваальса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 numCol="1"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𝑉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d>
                      <m:d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𝑅𝑇</m:t>
                    </m:r>
                  </m:oMath>
                </a14:m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ru-RU" dirty="0"/>
                  <a:t>Поправка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</m:oMath>
                </a14:m>
                <a:r>
                  <a:rPr lang="ru-RU" dirty="0"/>
                  <a:t> учитывает </a:t>
                </a:r>
                <a:r>
                  <a:rPr lang="ru-RU" dirty="0" smtClean="0"/>
                  <a:t>силы</a:t>
                </a:r>
                <a:endParaRPr lang="en-US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dirty="0" smtClean="0"/>
                  <a:t>притяжения </a:t>
                </a:r>
                <a:r>
                  <a:rPr lang="ru-RU" dirty="0"/>
                  <a:t>между </a:t>
                </a:r>
                <a:r>
                  <a:rPr lang="ru-RU" dirty="0" smtClean="0"/>
                  <a:t>молекулами</a:t>
                </a:r>
                <a:endParaRPr lang="en-US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dirty="0" smtClean="0"/>
                  <a:t>(</a:t>
                </a:r>
                <a:r>
                  <a:rPr lang="ru-RU" dirty="0"/>
                  <a:t>давление на стенку </a:t>
                </a:r>
                <a:r>
                  <a:rPr lang="ru-RU" dirty="0" err="1" smtClean="0"/>
                  <a:t>уменьша</a:t>
                </a:r>
                <a:r>
                  <a:rPr lang="en-US" dirty="0" smtClean="0"/>
                  <a:t>-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dirty="0" err="1" smtClean="0"/>
                  <a:t>ется</a:t>
                </a:r>
                <a:r>
                  <a:rPr lang="ru-RU" dirty="0"/>
                  <a:t>, т.к. есть силы, </a:t>
                </a:r>
                <a:r>
                  <a:rPr lang="ru-RU" dirty="0" smtClean="0"/>
                  <a:t>втягиваю</a:t>
                </a:r>
                <a:r>
                  <a:rPr lang="en-US" dirty="0" smtClean="0"/>
                  <a:t>-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dirty="0" err="1" smtClean="0"/>
                  <a:t>щие</a:t>
                </a:r>
                <a:r>
                  <a:rPr lang="ru-RU" dirty="0" smtClean="0"/>
                  <a:t> </a:t>
                </a:r>
                <a:r>
                  <a:rPr lang="ru-RU" dirty="0"/>
                  <a:t>молекулы </a:t>
                </a:r>
                <a:r>
                  <a:rPr lang="ru-RU" dirty="0" smtClean="0"/>
                  <a:t>приграничного</a:t>
                </a:r>
                <a:endParaRPr lang="en-US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dirty="0" smtClean="0"/>
                  <a:t>слоя </a:t>
                </a:r>
                <a:r>
                  <a:rPr lang="ru-RU" dirty="0"/>
                  <a:t>внутрь), поправка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𝑏</m:t>
                    </m:r>
                  </m:oMath>
                </a14:m>
                <a:r>
                  <a:rPr lang="ru-RU" dirty="0"/>
                  <a:t> — силы отталкивания (из общего объёма вычитаем объём, занимаемый молекулами).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941" r="-1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68760"/>
            <a:ext cx="3544813" cy="3471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75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Изотермы реальных газов и их сравнения с </a:t>
            </a:r>
            <a:r>
              <a:rPr lang="ru-RU" dirty="0" smtClean="0"/>
              <a:t>теоретическими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Синие — изотермы при температуре ниже критической. Зелёные участки на них — метастабильные состояния.</a:t>
            </a:r>
          </a:p>
          <a:p>
            <a:r>
              <a:rPr lang="ru-RU" dirty="0" smtClean="0"/>
              <a:t> </a:t>
            </a:r>
            <a:r>
              <a:rPr lang="ru-RU" dirty="0"/>
              <a:t>Участок левее точки F — нормальная жидкость.</a:t>
            </a:r>
          </a:p>
          <a:p>
            <a:r>
              <a:rPr lang="ru-RU" dirty="0"/>
              <a:t> Точка F — точка кипения.</a:t>
            </a:r>
          </a:p>
          <a:p>
            <a:r>
              <a:rPr lang="ru-RU" dirty="0"/>
              <a:t> Прямая FG — равновесие жидкой и газообразной фазы.</a:t>
            </a:r>
          </a:p>
          <a:p>
            <a:r>
              <a:rPr lang="ru-RU" dirty="0"/>
              <a:t> Участок FA — перегретая жидкость.</a:t>
            </a:r>
          </a:p>
          <a:p>
            <a:r>
              <a:rPr lang="ru-RU" dirty="0"/>
              <a:t> Участок F′A — растянутая жидкость (p&lt;0).</a:t>
            </a:r>
          </a:p>
          <a:p>
            <a:r>
              <a:rPr lang="ru-RU" dirty="0"/>
              <a:t> Участок AC — аналитическое продолжение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изотермы</a:t>
            </a:r>
            <a:r>
              <a:rPr lang="ru-RU" dirty="0"/>
              <a:t>, физически невозможен.</a:t>
            </a:r>
          </a:p>
          <a:p>
            <a:r>
              <a:rPr lang="ru-RU" dirty="0"/>
              <a:t> Участок CG — переохлаждённый пар.</a:t>
            </a:r>
          </a:p>
          <a:p>
            <a:r>
              <a:rPr lang="ru-RU" dirty="0"/>
              <a:t> Точка G — точка росы.</a:t>
            </a:r>
          </a:p>
          <a:p>
            <a:r>
              <a:rPr lang="ru-RU" dirty="0"/>
              <a:t> Участок правее точки G — нормальный газ.</a:t>
            </a:r>
          </a:p>
          <a:p>
            <a:r>
              <a:rPr lang="ru-RU" dirty="0"/>
              <a:t> Площади фигуры FAB и GCB равны.</a:t>
            </a:r>
          </a:p>
          <a:p>
            <a:endParaRPr lang="ru-RU" dirty="0"/>
          </a:p>
          <a:p>
            <a:r>
              <a:rPr lang="ru-RU" dirty="0"/>
              <a:t> Красная — критическая изотерма.</a:t>
            </a:r>
          </a:p>
          <a:p>
            <a:r>
              <a:rPr lang="ru-RU" dirty="0"/>
              <a:t> K — критическая точка.</a:t>
            </a:r>
          </a:p>
          <a:p>
            <a:endParaRPr lang="ru-RU" dirty="0"/>
          </a:p>
          <a:p>
            <a:r>
              <a:rPr lang="ru-RU" dirty="0"/>
              <a:t> Голубые — сверхкритические изотермы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0480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037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Закон Максвелла о распределении по скоростям теплового движения.</a:t>
            </a:r>
          </a:p>
          <a:p>
            <a:r>
              <a:rPr lang="ru-RU" dirty="0"/>
              <a:t>Барометрическая формула. </a:t>
            </a:r>
            <a:endParaRPr lang="ru-RU" dirty="0" smtClean="0"/>
          </a:p>
          <a:p>
            <a:r>
              <a:rPr lang="ru-RU" dirty="0" smtClean="0"/>
              <a:t>Распределение </a:t>
            </a:r>
            <a:r>
              <a:rPr lang="ru-RU" dirty="0"/>
              <a:t>Больцмана. </a:t>
            </a:r>
            <a:endParaRPr lang="ru-RU" dirty="0" smtClean="0"/>
          </a:p>
          <a:p>
            <a:r>
              <a:rPr lang="ru-RU" dirty="0" smtClean="0"/>
              <a:t>Среднее число столкновений </a:t>
            </a:r>
            <a:r>
              <a:rPr lang="ru-RU" dirty="0"/>
              <a:t>и средняя длина свободного </a:t>
            </a:r>
            <a:r>
              <a:rPr lang="ru-RU" dirty="0" smtClean="0"/>
              <a:t>пробега </a:t>
            </a:r>
            <a:r>
              <a:rPr lang="ru-RU" dirty="0"/>
              <a:t>молекул</a:t>
            </a:r>
            <a:r>
              <a:rPr lang="ru-RU" dirty="0" smtClean="0"/>
              <a:t>.</a:t>
            </a:r>
          </a:p>
          <a:p>
            <a:r>
              <a:rPr lang="ru-RU" dirty="0"/>
              <a:t>Явления переноса в газах. </a:t>
            </a:r>
            <a:endParaRPr lang="ru-RU" dirty="0" smtClean="0"/>
          </a:p>
          <a:p>
            <a:r>
              <a:rPr lang="ru-RU" dirty="0" smtClean="0"/>
              <a:t>Реальные </a:t>
            </a:r>
            <a:r>
              <a:rPr lang="ru-RU" dirty="0"/>
              <a:t>газы. </a:t>
            </a:r>
            <a:endParaRPr lang="ru-RU" dirty="0" smtClean="0"/>
          </a:p>
          <a:p>
            <a:r>
              <a:rPr lang="ru-RU" dirty="0" smtClean="0"/>
              <a:t>Уравнение </a:t>
            </a:r>
            <a:r>
              <a:rPr lang="ru-RU" dirty="0"/>
              <a:t>Ван-дер-Ваальса.</a:t>
            </a:r>
          </a:p>
          <a:p>
            <a:r>
              <a:rPr lang="ru-RU" dirty="0"/>
              <a:t>Изотермы реальных газов и их сравнения с теоретическими.</a:t>
            </a:r>
          </a:p>
        </p:txBody>
      </p:sp>
    </p:spTree>
    <p:extLst>
      <p:ext uri="{BB962C8B-B14F-4D97-AF65-F5344CB8AC3E}">
        <p14:creationId xmlns:p14="http://schemas.microsoft.com/office/powerpoint/2010/main" val="1847826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Закон Максвелла о распределении по скоростям теплового </a:t>
            </a:r>
            <a:r>
              <a:rPr lang="ru-RU" dirty="0" smtClean="0"/>
              <a:t>движения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</m:den>
                    </m:f>
                  </m:oMath>
                </a14:m>
                <a:r>
                  <a:rPr lang="en-US" dirty="0" smtClean="0"/>
                  <a:t> - </a:t>
                </a:r>
                <a:r>
                  <a:rPr lang="ru-RU" dirty="0" smtClean="0"/>
                  <a:t>функция распределения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en-US" dirty="0"/>
                  <a:t>-</a:t>
                </a:r>
                <a:r>
                  <a:rPr lang="ru-RU" dirty="0" smtClean="0"/>
                  <a:t> количество молекул из общего числа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𝑁</m:t>
                    </m:r>
                  </m:oMath>
                </a14:m>
                <a:r>
                  <a:rPr lang="ru-RU" dirty="0" smtClean="0"/>
                  <a:t>, скорости которых имеют значения, заключенные в пределах от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𝑣</m:t>
                    </m:r>
                  </m:oMath>
                </a14:m>
                <a:r>
                  <a:rPr lang="ru-RU" dirty="0" smtClean="0"/>
                  <a:t> до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𝑣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𝑣</m:t>
                    </m:r>
                  </m:oMath>
                </a14:m>
                <a:endParaRPr lang="ru-RU" dirty="0" smtClean="0"/>
              </a:p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ru-RU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𝑑𝑣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r>
                  <a:rPr lang="ru-RU" dirty="0" smtClean="0"/>
                  <a:t>Функция распределения была найдена теоретически Максвеллом и носит его имя.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ru-RU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𝑘𝑇</m:t>
                            </m:r>
                          </m:den>
                        </m:f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ru-RU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4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𝑚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𝑘𝑇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  <m:r>
                              <a:rPr lang="en-US" i="1">
                                <a:latin typeface="Cambria Math"/>
                              </a:rPr>
                              <m:t>𝑘𝑇</m:t>
                            </m:r>
                          </m:den>
                        </m:f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/>
                  <a:t>,</a:t>
                </a:r>
                <a:endParaRPr lang="en-US" dirty="0" smtClean="0"/>
              </a:p>
              <a:p>
                <a:r>
                  <a:rPr lang="ru-RU" dirty="0" smtClean="0"/>
                  <a:t>где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𝑚</m:t>
                    </m:r>
                  </m:oMath>
                </a14:m>
                <a:r>
                  <a:rPr lang="en-US" dirty="0" smtClean="0"/>
                  <a:t> – </a:t>
                </a:r>
                <a:r>
                  <a:rPr lang="ru-RU" dirty="0" smtClean="0"/>
                  <a:t>масса молекулы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– </a:t>
                </a:r>
                <a:r>
                  <a:rPr lang="ru-RU" dirty="0" smtClean="0"/>
                  <a:t>постоянная Больцмана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92" t="-9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79" y="3679058"/>
            <a:ext cx="4199993" cy="317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0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Барометрическая </a:t>
            </a:r>
            <a:r>
              <a:rPr lang="ru-RU" dirty="0" smtClean="0"/>
              <a:t>формула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𝑒𝑥𝑝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𝑀𝑔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h</m:t>
                            </m:r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𝑅𝑇</m:t>
                            </m:r>
                          </m:den>
                        </m:f>
                      </m:e>
                    </m:d>
                    <m:r>
                      <a:rPr lang="ru-RU" b="0" i="0" smtClean="0">
                        <a:latin typeface="Cambria Math"/>
                      </a:rPr>
                      <m:t>,</m:t>
                    </m:r>
                  </m:oMath>
                </a14:m>
                <a:endParaRPr lang="ru-RU" dirty="0" smtClean="0"/>
              </a:p>
              <a:p>
                <a:r>
                  <a:rPr lang="ru-RU" dirty="0"/>
                  <a:t>где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𝑝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— давление газа в слое, расположенном на высоте h,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dirty="0"/>
                  <a:t> — давление на нулевом уровне </a:t>
                </a:r>
                <a:r>
                  <a:rPr lang="ru-RU" dirty="0" smtClean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ru-RU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dirty="0"/>
                  <a:t>),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</m:oMath>
                </a14:m>
                <a:r>
                  <a:rPr lang="ru-RU" dirty="0"/>
                  <a:t> — молярная масса газа,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𝑅</m:t>
                    </m:r>
                  </m:oMath>
                </a14:m>
                <a:r>
                  <a:rPr lang="ru-RU" dirty="0"/>
                  <a:t> — газовая постоянная,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𝑇</m:t>
                    </m:r>
                  </m:oMath>
                </a14:m>
                <a:r>
                  <a:rPr lang="ru-RU" dirty="0"/>
                  <a:t> — абсолютная температура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06" r="-17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17032"/>
            <a:ext cx="2736304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3802590"/>
            <a:ext cx="4456119" cy="2866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0020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Распределение </a:t>
            </a:r>
            <a:r>
              <a:rPr lang="ru-RU" dirty="0" smtClean="0"/>
              <a:t>Больцмана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𝑛</m:t>
                    </m:r>
                    <m:r>
                      <a:rPr lang="en-US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𝑒𝑥𝑝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𝑚𝑔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h</m:t>
                            </m:r>
                            <m:r>
                              <a:rPr lang="en-US" i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𝑘𝑇</m:t>
                            </m:r>
                          </m:den>
                        </m:f>
                      </m:e>
                    </m:d>
                  </m:oMath>
                </a14:m>
                <a:endParaRPr lang="ru-RU" dirty="0"/>
              </a:p>
              <a:p>
                <a:r>
                  <a:rPr lang="ru-RU" dirty="0"/>
                  <a:t>где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𝑚</m:t>
                    </m:r>
                  </m:oMath>
                </a14:m>
                <a:r>
                  <a:rPr lang="ru-RU" dirty="0"/>
                  <a:t> — масса молекулы газа,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𝑘</m:t>
                    </m:r>
                  </m:oMath>
                </a14:m>
                <a:r>
                  <a:rPr lang="ru-RU" dirty="0"/>
                  <a:t> — постоянная </a:t>
                </a:r>
                <a:r>
                  <a:rPr lang="ru-RU" dirty="0" smtClean="0"/>
                  <a:t>Больцмана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𝑚𝑔h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𝑒𝑥𝑝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latin typeface="Cambria Math"/>
                                    <a:ea typeface="Cambria Math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𝑘𝑇</m:t>
                            </m:r>
                          </m:den>
                        </m:f>
                      </m:e>
                    </m:d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139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Среднее число </a:t>
            </a:r>
            <a:r>
              <a:rPr lang="ru-RU" dirty="0" smtClean="0"/>
              <a:t>столкновений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914400" y="1447800"/>
                <a:ext cx="2721496" cy="162116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</m:t>
                    </m:r>
                    <m:r>
                      <a:rPr lang="en-US" b="0" i="1" smtClean="0">
                        <a:latin typeface="Cambria Math"/>
                      </a:rPr>
                      <m:t>=4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</m:acc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4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en-US" i="1"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914400" y="1447800"/>
                <a:ext cx="2721496" cy="1621160"/>
              </a:xfrm>
              <a:blipFill rotWithShape="1">
                <a:blip r:embed="rId2"/>
                <a:stretch>
                  <a:fillRect l="-20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319" y="1556792"/>
            <a:ext cx="2867025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57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Средняя </a:t>
            </a:r>
            <a:r>
              <a:rPr lang="ru-RU" dirty="0"/>
              <a:t>длина свободного </a:t>
            </a:r>
            <a:r>
              <a:rPr lang="ru-RU" dirty="0" smtClean="0"/>
              <a:t>пробе</a:t>
            </a:r>
            <a:r>
              <a:rPr lang="ru-RU" dirty="0"/>
              <a:t>г</a:t>
            </a:r>
            <a:r>
              <a:rPr lang="ru-RU" dirty="0" smtClean="0"/>
              <a:t>а </a:t>
            </a:r>
            <a:r>
              <a:rPr lang="ru-RU" dirty="0"/>
              <a:t>молекул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914400" y="1447800"/>
                <a:ext cx="5385792" cy="2989312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l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𝑧</m:t>
                            </m:r>
                          </m:e>
                        </m:acc>
                      </m:den>
                    </m:f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l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  <a:ea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𝑟</m:t>
                    </m:r>
                  </m:oMath>
                </a14:m>
                <a:r>
                  <a:rPr lang="en-US" dirty="0" smtClean="0"/>
                  <a:t> - </a:t>
                </a:r>
                <a:r>
                  <a:rPr lang="ru-RU" dirty="0" smtClean="0"/>
                  <a:t>эффективны</a:t>
                </a:r>
                <a:r>
                  <a:rPr lang="ru-RU" dirty="0"/>
                  <a:t>й</a:t>
                </a:r>
                <a:r>
                  <a:rPr lang="ru-RU" dirty="0" smtClean="0"/>
                  <a:t> диаметр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l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</m:rad>
                        <m:r>
                          <a:rPr lang="en-US" i="1">
                            <a:latin typeface="Cambria Math"/>
                            <a:ea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m:rPr>
                            <m:nor/>
                          </m:rPr>
                          <a:rPr lang="ru-RU" dirty="0"/>
                          <m:t> 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914400" y="1447800"/>
                <a:ext cx="5385792" cy="2989312"/>
              </a:xfrm>
              <a:blipFill rotWithShape="0">
                <a:blip r:embed="rId2"/>
                <a:stretch>
                  <a:fillRect l="-11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058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Явления переноса в </a:t>
            </a:r>
            <a:r>
              <a:rPr lang="ru-RU" dirty="0" smtClean="0"/>
              <a:t>газах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914400" y="1447800"/>
                <a:ext cx="3153544" cy="270128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h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𝑑𝑧</m:t>
                        </m:r>
                      </m:den>
                    </m:f>
                    <m:r>
                      <a:rPr lang="en-US" b="0" i="1" dirty="0" smtClean="0">
                        <a:latin typeface="Cambria Math"/>
                      </a:rPr>
                      <m:t>𝑆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l</m:t>
                        </m:r>
                      </m:e>
                    </m:d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</a:rPr>
                          <m:t>𝑑𝑢</m:t>
                        </m:r>
                      </m:num>
                      <m:den>
                        <m:r>
                          <a:rPr lang="en-US" i="1" dirty="0">
                            <a:latin typeface="Cambria Math"/>
                          </a:rPr>
                          <m:t>𝑑𝑧</m:t>
                        </m:r>
                      </m:den>
                    </m:f>
                    <m:r>
                      <a:rPr lang="en-US" i="1" dirty="0">
                        <a:latin typeface="Cambria Math"/>
                      </a:rPr>
                      <m:t>𝑆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h</m:t>
                    </m:r>
                    <m:r>
                      <m:rPr>
                        <m:nor/>
                      </m:rPr>
                      <a:rPr lang="en-US" b="0" i="0" dirty="0" smtClean="0">
                        <a:latin typeface="Symbol" pitchFamily="18" charset="2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𝜌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𝑣</m:t>
                        </m:r>
                      </m:e>
                    </m:acc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l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914400" y="1447800"/>
                <a:ext cx="3153544" cy="270128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447800"/>
            <a:ext cx="25527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210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Реальные </a:t>
            </a:r>
            <a:r>
              <a:rPr lang="ru-RU" dirty="0" smtClean="0"/>
              <a:t>газы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Реальный газ — газ, который не описывается уравнением состояния идеального газа </a:t>
                </a:r>
                <a:r>
                  <a:rPr lang="ru-RU" dirty="0" err="1"/>
                  <a:t>Клапейрона</a:t>
                </a:r>
                <a:r>
                  <a:rPr lang="ru-RU" dirty="0"/>
                  <a:t> — Менделеева</a:t>
                </a:r>
                <a:r>
                  <a:rPr lang="ru-RU" dirty="0" smtClean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𝑝𝑉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𝑅𝑇</m:t>
                    </m:r>
                  </m:oMath>
                </a14:m>
                <a:endParaRPr lang="en-US" dirty="0" smtClean="0"/>
              </a:p>
              <a:p>
                <a:r>
                  <a:rPr lang="ru-RU" dirty="0"/>
                  <a:t>где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𝑝</m:t>
                    </m:r>
                  </m:oMath>
                </a14:m>
                <a:r>
                  <a:rPr lang="ru-RU" dirty="0"/>
                  <a:t> — давление;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𝑉</m:t>
                    </m:r>
                  </m:oMath>
                </a14:m>
                <a:r>
                  <a:rPr lang="ru-RU" dirty="0"/>
                  <a:t> - объем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𝑇</m:t>
                    </m:r>
                  </m:oMath>
                </a14:m>
                <a:r>
                  <a:rPr lang="ru-RU" dirty="0"/>
                  <a:t> — температура</a:t>
                </a:r>
                <a:r>
                  <a:rPr lang="ru-RU" dirty="0" smtClean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𝑍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</a:rPr>
                          <m:t>𝑍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𝑝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ru-RU" dirty="0"/>
                  <a:t>— коэффициент сжимаемости газа;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𝑚</m:t>
                    </m:r>
                  </m:oMath>
                </a14:m>
                <a:r>
                  <a:rPr lang="ru-RU" dirty="0"/>
                  <a:t> - масса;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</m:t>
                    </m:r>
                  </m:oMath>
                </a14:m>
                <a:r>
                  <a:rPr lang="ru-RU" dirty="0"/>
                  <a:t> — молярная масса;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𝑅</m:t>
                    </m:r>
                  </m:oMath>
                </a14:m>
                <a:r>
                  <a:rPr lang="ru-RU" dirty="0"/>
                  <a:t> — газовая постоянная.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06" t="-1200" r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847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596</TotalTime>
  <Words>186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Calibri</vt:lpstr>
      <vt:lpstr>Cambria</vt:lpstr>
      <vt:lpstr>Cambria Math</vt:lpstr>
      <vt:lpstr>Franklin Gothic Book</vt:lpstr>
      <vt:lpstr>Perpetua</vt:lpstr>
      <vt:lpstr>Symbol</vt:lpstr>
      <vt:lpstr>Wingdings 2</vt:lpstr>
      <vt:lpstr>Справедливость</vt:lpstr>
      <vt:lpstr>Лекция №10</vt:lpstr>
      <vt:lpstr>План Лекции</vt:lpstr>
      <vt:lpstr>Закон Максвелла о распределении по скоростям теплового движения</vt:lpstr>
      <vt:lpstr>Барометрическая формула</vt:lpstr>
      <vt:lpstr>Распределение Больцмана</vt:lpstr>
      <vt:lpstr>Среднее число столкновений</vt:lpstr>
      <vt:lpstr>Средняя длина свободного пробега молекул</vt:lpstr>
      <vt:lpstr>Явления переноса в газах</vt:lpstr>
      <vt:lpstr>Реальные газы</vt:lpstr>
      <vt:lpstr>Уравнение Ван-дер-Ваальса</vt:lpstr>
      <vt:lpstr>Изотермы реальных газов и их сравнения с теоретическими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№10</dc:title>
  <dc:creator>Илья</dc:creator>
  <cp:lastModifiedBy>Илья Севастьянов</cp:lastModifiedBy>
  <cp:revision>17</cp:revision>
  <dcterms:created xsi:type="dcterms:W3CDTF">2011-10-25T03:52:03Z</dcterms:created>
  <dcterms:modified xsi:type="dcterms:W3CDTF">2013-12-02T08:49:49Z</dcterms:modified>
</cp:coreProperties>
</file>